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8.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73"/>
  </p:notesMasterIdLst>
  <p:sldIdLst>
    <p:sldId id="424" r:id="rId2"/>
    <p:sldId id="524" r:id="rId3"/>
    <p:sldId id="300" r:id="rId4"/>
    <p:sldId id="301" r:id="rId5"/>
    <p:sldId id="277" r:id="rId6"/>
    <p:sldId id="628" r:id="rId7"/>
    <p:sldId id="431" r:id="rId8"/>
    <p:sldId id="819" r:id="rId9"/>
    <p:sldId id="468" r:id="rId10"/>
    <p:sldId id="661" r:id="rId11"/>
    <p:sldId id="274" r:id="rId12"/>
    <p:sldId id="804" r:id="rId13"/>
    <p:sldId id="795" r:id="rId14"/>
    <p:sldId id="305" r:id="rId15"/>
    <p:sldId id="306" r:id="rId16"/>
    <p:sldId id="630" r:id="rId17"/>
    <p:sldId id="496" r:id="rId18"/>
    <p:sldId id="499" r:id="rId19"/>
    <p:sldId id="500" r:id="rId20"/>
    <p:sldId id="658" r:id="rId21"/>
    <p:sldId id="384" r:id="rId22"/>
    <p:sldId id="1051" r:id="rId23"/>
    <p:sldId id="792" r:id="rId24"/>
    <p:sldId id="1065" r:id="rId25"/>
    <p:sldId id="1052" r:id="rId26"/>
    <p:sldId id="677" r:id="rId27"/>
    <p:sldId id="1055" r:id="rId28"/>
    <p:sldId id="381" r:id="rId29"/>
    <p:sldId id="377" r:id="rId30"/>
    <p:sldId id="388" r:id="rId31"/>
    <p:sldId id="702" r:id="rId32"/>
    <p:sldId id="341" r:id="rId33"/>
    <p:sldId id="1061" r:id="rId34"/>
    <p:sldId id="689" r:id="rId35"/>
    <p:sldId id="596" r:id="rId36"/>
    <p:sldId id="1062" r:id="rId37"/>
    <p:sldId id="1063" r:id="rId38"/>
    <p:sldId id="1064" r:id="rId39"/>
    <p:sldId id="1056" r:id="rId40"/>
    <p:sldId id="1058" r:id="rId41"/>
    <p:sldId id="1057" r:id="rId42"/>
    <p:sldId id="1059" r:id="rId43"/>
    <p:sldId id="839" r:id="rId44"/>
    <p:sldId id="1060" r:id="rId45"/>
    <p:sldId id="691" r:id="rId46"/>
    <p:sldId id="1054" r:id="rId47"/>
    <p:sldId id="796" r:id="rId48"/>
    <p:sldId id="692" r:id="rId49"/>
    <p:sldId id="696" r:id="rId50"/>
    <p:sldId id="697" r:id="rId51"/>
    <p:sldId id="694" r:id="rId52"/>
    <p:sldId id="466" r:id="rId53"/>
    <p:sldId id="456" r:id="rId54"/>
    <p:sldId id="457" r:id="rId55"/>
    <p:sldId id="458" r:id="rId56"/>
    <p:sldId id="449" r:id="rId57"/>
    <p:sldId id="453" r:id="rId58"/>
    <p:sldId id="454" r:id="rId59"/>
    <p:sldId id="695" r:id="rId60"/>
    <p:sldId id="701" r:id="rId61"/>
    <p:sldId id="473" r:id="rId62"/>
    <p:sldId id="469" r:id="rId63"/>
    <p:sldId id="472" r:id="rId64"/>
    <p:sldId id="462" r:id="rId65"/>
    <p:sldId id="495" r:id="rId66"/>
    <p:sldId id="634" r:id="rId67"/>
    <p:sldId id="501" r:id="rId68"/>
    <p:sldId id="502" r:id="rId69"/>
    <p:sldId id="1067" r:id="rId70"/>
    <p:sldId id="406" r:id="rId71"/>
    <p:sldId id="105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6ADE30-AEDE-4F5F-A6B6-DC12AE0A93B7}">
          <p14:sldIdLst>
            <p14:sldId id="424"/>
            <p14:sldId id="524"/>
            <p14:sldId id="300"/>
            <p14:sldId id="301"/>
            <p14:sldId id="277"/>
            <p14:sldId id="628"/>
            <p14:sldId id="431"/>
            <p14:sldId id="819"/>
            <p14:sldId id="468"/>
            <p14:sldId id="661"/>
            <p14:sldId id="274"/>
            <p14:sldId id="804"/>
            <p14:sldId id="795"/>
            <p14:sldId id="305"/>
            <p14:sldId id="306"/>
            <p14:sldId id="630"/>
            <p14:sldId id="496"/>
            <p14:sldId id="499"/>
            <p14:sldId id="500"/>
            <p14:sldId id="658"/>
            <p14:sldId id="384"/>
            <p14:sldId id="1051"/>
            <p14:sldId id="792"/>
            <p14:sldId id="1065"/>
            <p14:sldId id="1052"/>
            <p14:sldId id="677"/>
            <p14:sldId id="1055"/>
            <p14:sldId id="381"/>
            <p14:sldId id="377"/>
            <p14:sldId id="388"/>
            <p14:sldId id="702"/>
            <p14:sldId id="341"/>
            <p14:sldId id="1061"/>
            <p14:sldId id="689"/>
            <p14:sldId id="596"/>
            <p14:sldId id="1062"/>
            <p14:sldId id="1063"/>
            <p14:sldId id="1064"/>
            <p14:sldId id="1056"/>
            <p14:sldId id="1058"/>
            <p14:sldId id="1057"/>
            <p14:sldId id="1059"/>
            <p14:sldId id="839"/>
            <p14:sldId id="1060"/>
            <p14:sldId id="691"/>
            <p14:sldId id="1054"/>
            <p14:sldId id="796"/>
            <p14:sldId id="692"/>
            <p14:sldId id="696"/>
            <p14:sldId id="697"/>
            <p14:sldId id="694"/>
            <p14:sldId id="466"/>
            <p14:sldId id="456"/>
            <p14:sldId id="457"/>
            <p14:sldId id="458"/>
            <p14:sldId id="449"/>
            <p14:sldId id="453"/>
            <p14:sldId id="454"/>
            <p14:sldId id="695"/>
            <p14:sldId id="701"/>
            <p14:sldId id="473"/>
            <p14:sldId id="469"/>
            <p14:sldId id="472"/>
            <p14:sldId id="462"/>
            <p14:sldId id="495"/>
            <p14:sldId id="634"/>
            <p14:sldId id="501"/>
            <p14:sldId id="502"/>
            <p14:sldId id="1067"/>
            <p14:sldId id="406"/>
            <p14:sldId id="1053"/>
          </p14:sldIdLst>
        </p14:section>
      </p14:sectionLst>
    </p:ext>
    <p:ext uri="{EFAFB233-063F-42B5-8137-9DF3F51BA10A}">
      <p15:sldGuideLst xmlns:p15="http://schemas.microsoft.com/office/powerpoint/2012/main">
        <p15:guide id="1" orient="horz" pos="408" userDrawn="1">
          <p15:clr>
            <a:srgbClr val="A4A3A4"/>
          </p15:clr>
        </p15:guide>
        <p15:guide id="2" pos="192" userDrawn="1">
          <p15:clr>
            <a:srgbClr val="A4A3A4"/>
          </p15:clr>
        </p15:guide>
        <p15:guide id="3" orient="horz" pos="3528" userDrawn="1">
          <p15:clr>
            <a:srgbClr val="A4A3A4"/>
          </p15:clr>
        </p15:guide>
        <p15:guide id="4" pos="5736" userDrawn="1">
          <p15:clr>
            <a:srgbClr val="A4A3A4"/>
          </p15:clr>
        </p15:guide>
        <p15:guide id="5" orient="horz" pos="1584" userDrawn="1">
          <p15:clr>
            <a:srgbClr val="A4A3A4"/>
          </p15:clr>
        </p15:guide>
        <p15:guide id="6" pos="816" userDrawn="1">
          <p15:clr>
            <a:srgbClr val="A4A3A4"/>
          </p15:clr>
        </p15:guide>
        <p15:guide id="7" pos="960" userDrawn="1">
          <p15:clr>
            <a:srgbClr val="A4A3A4"/>
          </p15:clr>
        </p15:guide>
        <p15:guide id="8" pos="1872" userDrawn="1">
          <p15:clr>
            <a:srgbClr val="A4A3A4"/>
          </p15:clr>
        </p15:guide>
        <p15:guide id="9" pos="1944" userDrawn="1">
          <p15:clr>
            <a:srgbClr val="A4A3A4"/>
          </p15:clr>
        </p15:guide>
        <p15:guide id="10" pos="2832" userDrawn="1">
          <p15:clr>
            <a:srgbClr val="A4A3A4"/>
          </p15:clr>
        </p15:guide>
        <p15:guide id="11" pos="2880" userDrawn="1">
          <p15:clr>
            <a:srgbClr val="A4A3A4"/>
          </p15:clr>
        </p15:guide>
        <p15:guide id="12" pos="3792" userDrawn="1">
          <p15:clr>
            <a:srgbClr val="A4A3A4"/>
          </p15:clr>
        </p15:guide>
        <p15:guide id="13" pos="3840" userDrawn="1">
          <p15:clr>
            <a:srgbClr val="A4A3A4"/>
          </p15:clr>
        </p15:guide>
        <p15:guide id="14" pos="4776" userDrawn="1">
          <p15:clr>
            <a:srgbClr val="A4A3A4"/>
          </p15:clr>
        </p15:guide>
        <p15:guide id="15" pos="48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_linpei@viewglass1.onmicrosoft.com" initials="y" lastIdx="1" clrIdx="0"/>
  <p:cmAuthor id="2" name="deepakshivaprasad@viewglass1.onmicrosoft.com" initials="d [4]"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4B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45" autoAdjust="0"/>
    <p:restoredTop sz="85986" autoAdjust="0"/>
  </p:normalViewPr>
  <p:slideViewPr>
    <p:cSldViewPr snapToGrid="0">
      <p:cViewPr varScale="1">
        <p:scale>
          <a:sx n="109" d="100"/>
          <a:sy n="109" d="100"/>
        </p:scale>
        <p:origin x="1560" y="192"/>
      </p:cViewPr>
      <p:guideLst>
        <p:guide orient="horz" pos="408"/>
        <p:guide pos="192"/>
        <p:guide orient="horz" pos="3528"/>
        <p:guide pos="5736"/>
        <p:guide orient="horz" pos="1584"/>
        <p:guide pos="816"/>
        <p:guide pos="960"/>
        <p:guide pos="1872"/>
        <p:guide pos="1944"/>
        <p:guide pos="2832"/>
        <p:guide pos="2880"/>
        <p:guide pos="3792"/>
        <p:guide pos="3840"/>
        <p:guide pos="4776"/>
        <p:guide pos="4824"/>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vm-filesrv02\Marketing\Customer%20Management\case%20studies\AVH\Controls%20data\AVH%20View%20Glass%20-%20Patient%20Survey%20Summary%20Table%20with%20comments%20(9-15-2015)%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tgubiotti:Desktop:Controls%20data:AVH%20View%20Glass%20-%20Patient%20Survey%20Summary%20Table%20with%20comments%20(9-15-2015)%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tgubiotti:Desktop:Chart%20for%20HCAHP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tgubiotti:Desktop:Alta%20View%20Stuff%20for%20Paper:Chart%20for%20HCAHP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tgubiotti:Desktop:Alta%20View%20Stuff%20for%20Paper:Chart%20for%20HCAHPS.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jole:Downloads:Copy%20of%20light%20levels.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Macintosh%20HD:Users:jole:Desktop:Copy%20of%20light%20levels.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spPr>
            <a:ln w="0">
              <a:solidFill>
                <a:srgbClr val="FFFFFF"/>
              </a:solidFill>
            </a:ln>
            <a:effectLst/>
          </c:spPr>
          <c:dPt>
            <c:idx val="0"/>
            <c:bubble3D val="0"/>
            <c:spPr>
              <a:solidFill>
                <a:srgbClr val="387CAE"/>
              </a:solidFill>
              <a:ln w="0">
                <a:solidFill>
                  <a:srgbClr val="FFFFFF"/>
                </a:solidFill>
              </a:ln>
              <a:effectLst/>
            </c:spPr>
            <c:extLst>
              <c:ext xmlns:c16="http://schemas.microsoft.com/office/drawing/2014/chart" uri="{C3380CC4-5D6E-409C-BE32-E72D297353CC}">
                <c16:uniqueId val="{00000001-0047-4AA8-ADC4-9F09D69AECE4}"/>
              </c:ext>
            </c:extLst>
          </c:dPt>
          <c:dPt>
            <c:idx val="1"/>
            <c:bubble3D val="0"/>
            <c:spPr>
              <a:solidFill>
                <a:srgbClr val="D6D2CA"/>
              </a:solidFill>
              <a:ln w="0">
                <a:solidFill>
                  <a:srgbClr val="FFFFFF"/>
                </a:solidFill>
              </a:ln>
              <a:effectLst/>
            </c:spPr>
            <c:extLst>
              <c:ext xmlns:c16="http://schemas.microsoft.com/office/drawing/2014/chart" uri="{C3380CC4-5D6E-409C-BE32-E72D297353CC}">
                <c16:uniqueId val="{00000003-0047-4AA8-ADC4-9F09D69AECE4}"/>
              </c:ext>
            </c:extLst>
          </c:dPt>
          <c:cat>
            <c:numRef>
              <c:f>Sheet1!$A$2:$A$5</c:f>
              <c:numCache>
                <c:formatCode>General</c:formatCode>
                <c:ptCount val="4"/>
              </c:numCache>
            </c:numRef>
          </c:cat>
          <c:val>
            <c:numRef>
              <c:f>Sheet1!$B$2:$B$5</c:f>
              <c:numCache>
                <c:formatCode>General</c:formatCode>
                <c:ptCount val="4"/>
                <c:pt idx="0">
                  <c:v>59</c:v>
                </c:pt>
                <c:pt idx="1">
                  <c:v>41</c:v>
                </c:pt>
              </c:numCache>
            </c:numRef>
          </c:val>
          <c:extLst>
            <c:ext xmlns:c16="http://schemas.microsoft.com/office/drawing/2014/chart" uri="{C3380CC4-5D6E-409C-BE32-E72D297353CC}">
              <c16:uniqueId val="{00000004-0047-4AA8-ADC4-9F09D69AECE4}"/>
            </c:ext>
          </c:extLst>
        </c:ser>
        <c:dLbls>
          <c:showLegendKey val="0"/>
          <c:showVal val="0"/>
          <c:showCatName val="0"/>
          <c:showSerName val="0"/>
          <c:showPercent val="0"/>
          <c:showBubbleSize val="0"/>
          <c:showLeaderLines val="1"/>
        </c:dLbls>
        <c:firstSliceAng val="0"/>
        <c:holeSize val="76"/>
      </c:doughnutChart>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01237208786301E-2"/>
          <c:y val="0.22258132159872601"/>
          <c:w val="0.833394269410619"/>
          <c:h val="0.395243868598186"/>
        </c:manualLayout>
      </c:layout>
      <c:barChart>
        <c:barDir val="col"/>
        <c:grouping val="clustered"/>
        <c:varyColors val="0"/>
        <c:ser>
          <c:idx val="1"/>
          <c:order val="0"/>
          <c:tx>
            <c:v>Control Room</c:v>
          </c:tx>
          <c:spPr>
            <a:solidFill>
              <a:schemeClr val="accent1"/>
            </a:solidFill>
            <a:ln>
              <a:noFill/>
            </a:ln>
            <a:effectLst/>
          </c:spPr>
          <c:invertIfNegative val="0"/>
          <c:dLbls>
            <c:spPr>
              <a:noFill/>
              <a:ln>
                <a:noFill/>
              </a:ln>
              <a:effectLst/>
            </c:spPr>
            <c:txPr>
              <a:bodyPr rot="0" vert="horz"/>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4"/>
              <c:pt idx="0">
                <c:v>% Too hot</c:v>
              </c:pt>
              <c:pt idx="1">
                <c:v> % Too bright</c:v>
              </c:pt>
              <c:pt idx="2">
                <c:v> % Yes glare</c:v>
              </c:pt>
              <c:pt idx="3">
                <c:v> % Closed blinds</c:v>
              </c:pt>
            </c:strLit>
          </c:cat>
          <c:val>
            <c:numRef>
              <c:f>('Summary Table'!$E$6,'Summary Table'!$E$9,'Summary Table'!$E$10,'Summary Table'!$E$13)</c:f>
              <c:numCache>
                <c:formatCode>###0%</c:formatCode>
                <c:ptCount val="4"/>
                <c:pt idx="0">
                  <c:v>0.26</c:v>
                </c:pt>
                <c:pt idx="1">
                  <c:v>0.11</c:v>
                </c:pt>
                <c:pt idx="2">
                  <c:v>0.11</c:v>
                </c:pt>
                <c:pt idx="3">
                  <c:v>0.63</c:v>
                </c:pt>
              </c:numCache>
            </c:numRef>
          </c:val>
          <c:extLst>
            <c:ext xmlns:c16="http://schemas.microsoft.com/office/drawing/2014/chart" uri="{C3380CC4-5D6E-409C-BE32-E72D297353CC}">
              <c16:uniqueId val="{00000000-B4B1-4EE9-859E-5829B4F4A87D}"/>
            </c:ext>
          </c:extLst>
        </c:ser>
        <c:ser>
          <c:idx val="0"/>
          <c:order val="1"/>
          <c:tx>
            <c:v>View Glass Room</c:v>
          </c:tx>
          <c:spPr>
            <a:solidFill>
              <a:schemeClr val="bg2"/>
            </a:solidFill>
            <a:ln>
              <a:noFill/>
            </a:ln>
            <a:effectLst/>
          </c:spPr>
          <c:invertIfNegative val="0"/>
          <c:dLbls>
            <c:spPr>
              <a:noFill/>
              <a:ln>
                <a:noFill/>
              </a:ln>
              <a:effectLst/>
            </c:spPr>
            <c:txPr>
              <a:bodyPr rot="0" vert="horz"/>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4"/>
              <c:pt idx="0">
                <c:v>% Too hot</c:v>
              </c:pt>
              <c:pt idx="1">
                <c:v> % Too bright</c:v>
              </c:pt>
              <c:pt idx="2">
                <c:v> % Yes glare</c:v>
              </c:pt>
              <c:pt idx="3">
                <c:v> % Closed blinds</c:v>
              </c:pt>
            </c:strLit>
          </c:cat>
          <c:val>
            <c:numRef>
              <c:f>('Summary Table'!$D$6,'Summary Table'!$D$9,'Summary Table'!$D$10,'Summary Table'!$D$13)</c:f>
              <c:numCache>
                <c:formatCode>###0%</c:formatCode>
                <c:ptCount val="4"/>
                <c:pt idx="0">
                  <c:v>0.13</c:v>
                </c:pt>
                <c:pt idx="1">
                  <c:v>0</c:v>
                </c:pt>
                <c:pt idx="2">
                  <c:v>0</c:v>
                </c:pt>
                <c:pt idx="3">
                  <c:v>0.31</c:v>
                </c:pt>
              </c:numCache>
            </c:numRef>
          </c:val>
          <c:extLst>
            <c:ext xmlns:c16="http://schemas.microsoft.com/office/drawing/2014/chart" uri="{C3380CC4-5D6E-409C-BE32-E72D297353CC}">
              <c16:uniqueId val="{00000001-B4B1-4EE9-859E-5829B4F4A87D}"/>
            </c:ext>
          </c:extLst>
        </c:ser>
        <c:dLbls>
          <c:showLegendKey val="0"/>
          <c:showVal val="0"/>
          <c:showCatName val="0"/>
          <c:showSerName val="0"/>
          <c:showPercent val="0"/>
          <c:showBubbleSize val="0"/>
        </c:dLbls>
        <c:gapWidth val="219"/>
        <c:overlap val="-27"/>
        <c:axId val="-1113466544"/>
        <c:axId val="-1113465184"/>
      </c:barChart>
      <c:catAx>
        <c:axId val="-111346654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a:solidFill>
                  <a:schemeClr val="tx2"/>
                </a:solidFill>
              </a:defRPr>
            </a:pPr>
            <a:endParaRPr lang="en-US"/>
          </a:p>
        </c:txPr>
        <c:crossAx val="-1113465184"/>
        <c:crosses val="autoZero"/>
        <c:auto val="1"/>
        <c:lblAlgn val="ctr"/>
        <c:lblOffset val="100"/>
        <c:noMultiLvlLbl val="0"/>
      </c:catAx>
      <c:valAx>
        <c:axId val="-1113465184"/>
        <c:scaling>
          <c:orientation val="minMax"/>
        </c:scaling>
        <c:delete val="1"/>
        <c:axPos val="l"/>
        <c:numFmt formatCode="###0%" sourceLinked="1"/>
        <c:majorTickMark val="none"/>
        <c:minorTickMark val="none"/>
        <c:tickLblPos val="nextTo"/>
        <c:crossAx val="-1113466544"/>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bg1"/>
          </a:solidFill>
          <a:latin typeface="Century Gothic"/>
          <a:cs typeface="Century Gothic"/>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000319397056098E-2"/>
          <c:y val="0.15688151896556099"/>
          <c:w val="0.86352620383561796"/>
          <c:h val="0.64409397480571595"/>
        </c:manualLayout>
      </c:layout>
      <c:barChart>
        <c:barDir val="col"/>
        <c:grouping val="clustered"/>
        <c:varyColors val="0"/>
        <c:ser>
          <c:idx val="1"/>
          <c:order val="0"/>
          <c:tx>
            <c:v>Shades with baseline glass</c:v>
          </c:tx>
          <c:spPr>
            <a:solidFill>
              <a:schemeClr val="accent1"/>
            </a:solidFill>
            <a:ln>
              <a:noFill/>
            </a:ln>
            <a:effectLst/>
          </c:spPr>
          <c:invertIfNegative val="0"/>
          <c:dLbls>
            <c:spPr>
              <a:noFill/>
              <a:ln>
                <a:noFill/>
              </a:ln>
              <a:effectLst/>
            </c:spPr>
            <c:txPr>
              <a:bodyPr wrap="square" lIns="38100" tIns="19050" rIns="38100" bIns="19050" anchor="ctr">
                <a:spAutoFit/>
              </a:bodyPr>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Shades!$H$3:$H$8</c:f>
              <c:numCache>
                <c:formatCode>General</c:formatCode>
                <c:ptCount val="6"/>
                <c:pt idx="0">
                  <c:v>0</c:v>
                </c:pt>
                <c:pt idx="1">
                  <c:v>0</c:v>
                </c:pt>
                <c:pt idx="2">
                  <c:v>4</c:v>
                </c:pt>
                <c:pt idx="3">
                  <c:v>0</c:v>
                </c:pt>
                <c:pt idx="4">
                  <c:v>11</c:v>
                </c:pt>
                <c:pt idx="5">
                  <c:v>0</c:v>
                </c:pt>
              </c:numCache>
            </c:numRef>
          </c:val>
          <c:extLst>
            <c:ext xmlns:c16="http://schemas.microsoft.com/office/drawing/2014/chart" uri="{C3380CC4-5D6E-409C-BE32-E72D297353CC}">
              <c16:uniqueId val="{00000000-BBE5-4B63-B2B7-1079687659B3}"/>
            </c:ext>
          </c:extLst>
        </c:ser>
        <c:ser>
          <c:idx val="0"/>
          <c:order val="1"/>
          <c:tx>
            <c:v>Shades with View Glass</c:v>
          </c:tx>
          <c:spPr>
            <a:solidFill>
              <a:schemeClr val="bg2"/>
            </a:solidFill>
            <a:ln>
              <a:noFill/>
            </a:ln>
            <a:effectLst/>
          </c:spPr>
          <c:invertIfNegative val="0"/>
          <c:dLbls>
            <c:spPr>
              <a:noFill/>
              <a:ln>
                <a:noFill/>
              </a:ln>
              <a:effectLst/>
            </c:spPr>
            <c:txPr>
              <a:bodyPr wrap="square" lIns="38100" tIns="19050" rIns="38100" bIns="19050" anchor="ctr">
                <a:spAutoFit/>
              </a:bodyPr>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Shades!$F$3:$F$8</c:f>
              <c:strCache>
                <c:ptCount val="6"/>
                <c:pt idx="0">
                  <c:v>Blackout </c:v>
                </c:pt>
                <c:pt idx="1">
                  <c:v>Direct Light Protection for Infant</c:v>
                </c:pt>
                <c:pt idx="2">
                  <c:v>Shades were closed, left them that way</c:v>
                </c:pt>
                <c:pt idx="3">
                  <c:v>Privacy</c:v>
                </c:pt>
                <c:pt idx="4">
                  <c:v>Heat and/or Glare</c:v>
                </c:pt>
                <c:pt idx="5">
                  <c:v>Transition Time Too Slow</c:v>
                </c:pt>
              </c:strCache>
            </c:strRef>
          </c:cat>
          <c:val>
            <c:numRef>
              <c:f>Shades!$G$3:$G$8</c:f>
              <c:numCache>
                <c:formatCode>General</c:formatCode>
                <c:ptCount val="6"/>
                <c:pt idx="0">
                  <c:v>5</c:v>
                </c:pt>
                <c:pt idx="1">
                  <c:v>7</c:v>
                </c:pt>
                <c:pt idx="2">
                  <c:v>4</c:v>
                </c:pt>
                <c:pt idx="3">
                  <c:v>3</c:v>
                </c:pt>
                <c:pt idx="4">
                  <c:v>3</c:v>
                </c:pt>
                <c:pt idx="5">
                  <c:v>1</c:v>
                </c:pt>
              </c:numCache>
            </c:numRef>
          </c:val>
          <c:extLst>
            <c:ext xmlns:c16="http://schemas.microsoft.com/office/drawing/2014/chart" uri="{C3380CC4-5D6E-409C-BE32-E72D297353CC}">
              <c16:uniqueId val="{00000001-BBE5-4B63-B2B7-1079687659B3}"/>
            </c:ext>
          </c:extLst>
        </c:ser>
        <c:dLbls>
          <c:showLegendKey val="0"/>
          <c:showVal val="0"/>
          <c:showCatName val="0"/>
          <c:showSerName val="0"/>
          <c:showPercent val="0"/>
          <c:showBubbleSize val="0"/>
        </c:dLbls>
        <c:gapWidth val="219"/>
        <c:overlap val="-27"/>
        <c:axId val="-1170393488"/>
        <c:axId val="-1547458528"/>
      </c:barChart>
      <c:catAx>
        <c:axId val="-117039348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a:solidFill>
                  <a:schemeClr val="tx2"/>
                </a:solidFill>
              </a:defRPr>
            </a:pPr>
            <a:endParaRPr lang="en-US"/>
          </a:p>
        </c:txPr>
        <c:crossAx val="-1547458528"/>
        <c:crosses val="autoZero"/>
        <c:auto val="1"/>
        <c:lblAlgn val="ctr"/>
        <c:lblOffset val="100"/>
        <c:noMultiLvlLbl val="0"/>
      </c:catAx>
      <c:valAx>
        <c:axId val="-1547458528"/>
        <c:scaling>
          <c:orientation val="minMax"/>
        </c:scaling>
        <c:delete val="1"/>
        <c:axPos val="l"/>
        <c:title>
          <c:tx>
            <c:rich>
              <a:bodyPr rot="-5400000" vert="horz"/>
              <a:lstStyle/>
              <a:p>
                <a:pPr>
                  <a:defRPr>
                    <a:solidFill>
                      <a:schemeClr val="tx2"/>
                    </a:solidFill>
                  </a:defRPr>
                </a:pPr>
                <a:r>
                  <a:rPr lang="en-US">
                    <a:solidFill>
                      <a:schemeClr val="tx2"/>
                    </a:solidFill>
                  </a:rPr>
                  <a:t>Number of responses</a:t>
                </a:r>
              </a:p>
            </c:rich>
          </c:tx>
          <c:overlay val="0"/>
          <c:spPr>
            <a:noFill/>
            <a:ln>
              <a:noFill/>
            </a:ln>
            <a:effectLst/>
          </c:spPr>
        </c:title>
        <c:numFmt formatCode="General" sourceLinked="1"/>
        <c:majorTickMark val="out"/>
        <c:minorTickMark val="none"/>
        <c:tickLblPos val="nextTo"/>
        <c:crossAx val="-11703934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a:solidFill>
            <a:srgbClr val="FFFFFF"/>
          </a:solidFill>
          <a:latin typeface="Century Gothic" charset="0"/>
          <a:ea typeface="Century Gothic" charset="0"/>
          <a:cs typeface="Century Gothic"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Standard Glass (n=28)</c:v>
                </c:pt>
              </c:strCache>
            </c:strRef>
          </c:tx>
          <c:invertIfNegative val="0"/>
          <c:dLbls>
            <c:spPr>
              <a:noFill/>
              <a:ln>
                <a:noFill/>
              </a:ln>
              <a:effectLst/>
            </c:spPr>
            <c:txPr>
              <a:bodyPr wrap="square" lIns="38100" tIns="19050" rIns="38100" bIns="19050" anchor="ctr">
                <a:spAutoFit/>
              </a:bodyPr>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Room Temperature "Always" Just Right</c:v>
                </c:pt>
                <c:pt idx="1">
                  <c:v>Sunlight "Never" caused Glare</c:v>
                </c:pt>
              </c:strCache>
            </c:strRef>
          </c:cat>
          <c:val>
            <c:numRef>
              <c:f>Sheet1!$B$2:$B$3</c:f>
              <c:numCache>
                <c:formatCode>0%</c:formatCode>
                <c:ptCount val="2"/>
                <c:pt idx="0">
                  <c:v>0.42</c:v>
                </c:pt>
                <c:pt idx="1">
                  <c:v>0.68</c:v>
                </c:pt>
              </c:numCache>
            </c:numRef>
          </c:val>
          <c:extLst>
            <c:ext xmlns:c16="http://schemas.microsoft.com/office/drawing/2014/chart" uri="{C3380CC4-5D6E-409C-BE32-E72D297353CC}">
              <c16:uniqueId val="{00000000-AB5A-4A69-9A3E-3366A45B1A93}"/>
            </c:ext>
          </c:extLst>
        </c:ser>
        <c:ser>
          <c:idx val="1"/>
          <c:order val="1"/>
          <c:tx>
            <c:strRef>
              <c:f>Sheet1!$C$1</c:f>
              <c:strCache>
                <c:ptCount val="1"/>
                <c:pt idx="0">
                  <c:v>View Glass (n=12)</c:v>
                </c:pt>
              </c:strCache>
            </c:strRef>
          </c:tx>
          <c:spPr>
            <a:solidFill>
              <a:schemeClr val="tx2">
                <a:lumMod val="40000"/>
                <a:lumOff val="60000"/>
              </a:schemeClr>
            </a:solidFill>
          </c:spPr>
          <c:invertIfNegative val="0"/>
          <c:dLbls>
            <c:spPr>
              <a:noFill/>
              <a:ln>
                <a:noFill/>
              </a:ln>
              <a:effectLst/>
            </c:spPr>
            <c:txPr>
              <a:bodyPr wrap="square" lIns="38100" tIns="19050" rIns="38100" bIns="19050" anchor="ctr">
                <a:spAutoFit/>
              </a:bodyPr>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Room Temperature "Always" Just Right</c:v>
                </c:pt>
                <c:pt idx="1">
                  <c:v>Sunlight "Never" caused Glare</c:v>
                </c:pt>
              </c:strCache>
            </c:strRef>
          </c:cat>
          <c:val>
            <c:numRef>
              <c:f>Sheet1!$C$2:$C$3</c:f>
              <c:numCache>
                <c:formatCode>0%</c:formatCode>
                <c:ptCount val="2"/>
                <c:pt idx="0">
                  <c:v>0.5</c:v>
                </c:pt>
                <c:pt idx="1">
                  <c:v>1</c:v>
                </c:pt>
              </c:numCache>
            </c:numRef>
          </c:val>
          <c:extLst>
            <c:ext xmlns:c16="http://schemas.microsoft.com/office/drawing/2014/chart" uri="{C3380CC4-5D6E-409C-BE32-E72D297353CC}">
              <c16:uniqueId val="{00000001-AB5A-4A69-9A3E-3366A45B1A93}"/>
            </c:ext>
          </c:extLst>
        </c:ser>
        <c:dLbls>
          <c:showLegendKey val="0"/>
          <c:showVal val="0"/>
          <c:showCatName val="0"/>
          <c:showSerName val="0"/>
          <c:showPercent val="0"/>
          <c:showBubbleSize val="0"/>
        </c:dLbls>
        <c:gapWidth val="150"/>
        <c:axId val="-1434742368"/>
        <c:axId val="-1434738144"/>
      </c:barChart>
      <c:catAx>
        <c:axId val="-1434742368"/>
        <c:scaling>
          <c:orientation val="minMax"/>
        </c:scaling>
        <c:delete val="0"/>
        <c:axPos val="b"/>
        <c:numFmt formatCode="General" sourceLinked="0"/>
        <c:majorTickMark val="out"/>
        <c:minorTickMark val="none"/>
        <c:tickLblPos val="nextTo"/>
        <c:spPr>
          <a:ln>
            <a:solidFill>
              <a:schemeClr val="tx1"/>
            </a:solidFill>
          </a:ln>
        </c:spPr>
        <c:txPr>
          <a:bodyPr/>
          <a:lstStyle/>
          <a:p>
            <a:pPr>
              <a:defRPr>
                <a:solidFill>
                  <a:schemeClr val="tx2"/>
                </a:solidFill>
              </a:defRPr>
            </a:pPr>
            <a:endParaRPr lang="en-US"/>
          </a:p>
        </c:txPr>
        <c:crossAx val="-1434738144"/>
        <c:crosses val="autoZero"/>
        <c:auto val="1"/>
        <c:lblAlgn val="ctr"/>
        <c:lblOffset val="100"/>
        <c:noMultiLvlLbl val="0"/>
      </c:catAx>
      <c:valAx>
        <c:axId val="-1434738144"/>
        <c:scaling>
          <c:orientation val="minMax"/>
        </c:scaling>
        <c:delete val="1"/>
        <c:axPos val="l"/>
        <c:numFmt formatCode="0%" sourceLinked="1"/>
        <c:majorTickMark val="out"/>
        <c:minorTickMark val="none"/>
        <c:tickLblPos val="nextTo"/>
        <c:crossAx val="-1434742368"/>
        <c:crosses val="autoZero"/>
        <c:crossBetween val="between"/>
      </c:valAx>
    </c:plotArea>
    <c:legend>
      <c:legendPos val="r"/>
      <c:layout>
        <c:manualLayout>
          <c:xMode val="edge"/>
          <c:yMode val="edge"/>
          <c:x val="0.68396073676473002"/>
          <c:y val="3.06337566260741E-3"/>
          <c:w val="0.31353784313771799"/>
          <c:h val="0.181854123616774"/>
        </c:manualLayout>
      </c:layout>
      <c:overlay val="0"/>
      <c:txPr>
        <a:bodyPr/>
        <a:lstStyle/>
        <a:p>
          <a:pPr>
            <a:defRPr>
              <a:solidFill>
                <a:schemeClr val="tx2"/>
              </a:solidFill>
            </a:defRPr>
          </a:pPr>
          <a:endParaRPr lang="en-US"/>
        </a:p>
      </c:txPr>
    </c:legend>
    <c:plotVisOnly val="1"/>
    <c:dispBlanksAs val="gap"/>
    <c:showDLblsOverMax val="0"/>
  </c:chart>
  <c:txPr>
    <a:bodyPr/>
    <a:lstStyle/>
    <a:p>
      <a:pPr>
        <a:defRPr sz="1000">
          <a:solidFill>
            <a:srgbClr val="FFFFFF"/>
          </a:solidFill>
          <a:latin typeface="Century Gothic"/>
          <a:cs typeface="Century Gothic"/>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78322743159173E-2"/>
          <c:y val="0.21928588954825101"/>
          <c:w val="0.76261291697181799"/>
          <c:h val="0.35494233862539598"/>
        </c:manualLayout>
      </c:layout>
      <c:barChart>
        <c:barDir val="col"/>
        <c:grouping val="clustered"/>
        <c:varyColors val="0"/>
        <c:ser>
          <c:idx val="0"/>
          <c:order val="0"/>
          <c:tx>
            <c:strRef>
              <c:f>Sheet1!$B$6</c:f>
              <c:strCache>
                <c:ptCount val="1"/>
                <c:pt idx="0">
                  <c:v>Pre (In West Facing Patient Rooms) n=29</c:v>
                </c:pt>
              </c:strCache>
            </c:strRef>
          </c:tx>
          <c:invertIfNegative val="0"/>
          <c:dLbls>
            <c:spPr>
              <a:noFill/>
              <a:ln>
                <a:noFill/>
              </a:ln>
              <a:effectLst/>
            </c:spPr>
            <c:txPr>
              <a:bodyPr wrap="square" lIns="38100" tIns="19050" rIns="38100" bIns="19050" anchor="ctr">
                <a:spAutoFit/>
              </a:bodyPr>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Sheet1!$A$7:$A$11</c:f>
              <c:strCache>
                <c:ptCount val="5"/>
                <c:pt idx="0">
                  <c:v>Room is Too Hot</c:v>
                </c:pt>
                <c:pt idx="1">
                  <c:v>Patients Are Very Satisfied Wiith Room Temperature</c:v>
                </c:pt>
                <c:pt idx="2">
                  <c:v>Patients Always Ask for Blinds to be Closed</c:v>
                </c:pt>
                <c:pt idx="3">
                  <c:v>Room is Too Bright</c:v>
                </c:pt>
                <c:pt idx="4">
                  <c:v>Room Always has Problems With Glare</c:v>
                </c:pt>
              </c:strCache>
            </c:strRef>
          </c:cat>
          <c:val>
            <c:numRef>
              <c:f>Sheet1!$B$7:$B$11</c:f>
              <c:numCache>
                <c:formatCode>0%</c:formatCode>
                <c:ptCount val="5"/>
                <c:pt idx="0">
                  <c:v>0.79</c:v>
                </c:pt>
                <c:pt idx="1">
                  <c:v>0.04</c:v>
                </c:pt>
                <c:pt idx="2">
                  <c:v>0.37</c:v>
                </c:pt>
                <c:pt idx="3">
                  <c:v>0.24</c:v>
                </c:pt>
                <c:pt idx="4">
                  <c:v>0.23</c:v>
                </c:pt>
              </c:numCache>
            </c:numRef>
          </c:val>
          <c:extLst>
            <c:ext xmlns:c16="http://schemas.microsoft.com/office/drawing/2014/chart" uri="{C3380CC4-5D6E-409C-BE32-E72D297353CC}">
              <c16:uniqueId val="{00000000-2F73-4818-87D9-39A61CE8273C}"/>
            </c:ext>
          </c:extLst>
        </c:ser>
        <c:ser>
          <c:idx val="1"/>
          <c:order val="1"/>
          <c:tx>
            <c:strRef>
              <c:f>Sheet1!$C$6</c:f>
              <c:strCache>
                <c:ptCount val="1"/>
                <c:pt idx="0">
                  <c:v>Post (In Test Rooms 211 &amp; 213 with View Glass) n=6</c:v>
                </c:pt>
              </c:strCache>
            </c:strRef>
          </c:tx>
          <c:spPr>
            <a:solidFill>
              <a:schemeClr val="bg2"/>
            </a:solidFill>
            <a:ln>
              <a:solidFill>
                <a:schemeClr val="bg2"/>
              </a:solidFill>
            </a:ln>
          </c:spPr>
          <c:invertIfNegative val="0"/>
          <c:dLbls>
            <c:spPr>
              <a:noFill/>
              <a:ln>
                <a:noFill/>
              </a:ln>
              <a:effectLst/>
            </c:spPr>
            <c:txPr>
              <a:bodyPr wrap="square" lIns="38100" tIns="19050" rIns="38100" bIns="19050" anchor="ctr">
                <a:spAutoFit/>
              </a:bodyPr>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Sheet1!$A$7:$A$11</c:f>
              <c:strCache>
                <c:ptCount val="5"/>
                <c:pt idx="0">
                  <c:v>Room is Too Hot</c:v>
                </c:pt>
                <c:pt idx="1">
                  <c:v>Patients Are Very Satisfied Wiith Room Temperature</c:v>
                </c:pt>
                <c:pt idx="2">
                  <c:v>Patients Always Ask for Blinds to be Closed</c:v>
                </c:pt>
                <c:pt idx="3">
                  <c:v>Room is Too Bright</c:v>
                </c:pt>
                <c:pt idx="4">
                  <c:v>Room Always has Problems With Glare</c:v>
                </c:pt>
              </c:strCache>
            </c:strRef>
          </c:cat>
          <c:val>
            <c:numRef>
              <c:f>Sheet1!$C$7:$C$11</c:f>
              <c:numCache>
                <c:formatCode>0%</c:formatCode>
                <c:ptCount val="5"/>
                <c:pt idx="0">
                  <c:v>0</c:v>
                </c:pt>
                <c:pt idx="1">
                  <c:v>0.67</c:v>
                </c:pt>
                <c:pt idx="2">
                  <c:v>0</c:v>
                </c:pt>
                <c:pt idx="3">
                  <c:v>0</c:v>
                </c:pt>
                <c:pt idx="4">
                  <c:v>0</c:v>
                </c:pt>
              </c:numCache>
            </c:numRef>
          </c:val>
          <c:extLst>
            <c:ext xmlns:c16="http://schemas.microsoft.com/office/drawing/2014/chart" uri="{C3380CC4-5D6E-409C-BE32-E72D297353CC}">
              <c16:uniqueId val="{00000001-2F73-4818-87D9-39A61CE8273C}"/>
            </c:ext>
          </c:extLst>
        </c:ser>
        <c:dLbls>
          <c:showLegendKey val="0"/>
          <c:showVal val="0"/>
          <c:showCatName val="0"/>
          <c:showSerName val="0"/>
          <c:showPercent val="0"/>
          <c:showBubbleSize val="0"/>
        </c:dLbls>
        <c:gapWidth val="150"/>
        <c:axId val="-1442708640"/>
        <c:axId val="-1442706592"/>
      </c:barChart>
      <c:catAx>
        <c:axId val="-1442708640"/>
        <c:scaling>
          <c:orientation val="minMax"/>
        </c:scaling>
        <c:delete val="0"/>
        <c:axPos val="b"/>
        <c:numFmt formatCode="General" sourceLinked="0"/>
        <c:majorTickMark val="out"/>
        <c:minorTickMark val="none"/>
        <c:tickLblPos val="nextTo"/>
        <c:spPr>
          <a:ln>
            <a:solidFill>
              <a:schemeClr val="tx1"/>
            </a:solidFill>
          </a:ln>
        </c:spPr>
        <c:txPr>
          <a:bodyPr/>
          <a:lstStyle/>
          <a:p>
            <a:pPr>
              <a:defRPr>
                <a:solidFill>
                  <a:schemeClr val="tx2"/>
                </a:solidFill>
              </a:defRPr>
            </a:pPr>
            <a:endParaRPr lang="en-US"/>
          </a:p>
        </c:txPr>
        <c:crossAx val="-1442706592"/>
        <c:crosses val="autoZero"/>
        <c:auto val="1"/>
        <c:lblAlgn val="ctr"/>
        <c:lblOffset val="100"/>
        <c:noMultiLvlLbl val="0"/>
      </c:catAx>
      <c:valAx>
        <c:axId val="-1442706592"/>
        <c:scaling>
          <c:orientation val="minMax"/>
        </c:scaling>
        <c:delete val="1"/>
        <c:axPos val="l"/>
        <c:numFmt formatCode="0%" sourceLinked="1"/>
        <c:majorTickMark val="out"/>
        <c:minorTickMark val="none"/>
        <c:tickLblPos val="nextTo"/>
        <c:crossAx val="-1442708640"/>
        <c:crosses val="autoZero"/>
        <c:crossBetween val="between"/>
      </c:valAx>
      <c:spPr>
        <a:ln>
          <a:noFill/>
        </a:ln>
      </c:spPr>
    </c:plotArea>
    <c:plotVisOnly val="1"/>
    <c:dispBlanksAs val="gap"/>
    <c:showDLblsOverMax val="0"/>
  </c:chart>
  <c:spPr>
    <a:ln>
      <a:noFill/>
    </a:ln>
  </c:spPr>
  <c:txPr>
    <a:bodyPr/>
    <a:lstStyle/>
    <a:p>
      <a:pPr>
        <a:defRPr sz="1000">
          <a:solidFill>
            <a:srgbClr val="FFFFFF"/>
          </a:solidFill>
          <a:latin typeface="Century Gothic"/>
          <a:cs typeface="Century Gothic"/>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Nurse Responses:  Pre/Post Survey</a:t>
            </a:r>
          </a:p>
        </c:rich>
      </c:tx>
      <c:overlay val="0"/>
    </c:title>
    <c:autoTitleDeleted val="0"/>
    <c:plotArea>
      <c:layout/>
      <c:barChart>
        <c:barDir val="col"/>
        <c:grouping val="clustered"/>
        <c:varyColors val="0"/>
        <c:ser>
          <c:idx val="0"/>
          <c:order val="0"/>
          <c:tx>
            <c:strRef>
              <c:f>Sheet1!$B$6</c:f>
              <c:strCache>
                <c:ptCount val="1"/>
                <c:pt idx="0">
                  <c:v>Pre (In West Facing Patient Rooms) n=29</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Sheet1!$A$7:$A$11</c:f>
              <c:strCache>
                <c:ptCount val="5"/>
                <c:pt idx="0">
                  <c:v>Room is Too Hot</c:v>
                </c:pt>
                <c:pt idx="1">
                  <c:v>Patients Are Very Satisfied Wiith Room Temperature</c:v>
                </c:pt>
                <c:pt idx="2">
                  <c:v>Patients Always Ask for Blinds to be Closed</c:v>
                </c:pt>
                <c:pt idx="3">
                  <c:v>Room is Too Bright</c:v>
                </c:pt>
                <c:pt idx="4">
                  <c:v>Room Always has Problems With Glare</c:v>
                </c:pt>
              </c:strCache>
            </c:strRef>
          </c:cat>
          <c:val>
            <c:numRef>
              <c:f>Sheet1!$B$7:$B$11</c:f>
              <c:numCache>
                <c:formatCode>0%</c:formatCode>
                <c:ptCount val="5"/>
                <c:pt idx="0">
                  <c:v>0.79</c:v>
                </c:pt>
                <c:pt idx="1">
                  <c:v>0.04</c:v>
                </c:pt>
                <c:pt idx="2">
                  <c:v>0.37</c:v>
                </c:pt>
                <c:pt idx="3">
                  <c:v>0.24</c:v>
                </c:pt>
                <c:pt idx="4">
                  <c:v>0.23</c:v>
                </c:pt>
              </c:numCache>
            </c:numRef>
          </c:val>
          <c:extLst>
            <c:ext xmlns:c16="http://schemas.microsoft.com/office/drawing/2014/chart" uri="{C3380CC4-5D6E-409C-BE32-E72D297353CC}">
              <c16:uniqueId val="{00000000-BD21-4FF4-B4AC-CCF0DE5412EF}"/>
            </c:ext>
          </c:extLst>
        </c:ser>
        <c:ser>
          <c:idx val="1"/>
          <c:order val="1"/>
          <c:tx>
            <c:strRef>
              <c:f>Sheet1!$C$6</c:f>
              <c:strCache>
                <c:ptCount val="1"/>
                <c:pt idx="0">
                  <c:v>Post (In Test Rooms 211 &amp; 213 with View Glass) n=6</c:v>
                </c:pt>
              </c:strCache>
            </c:strRef>
          </c:tx>
          <c:spPr>
            <a:solidFill>
              <a:schemeClr val="bg2"/>
            </a:solidFill>
            <a:ln>
              <a:solidFill>
                <a:schemeClr val="bg2"/>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Sheet1!$A$7:$A$11</c:f>
              <c:strCache>
                <c:ptCount val="5"/>
                <c:pt idx="0">
                  <c:v>Room is Too Hot</c:v>
                </c:pt>
                <c:pt idx="1">
                  <c:v>Patients Are Very Satisfied Wiith Room Temperature</c:v>
                </c:pt>
                <c:pt idx="2">
                  <c:v>Patients Always Ask for Blinds to be Closed</c:v>
                </c:pt>
                <c:pt idx="3">
                  <c:v>Room is Too Bright</c:v>
                </c:pt>
                <c:pt idx="4">
                  <c:v>Room Always has Problems With Glare</c:v>
                </c:pt>
              </c:strCache>
            </c:strRef>
          </c:cat>
          <c:val>
            <c:numRef>
              <c:f>Sheet1!$C$7:$C$11</c:f>
              <c:numCache>
                <c:formatCode>0%</c:formatCode>
                <c:ptCount val="5"/>
                <c:pt idx="0">
                  <c:v>0</c:v>
                </c:pt>
                <c:pt idx="1">
                  <c:v>0.67</c:v>
                </c:pt>
                <c:pt idx="2">
                  <c:v>0</c:v>
                </c:pt>
                <c:pt idx="3">
                  <c:v>0</c:v>
                </c:pt>
                <c:pt idx="4">
                  <c:v>0</c:v>
                </c:pt>
              </c:numCache>
            </c:numRef>
          </c:val>
          <c:extLst>
            <c:ext xmlns:c16="http://schemas.microsoft.com/office/drawing/2014/chart" uri="{C3380CC4-5D6E-409C-BE32-E72D297353CC}">
              <c16:uniqueId val="{00000001-BD21-4FF4-B4AC-CCF0DE5412EF}"/>
            </c:ext>
          </c:extLst>
        </c:ser>
        <c:dLbls>
          <c:showLegendKey val="0"/>
          <c:showVal val="0"/>
          <c:showCatName val="0"/>
          <c:showSerName val="0"/>
          <c:showPercent val="0"/>
          <c:showBubbleSize val="0"/>
        </c:dLbls>
        <c:gapWidth val="150"/>
        <c:axId val="-1434710160"/>
        <c:axId val="-1434707680"/>
      </c:barChart>
      <c:catAx>
        <c:axId val="-1434710160"/>
        <c:scaling>
          <c:orientation val="minMax"/>
        </c:scaling>
        <c:delete val="0"/>
        <c:axPos val="b"/>
        <c:numFmt formatCode="General" sourceLinked="0"/>
        <c:majorTickMark val="out"/>
        <c:minorTickMark val="none"/>
        <c:tickLblPos val="nextTo"/>
        <c:spPr>
          <a:ln>
            <a:solidFill>
              <a:schemeClr val="tx1"/>
            </a:solidFill>
          </a:ln>
        </c:spPr>
        <c:crossAx val="-1434707680"/>
        <c:crosses val="autoZero"/>
        <c:auto val="1"/>
        <c:lblAlgn val="ctr"/>
        <c:lblOffset val="100"/>
        <c:noMultiLvlLbl val="0"/>
      </c:catAx>
      <c:valAx>
        <c:axId val="-1434707680"/>
        <c:scaling>
          <c:orientation val="minMax"/>
        </c:scaling>
        <c:delete val="1"/>
        <c:axPos val="l"/>
        <c:majorGridlines>
          <c:spPr>
            <a:ln>
              <a:solidFill>
                <a:schemeClr val="tx1">
                  <a:alpha val="20000"/>
                </a:schemeClr>
              </a:solidFill>
            </a:ln>
          </c:spPr>
        </c:majorGridlines>
        <c:numFmt formatCode="0%" sourceLinked="1"/>
        <c:majorTickMark val="out"/>
        <c:minorTickMark val="none"/>
        <c:tickLblPos val="nextTo"/>
        <c:crossAx val="-1434710160"/>
        <c:crosses val="autoZero"/>
        <c:crossBetween val="between"/>
      </c:valAx>
      <c:spPr>
        <a:ln>
          <a:noFill/>
        </a:ln>
      </c:spPr>
    </c:plotArea>
    <c:legend>
      <c:legendPos val="b"/>
      <c:overlay val="0"/>
    </c:legend>
    <c:plotVisOnly val="1"/>
    <c:dispBlanksAs val="gap"/>
    <c:showDLblsOverMax val="0"/>
  </c:chart>
  <c:spPr>
    <a:ln>
      <a:noFill/>
    </a:ln>
  </c:spPr>
  <c:txPr>
    <a:bodyPr/>
    <a:lstStyle/>
    <a:p>
      <a:pPr>
        <a:defRPr sz="1400">
          <a:solidFill>
            <a:schemeClr val="tx2"/>
          </a:solidFill>
          <a:latin typeface="Century Gothic"/>
          <a:cs typeface="Century Gothic"/>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35529697169101"/>
          <c:y val="0.114861718706306"/>
          <c:w val="0.79186375005365195"/>
          <c:h val="0.72070517850364502"/>
        </c:manualLayout>
      </c:layout>
      <c:lineChart>
        <c:grouping val="standard"/>
        <c:varyColors val="0"/>
        <c:ser>
          <c:idx val="0"/>
          <c:order val="0"/>
          <c:tx>
            <c:v>Low-e</c:v>
          </c:tx>
          <c:spPr>
            <a:ln>
              <a:noFill/>
            </a:ln>
          </c:spPr>
          <c:marker>
            <c:symbol val="none"/>
          </c:marker>
          <c:val>
            <c:numRef>
              <c:f>'Oct 2013'!$H$3481:$H$4083</c:f>
              <c:numCache>
                <c:formatCode>General</c:formatCode>
                <c:ptCount val="21"/>
                <c:pt idx="0">
                  <c:v>13</c:v>
                </c:pt>
                <c:pt idx="1">
                  <c:v>13</c:v>
                </c:pt>
                <c:pt idx="2">
                  <c:v>13</c:v>
                </c:pt>
                <c:pt idx="3">
                  <c:v>114.6</c:v>
                </c:pt>
                <c:pt idx="4">
                  <c:v>234.1</c:v>
                </c:pt>
                <c:pt idx="5">
                  <c:v>238</c:v>
                </c:pt>
                <c:pt idx="6">
                  <c:v>238</c:v>
                </c:pt>
                <c:pt idx="7">
                  <c:v>238</c:v>
                </c:pt>
                <c:pt idx="8">
                  <c:v>238</c:v>
                </c:pt>
                <c:pt idx="9">
                  <c:v>238</c:v>
                </c:pt>
                <c:pt idx="10">
                  <c:v>238</c:v>
                </c:pt>
                <c:pt idx="11">
                  <c:v>238</c:v>
                </c:pt>
                <c:pt idx="12">
                  <c:v>238</c:v>
                </c:pt>
                <c:pt idx="13">
                  <c:v>238</c:v>
                </c:pt>
                <c:pt idx="14">
                  <c:v>238</c:v>
                </c:pt>
                <c:pt idx="15">
                  <c:v>190.2</c:v>
                </c:pt>
                <c:pt idx="16">
                  <c:v>104.9</c:v>
                </c:pt>
                <c:pt idx="17">
                  <c:v>76</c:v>
                </c:pt>
                <c:pt idx="18">
                  <c:v>56.1</c:v>
                </c:pt>
                <c:pt idx="19">
                  <c:v>38</c:v>
                </c:pt>
                <c:pt idx="20">
                  <c:v>21.7</c:v>
                </c:pt>
              </c:numCache>
            </c:numRef>
          </c:val>
          <c:smooth val="0"/>
          <c:extLst>
            <c:ext xmlns:c16="http://schemas.microsoft.com/office/drawing/2014/chart" uri="{C3380CC4-5D6E-409C-BE32-E72D297353CC}">
              <c16:uniqueId val="{00000000-5100-461F-BBFF-1689E13071BE}"/>
            </c:ext>
          </c:extLst>
        </c:ser>
        <c:ser>
          <c:idx val="2"/>
          <c:order val="1"/>
          <c:tx>
            <c:v>Low-e with shades</c:v>
          </c:tx>
          <c:spPr>
            <a:ln>
              <a:noFill/>
            </a:ln>
          </c:spPr>
          <c:marker>
            <c:symbol val="none"/>
          </c:marker>
          <c:val>
            <c:numRef>
              <c:f>'Oct 2013'!$H$4937:$H$5552</c:f>
              <c:numCache>
                <c:formatCode>General</c:formatCode>
                <c:ptCount val="21"/>
                <c:pt idx="0">
                  <c:v>0</c:v>
                </c:pt>
                <c:pt idx="1">
                  <c:v>0</c:v>
                </c:pt>
                <c:pt idx="2">
                  <c:v>0</c:v>
                </c:pt>
                <c:pt idx="3">
                  <c:v>0</c:v>
                </c:pt>
                <c:pt idx="4">
                  <c:v>0</c:v>
                </c:pt>
                <c:pt idx="5">
                  <c:v>0.4</c:v>
                </c:pt>
                <c:pt idx="6">
                  <c:v>6.6</c:v>
                </c:pt>
                <c:pt idx="7">
                  <c:v>8.3000000000000007</c:v>
                </c:pt>
                <c:pt idx="8">
                  <c:v>12.6</c:v>
                </c:pt>
                <c:pt idx="9">
                  <c:v>15.9</c:v>
                </c:pt>
                <c:pt idx="10">
                  <c:v>15.7</c:v>
                </c:pt>
                <c:pt idx="11">
                  <c:v>9.8000000000000007</c:v>
                </c:pt>
                <c:pt idx="12">
                  <c:v>3.9</c:v>
                </c:pt>
                <c:pt idx="13">
                  <c:v>0</c:v>
                </c:pt>
                <c:pt idx="14">
                  <c:v>0</c:v>
                </c:pt>
                <c:pt idx="15">
                  <c:v>0</c:v>
                </c:pt>
                <c:pt idx="16">
                  <c:v>0</c:v>
                </c:pt>
                <c:pt idx="17">
                  <c:v>0</c:v>
                </c:pt>
                <c:pt idx="18">
                  <c:v>0</c:v>
                </c:pt>
                <c:pt idx="19">
                  <c:v>0</c:v>
                </c:pt>
                <c:pt idx="20">
                  <c:v>0</c:v>
                </c:pt>
              </c:numCache>
            </c:numRef>
          </c:val>
          <c:smooth val="0"/>
          <c:extLst>
            <c:ext xmlns:c16="http://schemas.microsoft.com/office/drawing/2014/chart" uri="{C3380CC4-5D6E-409C-BE32-E72D297353CC}">
              <c16:uniqueId val="{00000001-5100-461F-BBFF-1689E13071BE}"/>
            </c:ext>
          </c:extLst>
        </c:ser>
        <c:ser>
          <c:idx val="1"/>
          <c:order val="2"/>
          <c:tx>
            <c:v>Dynamic</c:v>
          </c:tx>
          <c:spPr>
            <a:ln>
              <a:noFill/>
            </a:ln>
          </c:spPr>
          <c:marker>
            <c:symbol val="none"/>
          </c:marker>
          <c:cat>
            <c:numRef>
              <c:f>'Dec 2013'!$B$3178:$B$3898</c:f>
              <c:numCache>
                <c:formatCode>[$-409]h:mm\ AM/PM;@</c:formatCode>
                <c:ptCount val="23"/>
                <c:pt idx="0">
                  <c:v>41636.25</c:v>
                </c:pt>
                <c:pt idx="1">
                  <c:v>41636.291666665973</c:v>
                </c:pt>
                <c:pt idx="2">
                  <c:v>41636.3125</c:v>
                </c:pt>
                <c:pt idx="3">
                  <c:v>41636.333333333278</c:v>
                </c:pt>
                <c:pt idx="4">
                  <c:v>41636.354166666599</c:v>
                </c:pt>
                <c:pt idx="5">
                  <c:v>41636.375694444403</c:v>
                </c:pt>
                <c:pt idx="6">
                  <c:v>41636.395833333278</c:v>
                </c:pt>
                <c:pt idx="7">
                  <c:v>41636.416666666599</c:v>
                </c:pt>
                <c:pt idx="8">
                  <c:v>41636.4375</c:v>
                </c:pt>
                <c:pt idx="9">
                  <c:v>41636.458333333299</c:v>
                </c:pt>
                <c:pt idx="10">
                  <c:v>41636.479166666577</c:v>
                </c:pt>
                <c:pt idx="11">
                  <c:v>41636.5</c:v>
                </c:pt>
                <c:pt idx="12">
                  <c:v>41636.520833333278</c:v>
                </c:pt>
                <c:pt idx="13">
                  <c:v>41636.541666666577</c:v>
                </c:pt>
                <c:pt idx="14">
                  <c:v>41636.5625</c:v>
                </c:pt>
                <c:pt idx="15">
                  <c:v>41636.583333333278</c:v>
                </c:pt>
                <c:pt idx="16">
                  <c:v>41636.604166666577</c:v>
                </c:pt>
                <c:pt idx="17">
                  <c:v>41636.625</c:v>
                </c:pt>
                <c:pt idx="18">
                  <c:v>41636.645833333278</c:v>
                </c:pt>
                <c:pt idx="19">
                  <c:v>41636.666666666577</c:v>
                </c:pt>
                <c:pt idx="20">
                  <c:v>41636.6875</c:v>
                </c:pt>
                <c:pt idx="21">
                  <c:v>41636.708333333278</c:v>
                </c:pt>
                <c:pt idx="22">
                  <c:v>41636.75</c:v>
                </c:pt>
              </c:numCache>
            </c:numRef>
          </c:cat>
          <c:val>
            <c:numRef>
              <c:f>'Oct 2013'!$C$3481:$C$4083</c:f>
              <c:numCache>
                <c:formatCode>0.00</c:formatCode>
                <c:ptCount val="21"/>
                <c:pt idx="0">
                  <c:v>13.3</c:v>
                </c:pt>
                <c:pt idx="1">
                  <c:v>1.6</c:v>
                </c:pt>
                <c:pt idx="2">
                  <c:v>0.9</c:v>
                </c:pt>
                <c:pt idx="3">
                  <c:v>3.4</c:v>
                </c:pt>
                <c:pt idx="4">
                  <c:v>11</c:v>
                </c:pt>
                <c:pt idx="5">
                  <c:v>11.8</c:v>
                </c:pt>
                <c:pt idx="6">
                  <c:v>18.100000000000001</c:v>
                </c:pt>
                <c:pt idx="7">
                  <c:v>20.6</c:v>
                </c:pt>
                <c:pt idx="8">
                  <c:v>29.9</c:v>
                </c:pt>
                <c:pt idx="9">
                  <c:v>36.299999999999997</c:v>
                </c:pt>
                <c:pt idx="10">
                  <c:v>29</c:v>
                </c:pt>
                <c:pt idx="11">
                  <c:v>98.3</c:v>
                </c:pt>
                <c:pt idx="12">
                  <c:v>120</c:v>
                </c:pt>
                <c:pt idx="13">
                  <c:v>124</c:v>
                </c:pt>
                <c:pt idx="14">
                  <c:v>196.3</c:v>
                </c:pt>
                <c:pt idx="15">
                  <c:v>72.599999999999994</c:v>
                </c:pt>
                <c:pt idx="16">
                  <c:v>67.3</c:v>
                </c:pt>
                <c:pt idx="17">
                  <c:v>51</c:v>
                </c:pt>
                <c:pt idx="18">
                  <c:v>39.5</c:v>
                </c:pt>
                <c:pt idx="19">
                  <c:v>28.9</c:v>
                </c:pt>
                <c:pt idx="20">
                  <c:v>17</c:v>
                </c:pt>
              </c:numCache>
            </c:numRef>
          </c:val>
          <c:smooth val="0"/>
          <c:extLst>
            <c:ext xmlns:c16="http://schemas.microsoft.com/office/drawing/2014/chart" uri="{C3380CC4-5D6E-409C-BE32-E72D297353CC}">
              <c16:uniqueId val="{00000002-5100-461F-BBFF-1689E13071BE}"/>
            </c:ext>
          </c:extLst>
        </c:ser>
        <c:dLbls>
          <c:showLegendKey val="0"/>
          <c:showVal val="0"/>
          <c:showCatName val="0"/>
          <c:showSerName val="0"/>
          <c:showPercent val="0"/>
          <c:showBubbleSize val="0"/>
        </c:dLbls>
        <c:smooth val="0"/>
        <c:axId val="-1434851072"/>
        <c:axId val="-1434848752"/>
      </c:lineChart>
      <c:catAx>
        <c:axId val="-1434851072"/>
        <c:scaling>
          <c:orientation val="minMax"/>
        </c:scaling>
        <c:delete val="0"/>
        <c:axPos val="b"/>
        <c:numFmt formatCode="[$-409]h\ AM/PM;@" sourceLinked="0"/>
        <c:majorTickMark val="none"/>
        <c:minorTickMark val="none"/>
        <c:tickLblPos val="none"/>
        <c:spPr>
          <a:ln w="19050" cap="rnd">
            <a:solidFill>
              <a:srgbClr val="FFFFFF"/>
            </a:solidFill>
          </a:ln>
        </c:spPr>
        <c:crossAx val="-1434848752"/>
        <c:crosses val="autoZero"/>
        <c:auto val="1"/>
        <c:lblAlgn val="ctr"/>
        <c:lblOffset val="100"/>
        <c:tickLblSkip val="4"/>
        <c:tickMarkSkip val="4"/>
        <c:noMultiLvlLbl val="0"/>
      </c:catAx>
      <c:valAx>
        <c:axId val="-1434848752"/>
        <c:scaling>
          <c:orientation val="minMax"/>
          <c:max val="150"/>
          <c:min val="0"/>
        </c:scaling>
        <c:delete val="0"/>
        <c:axPos val="l"/>
        <c:title>
          <c:tx>
            <c:rich>
              <a:bodyPr rot="-5400000" vert="horz"/>
              <a:lstStyle/>
              <a:p>
                <a:pPr>
                  <a:defRPr b="0" i="0">
                    <a:latin typeface="Century Gothic" panose="020B0502020202020204" pitchFamily="34" charset="0"/>
                    <a:cs typeface="Helvetica Light"/>
                  </a:defRPr>
                </a:pPr>
                <a:r>
                  <a:rPr lang="en-US" b="0" i="0" dirty="0">
                    <a:latin typeface="Century Gothic" panose="020B0502020202020204" pitchFamily="34" charset="0"/>
                    <a:cs typeface="Helvetica Light"/>
                  </a:rPr>
                  <a:t>Illuminance (fc)</a:t>
                </a:r>
              </a:p>
            </c:rich>
          </c:tx>
          <c:layout>
            <c:manualLayout>
              <c:xMode val="edge"/>
              <c:yMode val="edge"/>
              <c:x val="0"/>
              <c:y val="0.245212398169009"/>
            </c:manualLayout>
          </c:layout>
          <c:overlay val="0"/>
        </c:title>
        <c:numFmt formatCode="General" sourceLinked="1"/>
        <c:majorTickMark val="none"/>
        <c:minorTickMark val="none"/>
        <c:tickLblPos val="nextTo"/>
        <c:spPr>
          <a:ln w="19050" cap="rnd">
            <a:solidFill>
              <a:srgbClr val="FFFFFF"/>
            </a:solidFill>
          </a:ln>
        </c:spPr>
        <c:txPr>
          <a:bodyPr/>
          <a:lstStyle/>
          <a:p>
            <a:pPr>
              <a:defRPr sz="800" b="0" i="0">
                <a:latin typeface="Century Gothic" panose="020B0502020202020204" pitchFamily="34" charset="0"/>
                <a:cs typeface="Helvetica Light"/>
              </a:defRPr>
            </a:pPr>
            <a:endParaRPr lang="en-US"/>
          </a:p>
        </c:txPr>
        <c:crossAx val="-1434851072"/>
        <c:crossesAt val="1"/>
        <c:crossBetween val="between"/>
        <c:majorUnit val="30"/>
      </c:valAx>
    </c:plotArea>
    <c:plotVisOnly val="1"/>
    <c:dispBlanksAs val="gap"/>
    <c:showDLblsOverMax val="0"/>
  </c:chart>
  <c:txPr>
    <a:bodyPr/>
    <a:lstStyle/>
    <a:p>
      <a:pPr>
        <a:defRPr>
          <a:solidFill>
            <a:srgbClr val="FFFFFF"/>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14671540970201"/>
          <c:y val="0.28495948293529499"/>
          <c:w val="0.79969016534233395"/>
          <c:h val="0.55208727951044201"/>
        </c:manualLayout>
      </c:layout>
      <c:scatterChart>
        <c:scatterStyle val="smoothMarker"/>
        <c:varyColors val="0"/>
        <c:ser>
          <c:idx val="3"/>
          <c:order val="0"/>
          <c:tx>
            <c:v>Low-e Room - shades down</c:v>
          </c:tx>
          <c:spPr>
            <a:ln>
              <a:noFill/>
              <a:prstDash val="sysDot"/>
            </a:ln>
          </c:spPr>
          <c:marker>
            <c:symbol val="none"/>
          </c:marker>
          <c:xVal>
            <c:numRef>
              <c:f>'Oct 2013'!$G$7266:$G$7285</c:f>
              <c:numCache>
                <c:formatCode>h:mm\ AM/PM</c:formatCode>
                <c:ptCount val="20"/>
                <c:pt idx="0">
                  <c:v>0.29166666666666702</c:v>
                </c:pt>
                <c:pt idx="1">
                  <c:v>0.3125</c:v>
                </c:pt>
                <c:pt idx="2">
                  <c:v>0.33333333333333298</c:v>
                </c:pt>
                <c:pt idx="3">
                  <c:v>0.35416666666666602</c:v>
                </c:pt>
                <c:pt idx="4">
                  <c:v>0.374999999999999</c:v>
                </c:pt>
                <c:pt idx="5">
                  <c:v>0.39583333333333198</c:v>
                </c:pt>
                <c:pt idx="6">
                  <c:v>0.41666666666666502</c:v>
                </c:pt>
                <c:pt idx="7">
                  <c:v>0.437499999999998</c:v>
                </c:pt>
                <c:pt idx="8">
                  <c:v>0.45833333333333098</c:v>
                </c:pt>
                <c:pt idx="9">
                  <c:v>0.47916666666666402</c:v>
                </c:pt>
                <c:pt idx="10">
                  <c:v>0.499999999999997</c:v>
                </c:pt>
                <c:pt idx="11">
                  <c:v>0.52083333333333004</c:v>
                </c:pt>
                <c:pt idx="12">
                  <c:v>0.54166666666666297</c:v>
                </c:pt>
                <c:pt idx="13">
                  <c:v>0.562499999999996</c:v>
                </c:pt>
                <c:pt idx="14">
                  <c:v>0.58333333333332904</c:v>
                </c:pt>
                <c:pt idx="15">
                  <c:v>0.60416666666666197</c:v>
                </c:pt>
                <c:pt idx="16">
                  <c:v>0.624999999999995</c:v>
                </c:pt>
                <c:pt idx="17">
                  <c:v>0.64583333333332804</c:v>
                </c:pt>
                <c:pt idx="18">
                  <c:v>0.66666666666666097</c:v>
                </c:pt>
                <c:pt idx="19">
                  <c:v>0.70833333333332704</c:v>
                </c:pt>
              </c:numCache>
            </c:numRef>
          </c:xVal>
          <c:yVal>
            <c:numRef>
              <c:f>'Oct 2013'!$K$7266:$K$7285</c:f>
              <c:numCache>
                <c:formatCode>0.00</c:formatCode>
                <c:ptCount val="20"/>
                <c:pt idx="0">
                  <c:v>0.182165846368576</c:v>
                </c:pt>
                <c:pt idx="1">
                  <c:v>0.182165846368576</c:v>
                </c:pt>
                <c:pt idx="2">
                  <c:v>0.20193742495972</c:v>
                </c:pt>
                <c:pt idx="3">
                  <c:v>0.23943773196608101</c:v>
                </c:pt>
                <c:pt idx="4">
                  <c:v>0.227597425657589</c:v>
                </c:pt>
                <c:pt idx="5">
                  <c:v>0.24866545886553601</c:v>
                </c:pt>
                <c:pt idx="6">
                  <c:v>0.213595719715825</c:v>
                </c:pt>
                <c:pt idx="7">
                  <c:v>0.19937456691887501</c:v>
                </c:pt>
                <c:pt idx="8">
                  <c:v>0.19632460204083499</c:v>
                </c:pt>
                <c:pt idx="9">
                  <c:v>0.19555445763434701</c:v>
                </c:pt>
                <c:pt idx="10">
                  <c:v>0.19541457265016299</c:v>
                </c:pt>
                <c:pt idx="11">
                  <c:v>0.196064593725576</c:v>
                </c:pt>
                <c:pt idx="12">
                  <c:v>0.196603753631057</c:v>
                </c:pt>
                <c:pt idx="13">
                  <c:v>0.199801122513455</c:v>
                </c:pt>
                <c:pt idx="14">
                  <c:v>0.20033154238450601</c:v>
                </c:pt>
                <c:pt idx="15">
                  <c:v>0.20193459923812801</c:v>
                </c:pt>
                <c:pt idx="16">
                  <c:v>0.20240572193492501</c:v>
                </c:pt>
                <c:pt idx="17">
                  <c:v>0.201673341120574</c:v>
                </c:pt>
                <c:pt idx="18">
                  <c:v>0.201029997352969</c:v>
                </c:pt>
                <c:pt idx="19">
                  <c:v>0.20141504599404</c:v>
                </c:pt>
              </c:numCache>
            </c:numRef>
          </c:yVal>
          <c:smooth val="1"/>
          <c:extLst>
            <c:ext xmlns:c16="http://schemas.microsoft.com/office/drawing/2014/chart" uri="{C3380CC4-5D6E-409C-BE32-E72D297353CC}">
              <c16:uniqueId val="{00000000-CB18-4EB7-B4AC-9F884BF74354}"/>
            </c:ext>
          </c:extLst>
        </c:ser>
        <c:dLbls>
          <c:showLegendKey val="0"/>
          <c:showVal val="0"/>
          <c:showCatName val="0"/>
          <c:showSerName val="0"/>
          <c:showPercent val="0"/>
          <c:showBubbleSize val="0"/>
        </c:dLbls>
        <c:axId val="-1442523904"/>
        <c:axId val="-1442521584"/>
      </c:scatterChart>
      <c:valAx>
        <c:axId val="-1442523904"/>
        <c:scaling>
          <c:orientation val="minMax"/>
          <c:max val="0.75"/>
          <c:min val="0.25"/>
        </c:scaling>
        <c:delete val="0"/>
        <c:axPos val="b"/>
        <c:numFmt formatCode="[$-409]h\ AM/PM;@" sourceLinked="0"/>
        <c:majorTickMark val="none"/>
        <c:minorTickMark val="none"/>
        <c:tickLblPos val="none"/>
        <c:spPr>
          <a:ln w="19050">
            <a:solidFill>
              <a:srgbClr val="FFFFFF"/>
            </a:solidFill>
          </a:ln>
        </c:spPr>
        <c:txPr>
          <a:bodyPr/>
          <a:lstStyle/>
          <a:p>
            <a:pPr>
              <a:defRPr>
                <a:latin typeface="Century Gothic" panose="020B0502020202020204" pitchFamily="34" charset="0"/>
              </a:defRPr>
            </a:pPr>
            <a:endParaRPr lang="en-US"/>
          </a:p>
        </c:txPr>
        <c:crossAx val="-1442521584"/>
        <c:crosses val="autoZero"/>
        <c:crossBetween val="midCat"/>
      </c:valAx>
      <c:valAx>
        <c:axId val="-1442521584"/>
        <c:scaling>
          <c:orientation val="minMax"/>
          <c:max val="0.8"/>
        </c:scaling>
        <c:delete val="0"/>
        <c:axPos val="l"/>
        <c:numFmt formatCode="0%" sourceLinked="0"/>
        <c:majorTickMark val="none"/>
        <c:minorTickMark val="none"/>
        <c:tickLblPos val="nextTo"/>
        <c:spPr>
          <a:ln w="19050">
            <a:solidFill>
              <a:srgbClr val="FFFFFF"/>
            </a:solidFill>
          </a:ln>
        </c:spPr>
        <c:txPr>
          <a:bodyPr/>
          <a:lstStyle/>
          <a:p>
            <a:pPr>
              <a:defRPr sz="800" b="0" i="0">
                <a:latin typeface="Century Gothic" panose="020B0502020202020204" pitchFamily="34" charset="0"/>
                <a:cs typeface="Helvetica Light"/>
              </a:defRPr>
            </a:pPr>
            <a:endParaRPr lang="en-US"/>
          </a:p>
        </c:txPr>
        <c:crossAx val="-1442523904"/>
        <c:crosses val="autoZero"/>
        <c:crossBetween val="midCat"/>
        <c:majorUnit val="0.2"/>
      </c:valAx>
      <c:spPr>
        <a:noFill/>
        <a:ln w="25400">
          <a:noFill/>
        </a:ln>
      </c:spPr>
    </c:plotArea>
    <c:plotVisOnly val="1"/>
    <c:dispBlanksAs val="gap"/>
    <c:showDLblsOverMax val="0"/>
  </c:chart>
  <c:txPr>
    <a:bodyPr/>
    <a:lstStyle/>
    <a:p>
      <a:pPr>
        <a:defRPr>
          <a:solidFill>
            <a:srgbClr val="FFFFFF"/>
          </a:solidFil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8F597-9D53-4865-9FB7-4683F7F13609}" type="datetimeFigureOut">
              <a:rPr lang="en-US" smtClean="0"/>
              <a:t>9/26/19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26AC3-C642-407A-97F0-B485890C7FCA}" type="slidenum">
              <a:rPr lang="en-US" smtClean="0"/>
              <a:t>‹#›</a:t>
            </a:fld>
            <a:endParaRPr lang="en-US"/>
          </a:p>
        </p:txBody>
      </p:sp>
    </p:spTree>
    <p:extLst>
      <p:ext uri="{BB962C8B-B14F-4D97-AF65-F5344CB8AC3E}">
        <p14:creationId xmlns:p14="http://schemas.microsoft.com/office/powerpoint/2010/main" val="168806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596E9-5C53-4A5A-AA6E-D00FA7A82E28}" type="slidenum">
              <a:rPr lang="en-US" smtClean="0"/>
              <a:t>1</a:t>
            </a:fld>
            <a:endParaRPr lang="en-US" dirty="0"/>
          </a:p>
        </p:txBody>
      </p:sp>
    </p:spTree>
    <p:extLst>
      <p:ext uri="{BB962C8B-B14F-4D97-AF65-F5344CB8AC3E}">
        <p14:creationId xmlns:p14="http://schemas.microsoft.com/office/powerpoint/2010/main" val="4168782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09292" rtl="0" eaLnBrk="1" fontAlgn="auto" latinLnBrk="0" hangingPunct="1">
              <a:lnSpc>
                <a:spcPct val="100000"/>
              </a:lnSpc>
              <a:spcBef>
                <a:spcPts val="0"/>
              </a:spcBef>
              <a:spcAft>
                <a:spcPts val="0"/>
              </a:spcAft>
              <a:buClrTx/>
              <a:buSzTx/>
              <a:buFontTx/>
              <a:buNone/>
              <a:tabLst/>
              <a:defRPr/>
            </a:pPr>
            <a:fld id="{340A626E-7E61-4A48-96D0-D31418B849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29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15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09292" rtl="0" eaLnBrk="1" fontAlgn="auto" latinLnBrk="0" hangingPunct="1">
              <a:lnSpc>
                <a:spcPct val="100000"/>
              </a:lnSpc>
              <a:spcBef>
                <a:spcPts val="0"/>
              </a:spcBef>
              <a:spcAft>
                <a:spcPts val="0"/>
              </a:spcAft>
              <a:buClrTx/>
              <a:buSzTx/>
              <a:buFontTx/>
              <a:buNone/>
              <a:tabLst/>
              <a:defRPr/>
            </a:pPr>
            <a:fld id="{1A032F50-0B60-B34B-8422-4E195A5AE2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29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677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EC glazing… we solve this problem. We eliminated unwanted heat and glare while still preserving the views and eliminating shades. </a:t>
            </a:r>
          </a:p>
        </p:txBody>
      </p:sp>
      <p:sp>
        <p:nvSpPr>
          <p:cNvPr id="4" name="Slide Number Placeholder 3"/>
          <p:cNvSpPr>
            <a:spLocks noGrp="1"/>
          </p:cNvSpPr>
          <p:nvPr>
            <p:ph type="sldNum" sz="quarter" idx="10"/>
          </p:nvPr>
        </p:nvSpPr>
        <p:spPr/>
        <p:txBody>
          <a:bodyPr/>
          <a:lstStyle/>
          <a:p>
            <a:fld id="{67010EE3-6672-4DDD-A07B-7EC49476BB5B}" type="slidenum">
              <a:rPr lang="en-US" smtClean="0"/>
              <a:pPr/>
              <a:t>14</a:t>
            </a:fld>
            <a:endParaRPr lang="en-US" dirty="0"/>
          </a:p>
        </p:txBody>
      </p:sp>
    </p:spTree>
    <p:extLst>
      <p:ext uri="{BB962C8B-B14F-4D97-AF65-F5344CB8AC3E}">
        <p14:creationId xmlns:p14="http://schemas.microsoft.com/office/powerpoint/2010/main" val="2258608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10EE3-6672-4DDD-A07B-7EC49476BB5B}" type="slidenum">
              <a:rPr lang="en-US" smtClean="0"/>
              <a:pPr/>
              <a:t>15</a:t>
            </a:fld>
            <a:endParaRPr lang="en-US" dirty="0"/>
          </a:p>
        </p:txBody>
      </p:sp>
    </p:spTree>
    <p:extLst>
      <p:ext uri="{BB962C8B-B14F-4D97-AF65-F5344CB8AC3E}">
        <p14:creationId xmlns:p14="http://schemas.microsoft.com/office/powerpoint/2010/main" val="3849644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it transitions intelligently to maximize occupant comfort – (video embedded)</a:t>
            </a:r>
          </a:p>
        </p:txBody>
      </p:sp>
      <p:sp>
        <p:nvSpPr>
          <p:cNvPr id="4" name="Slide Number Placeholder 3"/>
          <p:cNvSpPr>
            <a:spLocks noGrp="1"/>
          </p:cNvSpPr>
          <p:nvPr>
            <p:ph type="sldNum" sz="quarter" idx="10"/>
          </p:nvPr>
        </p:nvSpPr>
        <p:spPr/>
        <p:txBody>
          <a:bodyPr/>
          <a:lstStyle/>
          <a:p>
            <a:fld id="{D1326AC3-C642-407A-97F0-B485890C7FCA}" type="slidenum">
              <a:rPr lang="en-US" smtClean="0"/>
              <a:t>16</a:t>
            </a:fld>
            <a:endParaRPr lang="en-US"/>
          </a:p>
        </p:txBody>
      </p:sp>
    </p:spTree>
    <p:extLst>
      <p:ext uri="{BB962C8B-B14F-4D97-AF65-F5344CB8AC3E}">
        <p14:creationId xmlns:p14="http://schemas.microsoft.com/office/powerpoint/2010/main" val="1191886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technology offer you flexible design </a:t>
            </a:r>
          </a:p>
        </p:txBody>
      </p:sp>
      <p:sp>
        <p:nvSpPr>
          <p:cNvPr id="4" name="Slide Number Placeholder 3"/>
          <p:cNvSpPr>
            <a:spLocks noGrp="1"/>
          </p:cNvSpPr>
          <p:nvPr>
            <p:ph type="sldNum" sz="quarter" idx="10"/>
          </p:nvPr>
        </p:nvSpPr>
        <p:spPr/>
        <p:txBody>
          <a:bodyPr/>
          <a:lstStyle/>
          <a:p>
            <a:fld id="{D1326AC3-C642-407A-97F0-B485890C7FCA}" type="slidenum">
              <a:rPr lang="en-US" smtClean="0"/>
              <a:t>17</a:t>
            </a:fld>
            <a:endParaRPr lang="en-US"/>
          </a:p>
        </p:txBody>
      </p:sp>
    </p:spTree>
    <p:extLst>
      <p:ext uri="{BB962C8B-B14F-4D97-AF65-F5344CB8AC3E}">
        <p14:creationId xmlns:p14="http://schemas.microsoft.com/office/powerpoint/2010/main" val="41997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health and wellness </a:t>
            </a:r>
          </a:p>
        </p:txBody>
      </p:sp>
      <p:sp>
        <p:nvSpPr>
          <p:cNvPr id="4" name="Slide Number Placeholder 3"/>
          <p:cNvSpPr>
            <a:spLocks noGrp="1"/>
          </p:cNvSpPr>
          <p:nvPr>
            <p:ph type="sldNum" sz="quarter" idx="10"/>
          </p:nvPr>
        </p:nvSpPr>
        <p:spPr/>
        <p:txBody>
          <a:bodyPr/>
          <a:lstStyle/>
          <a:p>
            <a:fld id="{D1326AC3-C642-407A-97F0-B485890C7FCA}" type="slidenum">
              <a:rPr lang="en-US" smtClean="0"/>
              <a:t>18</a:t>
            </a:fld>
            <a:endParaRPr lang="en-US"/>
          </a:p>
        </p:txBody>
      </p:sp>
    </p:spTree>
    <p:extLst>
      <p:ext uri="{BB962C8B-B14F-4D97-AF65-F5344CB8AC3E}">
        <p14:creationId xmlns:p14="http://schemas.microsoft.com/office/powerpoint/2010/main" val="400055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Century Gothic" panose="020B0502020202020204" pitchFamily="34" charset="0"/>
              </a:rPr>
              <a:t>And is a sustainable solution. We meet all of today’s material transparency certifications and are recognized by both LEED and WELL rating systems for green and healthy buildings. This is a project in Vancouver Canada where we were able to eliminate the whole HVAC system </a:t>
            </a:r>
            <a:endParaRPr lang="en-US" dirty="0"/>
          </a:p>
        </p:txBody>
      </p:sp>
      <p:sp>
        <p:nvSpPr>
          <p:cNvPr id="4" name="Slide Number Placeholder 3"/>
          <p:cNvSpPr>
            <a:spLocks noGrp="1"/>
          </p:cNvSpPr>
          <p:nvPr>
            <p:ph type="sldNum" sz="quarter" idx="10"/>
          </p:nvPr>
        </p:nvSpPr>
        <p:spPr/>
        <p:txBody>
          <a:bodyPr/>
          <a:lstStyle/>
          <a:p>
            <a:fld id="{67010EE3-6672-4DDD-A07B-7EC49476BB5B}" type="slidenum">
              <a:rPr lang="en-US" smtClean="0"/>
              <a:pPr/>
              <a:t>19</a:t>
            </a:fld>
            <a:endParaRPr lang="en-US"/>
          </a:p>
        </p:txBody>
      </p:sp>
    </p:spTree>
    <p:extLst>
      <p:ext uri="{BB962C8B-B14F-4D97-AF65-F5344CB8AC3E}">
        <p14:creationId xmlns:p14="http://schemas.microsoft.com/office/powerpoint/2010/main" val="2243817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596E9-5C53-4A5A-AA6E-D00FA7A82E28}" type="slidenum">
              <a:rPr lang="en-US" smtClean="0"/>
              <a:t>20</a:t>
            </a:fld>
            <a:endParaRPr lang="en-US" dirty="0"/>
          </a:p>
        </p:txBody>
      </p:sp>
    </p:spTree>
    <p:extLst>
      <p:ext uri="{BB962C8B-B14F-4D97-AF65-F5344CB8AC3E}">
        <p14:creationId xmlns:p14="http://schemas.microsoft.com/office/powerpoint/2010/main" val="316057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77729">
              <a:buFont typeface="Arial" pitchFamily="34" charset="0"/>
              <a:buNone/>
              <a:defRPr/>
            </a:pPr>
            <a:endParaRPr lang="en-US" dirty="0"/>
          </a:p>
        </p:txBody>
      </p:sp>
      <p:sp>
        <p:nvSpPr>
          <p:cNvPr id="4" name="Slide Number Placeholder 3"/>
          <p:cNvSpPr>
            <a:spLocks noGrp="1"/>
          </p:cNvSpPr>
          <p:nvPr>
            <p:ph type="sldNum" sz="quarter" idx="10"/>
          </p:nvPr>
        </p:nvSpPr>
        <p:spPr/>
        <p:txBody>
          <a:bodyPr/>
          <a:lstStyle/>
          <a:p>
            <a:pPr>
              <a:defRPr/>
            </a:pPr>
            <a:fld id="{93B26C80-C12A-4873-A453-2A290018F78A}" type="slidenum">
              <a:rPr lang="en-US" smtClean="0"/>
              <a:pPr>
                <a:defRPr/>
              </a:pPr>
              <a:t>21</a:t>
            </a:fld>
            <a:endParaRPr lang="en-US" dirty="0"/>
          </a:p>
        </p:txBody>
      </p:sp>
    </p:spTree>
    <p:extLst>
      <p:ext uri="{BB962C8B-B14F-4D97-AF65-F5344CB8AC3E}">
        <p14:creationId xmlns:p14="http://schemas.microsoft.com/office/powerpoint/2010/main" val="73511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6AC3-C642-407A-97F0-B485890C7FCA}" type="slidenum">
              <a:rPr lang="en-US" smtClean="0"/>
              <a:t>4</a:t>
            </a:fld>
            <a:endParaRPr lang="en-US"/>
          </a:p>
        </p:txBody>
      </p:sp>
    </p:spTree>
    <p:extLst>
      <p:ext uri="{BB962C8B-B14F-4D97-AF65-F5344CB8AC3E}">
        <p14:creationId xmlns:p14="http://schemas.microsoft.com/office/powerpoint/2010/main" val="2942784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embedded – explain the tint transition </a:t>
            </a:r>
          </a:p>
          <a:p>
            <a:endParaRPr lang="en-US" dirty="0"/>
          </a:p>
          <a:p>
            <a:r>
              <a:rPr lang="en-US" dirty="0"/>
              <a:t>In 2012, View invented the first and only predictive control for dynamic glass, View Intelligence®. With Intelligence®, your windows respond predictively with no occupant intervention, meaning occupants enjoy the views and daylight without lifting a finger. In order to maximize occupant comfort, View Intelligence® considers everything about a building: where an occupant sits, the usage of the space, the physical geometry, and the external weather</a:t>
            </a:r>
          </a:p>
        </p:txBody>
      </p:sp>
      <p:sp>
        <p:nvSpPr>
          <p:cNvPr id="4" name="Slide Number Placeholder 3"/>
          <p:cNvSpPr>
            <a:spLocks noGrp="1"/>
          </p:cNvSpPr>
          <p:nvPr>
            <p:ph type="sldNum" sz="quarter" idx="5"/>
          </p:nvPr>
        </p:nvSpPr>
        <p:spPr/>
        <p:txBody>
          <a:bodyPr/>
          <a:lstStyle/>
          <a:p>
            <a:fld id="{D1326AC3-C642-407A-97F0-B485890C7FCA}" type="slidenum">
              <a:rPr lang="en-US" smtClean="0"/>
              <a:t>23</a:t>
            </a:fld>
            <a:endParaRPr lang="en-US"/>
          </a:p>
        </p:txBody>
      </p:sp>
    </p:spTree>
    <p:extLst>
      <p:ext uri="{BB962C8B-B14F-4D97-AF65-F5344CB8AC3E}">
        <p14:creationId xmlns:p14="http://schemas.microsoft.com/office/powerpoint/2010/main" val="2393661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77729">
              <a:buFont typeface="Arial"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26C80-C12A-4873-A453-2A290018F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25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596E9-5C53-4A5A-AA6E-D00FA7A82E28}" type="slidenum">
              <a:rPr lang="en-US" smtClean="0"/>
              <a:t>26</a:t>
            </a:fld>
            <a:endParaRPr lang="en-US" dirty="0"/>
          </a:p>
        </p:txBody>
      </p:sp>
    </p:spTree>
    <p:extLst>
      <p:ext uri="{BB962C8B-B14F-4D97-AF65-F5344CB8AC3E}">
        <p14:creationId xmlns:p14="http://schemas.microsoft.com/office/powerpoint/2010/main" val="3310158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a:t>
            </a:r>
            <a:r>
              <a:rPr lang="en-US" baseline="0" dirty="0"/>
              <a:t> depends on the actual scorecard</a:t>
            </a:r>
            <a:endParaRPr lang="en-US" dirty="0"/>
          </a:p>
        </p:txBody>
      </p:sp>
      <p:sp>
        <p:nvSpPr>
          <p:cNvPr id="4" name="Slide Number Placeholder 3"/>
          <p:cNvSpPr>
            <a:spLocks noGrp="1"/>
          </p:cNvSpPr>
          <p:nvPr>
            <p:ph type="sldNum" sz="quarter" idx="10"/>
          </p:nvPr>
        </p:nvSpPr>
        <p:spPr/>
        <p:txBody>
          <a:bodyPr/>
          <a:lstStyle/>
          <a:p>
            <a:fld id="{67010EE3-6672-4DDD-A07B-7EC49476BB5B}"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03710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010EE3-6672-4DDD-A07B-7EC49476BB5B}" type="slidenum">
              <a:rPr lang="en-US" smtClean="0"/>
              <a:pPr/>
              <a:t>29</a:t>
            </a:fld>
            <a:endParaRPr lang="en-US" dirty="0"/>
          </a:p>
        </p:txBody>
      </p:sp>
    </p:spTree>
    <p:extLst>
      <p:ext uri="{BB962C8B-B14F-4D97-AF65-F5344CB8AC3E}">
        <p14:creationId xmlns:p14="http://schemas.microsoft.com/office/powerpoint/2010/main" val="3461572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010EE3-6672-4DDD-A07B-7EC49476BB5B}" type="slidenum">
              <a:rPr lang="en-US" smtClean="0"/>
              <a:pPr/>
              <a:t>30</a:t>
            </a:fld>
            <a:endParaRPr lang="en-US" dirty="0"/>
          </a:p>
        </p:txBody>
      </p:sp>
    </p:spTree>
    <p:extLst>
      <p:ext uri="{BB962C8B-B14F-4D97-AF65-F5344CB8AC3E}">
        <p14:creationId xmlns:p14="http://schemas.microsoft.com/office/powerpoint/2010/main" val="773441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596E9-5C53-4A5A-AA6E-D00FA7A82E28}" type="slidenum">
              <a:rPr lang="en-US" smtClean="0"/>
              <a:t>31</a:t>
            </a:fld>
            <a:endParaRPr lang="en-US" dirty="0"/>
          </a:p>
        </p:txBody>
      </p:sp>
    </p:spTree>
    <p:extLst>
      <p:ext uri="{BB962C8B-B14F-4D97-AF65-F5344CB8AC3E}">
        <p14:creationId xmlns:p14="http://schemas.microsoft.com/office/powerpoint/2010/main" val="1551094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dirty="0"/>
              <a:t>Conclusion: </a:t>
            </a:r>
          </a:p>
          <a:p>
            <a:r>
              <a:rPr lang="en-US" sz="1200" dirty="0"/>
              <a:t>Dynamic Glass Gates have an impact to increase customers’ ability to sit comfortably compared to standard glass gates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10EE3-6672-4DDD-A07B-7EC49476BB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5214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A626E-7E61-4A48-96D0-D31418B849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959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A626E-7E61-4A48-96D0-D31418B849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314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596E9-5C53-4A5A-AA6E-D00FA7A82E28}" type="slidenum">
              <a:rPr lang="en-US" smtClean="0"/>
              <a:t>5</a:t>
            </a:fld>
            <a:endParaRPr lang="en-US" dirty="0"/>
          </a:p>
        </p:txBody>
      </p:sp>
    </p:spTree>
    <p:extLst>
      <p:ext uri="{BB962C8B-B14F-4D97-AF65-F5344CB8AC3E}">
        <p14:creationId xmlns:p14="http://schemas.microsoft.com/office/powerpoint/2010/main" val="412825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A626E-7E61-4A48-96D0-D31418B849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275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a:solidFill>
                  <a:schemeClr val="tx1"/>
                </a:solidFill>
                <a:effectLst/>
                <a:latin typeface="+mn-lt"/>
                <a:ea typeface="+mn-ea"/>
                <a:cs typeface="+mn-cs"/>
              </a:rPr>
              <a:t>In A25 both the Mean (18.5 min) and Median (13.8 min) times are shorter in Zone 1 (closest to the glass) compared to A28 zone 1 (Mean- 25.1 min) (Median- 20.4) with a count of N=171 and N=133 respectively.</a:t>
            </a:r>
          </a:p>
          <a:p>
            <a:r>
              <a:rPr lang="en-US" sz="1200" b="0" i="0" kern="1200" dirty="0">
                <a:solidFill>
                  <a:schemeClr val="tx1"/>
                </a:solidFill>
                <a:effectLst/>
                <a:latin typeface="+mn-lt"/>
                <a:ea typeface="+mn-ea"/>
                <a:cs typeface="+mn-cs"/>
              </a:rPr>
              <a:t>In A28, Zone 1 stays average 27% longer than those in Zone 3 and 10% longer than those in zone 2.  The opposite is true for A25 where stays were 26% shorter in Zone 1 than Zone 3 and 25% shorter than in Zone 2. This shows people prefer to sit by the windows when they can but heat/glare will shorten their stay.</a:t>
            </a:r>
          </a:p>
          <a:p>
            <a:r>
              <a:rPr lang="en-US" sz="1200" b="0" i="0" kern="1200" dirty="0">
                <a:solidFill>
                  <a:schemeClr val="tx1"/>
                </a:solidFill>
                <a:effectLst/>
                <a:latin typeface="+mn-lt"/>
                <a:ea typeface="+mn-ea"/>
                <a:cs typeface="+mn-cs"/>
              </a:rPr>
              <a:t>Similar to initial results, A28 averaged 3.5 people not in a seat but by the windows while A25 only had an average of 0.75.  This looks like a good statistic but I believe it is a result of the seating arrangements at the gates.  People are more likely to walk between the windows and the seats at A28 and so are also more likely to stand.  There also is a longer stretch of window at A28.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Desired</a:t>
            </a:r>
            <a:r>
              <a:rPr lang="en-US" sz="1200" kern="1200" baseline="0" dirty="0">
                <a:solidFill>
                  <a:schemeClr val="tx1"/>
                </a:solidFill>
                <a:effectLst/>
                <a:latin typeface="+mn-lt"/>
                <a:ea typeface="+mn-ea"/>
                <a:cs typeface="+mn-cs"/>
              </a:rPr>
              <a:t> Amenities Ranking</a:t>
            </a:r>
            <a:r>
              <a:rPr lang="en-US" sz="1200" kern="1200" baseline="0" dirty="0">
                <a:solidFill>
                  <a:schemeClr val="tx1"/>
                </a:solidFill>
                <a:effectLst/>
                <a:latin typeface="+mn-lt"/>
                <a:ea typeface="+mn-ea"/>
                <a:cs typeface="+mn-cs"/>
                <a:sym typeface="Wingdings"/>
              </a:rPr>
              <a:t>: (5 Point Scale)</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1.) Near Boarding Area (4.1) </a:t>
            </a:r>
          </a:p>
          <a:p>
            <a:r>
              <a:rPr lang="en-US" sz="1200" kern="1200" baseline="0" dirty="0">
                <a:solidFill>
                  <a:schemeClr val="tx1"/>
                </a:solidFill>
                <a:effectLst/>
                <a:latin typeface="+mn-lt"/>
                <a:ea typeface="+mn-ea"/>
                <a:cs typeface="+mn-cs"/>
              </a:rPr>
              <a:t>2.) Empty Seat Next to Me (3.5)	</a:t>
            </a:r>
          </a:p>
          <a:p>
            <a:r>
              <a:rPr lang="en-US" sz="1200" kern="1200" baseline="0" dirty="0">
                <a:solidFill>
                  <a:schemeClr val="tx1"/>
                </a:solidFill>
                <a:effectLst/>
                <a:latin typeface="+mn-lt"/>
                <a:ea typeface="+mn-ea"/>
                <a:cs typeface="+mn-cs"/>
              </a:rPr>
              <a:t>3.) Views and Daylight (3.45)</a:t>
            </a:r>
          </a:p>
          <a:p>
            <a:r>
              <a:rPr lang="en-US" sz="1200" kern="1200" baseline="0" dirty="0">
                <a:solidFill>
                  <a:schemeClr val="tx1"/>
                </a:solidFill>
                <a:effectLst/>
                <a:latin typeface="+mn-lt"/>
                <a:ea typeface="+mn-ea"/>
                <a:cs typeface="+mn-cs"/>
              </a:rPr>
              <a:t>3.) Access to Outlets  (3.35)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a:t>
            </a:r>
            <a:r>
              <a:rPr lang="en-US" sz="1200" kern="1200" baseline="0" dirty="0">
                <a:solidFill>
                  <a:schemeClr val="tx1"/>
                </a:solidFill>
                <a:effectLst/>
                <a:latin typeface="+mn-lt"/>
                <a:ea typeface="+mn-ea"/>
                <a:cs typeface="+mn-cs"/>
              </a:rPr>
              <a:t> Access to bathrooms (3.2)</a:t>
            </a:r>
          </a:p>
          <a:p>
            <a:r>
              <a:rPr lang="en-US" sz="1200" kern="1200" baseline="0" dirty="0">
                <a:solidFill>
                  <a:schemeClr val="tx1"/>
                </a:solidFill>
                <a:effectLst/>
                <a:latin typeface="+mn-lt"/>
                <a:ea typeface="+mn-ea"/>
                <a:cs typeface="+mn-cs"/>
              </a:rPr>
              <a:t>6.) Access to Restaurants (2.78)</a:t>
            </a:r>
          </a:p>
          <a:p>
            <a:r>
              <a:rPr lang="en-US" sz="1200" kern="1200" baseline="0" dirty="0">
                <a:solidFill>
                  <a:schemeClr val="tx1"/>
                </a:solidFill>
                <a:effectLst/>
                <a:latin typeface="+mn-lt"/>
                <a:ea typeface="+mn-ea"/>
                <a:cs typeface="+mn-cs"/>
              </a:rPr>
              <a:t>7.) Access TVs (1.9)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Seating Preference </a:t>
            </a:r>
          </a:p>
          <a:p>
            <a:r>
              <a:rPr lang="en-US" sz="1200" kern="1200" baseline="0" dirty="0">
                <a:solidFill>
                  <a:schemeClr val="tx1"/>
                </a:solidFill>
                <a:effectLst/>
                <a:latin typeface="+mn-lt"/>
                <a:ea typeface="+mn-ea"/>
                <a:cs typeface="+mn-cs"/>
              </a:rPr>
              <a:t>50%- Close to the Glass (less than 10 feet)</a:t>
            </a:r>
          </a:p>
          <a:p>
            <a:r>
              <a:rPr lang="en-US" sz="1200" kern="1200" baseline="0" dirty="0">
                <a:solidFill>
                  <a:schemeClr val="tx1"/>
                </a:solidFill>
                <a:effectLst/>
                <a:latin typeface="+mn-lt"/>
                <a:ea typeface="+mn-ea"/>
                <a:cs typeface="+mn-cs"/>
              </a:rPr>
              <a:t>34%- Fairly Close to the Glass ( 10-25 feet)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Favorable Comments</a:t>
            </a:r>
          </a:p>
          <a:p>
            <a:r>
              <a:rPr lang="en-US" sz="1200" kern="1200" baseline="0" dirty="0">
                <a:solidFill>
                  <a:schemeClr val="tx1"/>
                </a:solidFill>
                <a:effectLst/>
                <a:latin typeface="+mn-lt"/>
                <a:ea typeface="+mn-ea"/>
                <a:cs typeface="+mn-cs"/>
              </a:rPr>
              <a:t>View-43% Favorable</a:t>
            </a:r>
          </a:p>
          <a:p>
            <a:r>
              <a:rPr lang="en-US" sz="1200" kern="1200" baseline="0" dirty="0">
                <a:solidFill>
                  <a:schemeClr val="tx1"/>
                </a:solidFill>
                <a:effectLst/>
                <a:latin typeface="+mn-lt"/>
                <a:ea typeface="+mn-ea"/>
                <a:cs typeface="+mn-cs"/>
              </a:rPr>
              <a:t>Control -17%</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Glare:</a:t>
            </a:r>
          </a:p>
          <a:p>
            <a:r>
              <a:rPr lang="en-US" sz="1200" kern="1200" baseline="0" dirty="0">
                <a:solidFill>
                  <a:schemeClr val="tx1"/>
                </a:solidFill>
                <a:effectLst/>
                <a:latin typeface="+mn-lt"/>
                <a:ea typeface="+mn-ea"/>
                <a:cs typeface="+mn-cs"/>
              </a:rPr>
              <a:t>View: 37% Reported Glare </a:t>
            </a:r>
          </a:p>
          <a:p>
            <a:r>
              <a:rPr lang="en-US" sz="1200" kern="1200" baseline="0" dirty="0">
                <a:solidFill>
                  <a:schemeClr val="tx1"/>
                </a:solidFill>
                <a:effectLst/>
                <a:latin typeface="+mn-lt"/>
                <a:ea typeface="+mn-ea"/>
                <a:cs typeface="+mn-cs"/>
              </a:rPr>
              <a:t>Control: 52% Reported Glare</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A626E-7E61-4A48-96D0-D31418B849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954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6AC3-C642-407A-97F0-B485890C7FCA}" type="slidenum">
              <a:rPr lang="en-US" smtClean="0"/>
              <a:t>39</a:t>
            </a:fld>
            <a:endParaRPr lang="en-US"/>
          </a:p>
        </p:txBody>
      </p:sp>
    </p:spTree>
    <p:extLst>
      <p:ext uri="{BB962C8B-B14F-4D97-AF65-F5344CB8AC3E}">
        <p14:creationId xmlns:p14="http://schemas.microsoft.com/office/powerpoint/2010/main" val="2848868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 on-click in presentation mode</a:t>
            </a:r>
          </a:p>
        </p:txBody>
      </p:sp>
      <p:sp>
        <p:nvSpPr>
          <p:cNvPr id="4" name="Slide Number Placeholder 3"/>
          <p:cNvSpPr>
            <a:spLocks noGrp="1"/>
          </p:cNvSpPr>
          <p:nvPr>
            <p:ph type="sldNum" sz="quarter" idx="5"/>
          </p:nvPr>
        </p:nvSpPr>
        <p:spPr/>
        <p:txBody>
          <a:bodyPr/>
          <a:lstStyle/>
          <a:p>
            <a:fld id="{D1326AC3-C642-407A-97F0-B485890C7FCA}" type="slidenum">
              <a:rPr lang="en-US" smtClean="0"/>
              <a:t>43</a:t>
            </a:fld>
            <a:endParaRPr lang="en-US"/>
          </a:p>
        </p:txBody>
      </p:sp>
    </p:spTree>
    <p:extLst>
      <p:ext uri="{BB962C8B-B14F-4D97-AF65-F5344CB8AC3E}">
        <p14:creationId xmlns:p14="http://schemas.microsoft.com/office/powerpoint/2010/main" val="1579317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6AC3-C642-407A-97F0-B485890C7FCA}" type="slidenum">
              <a:rPr lang="en-US" smtClean="0"/>
              <a:t>45</a:t>
            </a:fld>
            <a:endParaRPr lang="en-US"/>
          </a:p>
        </p:txBody>
      </p:sp>
    </p:spTree>
    <p:extLst>
      <p:ext uri="{BB962C8B-B14F-4D97-AF65-F5344CB8AC3E}">
        <p14:creationId xmlns:p14="http://schemas.microsoft.com/office/powerpoint/2010/main" val="1014020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6AC3-C642-407A-97F0-B485890C7FCA}" type="slidenum">
              <a:rPr lang="en-US" smtClean="0"/>
              <a:t>46</a:t>
            </a:fld>
            <a:endParaRPr lang="en-US"/>
          </a:p>
        </p:txBody>
      </p:sp>
    </p:spTree>
    <p:extLst>
      <p:ext uri="{BB962C8B-B14F-4D97-AF65-F5344CB8AC3E}">
        <p14:creationId xmlns:p14="http://schemas.microsoft.com/office/powerpoint/2010/main" val="2332283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509292" rtl="0" eaLnBrk="1" fontAlgn="auto" latinLnBrk="0" hangingPunct="1">
              <a:lnSpc>
                <a:spcPct val="100000"/>
              </a:lnSpc>
              <a:spcBef>
                <a:spcPts val="0"/>
              </a:spcBef>
              <a:spcAft>
                <a:spcPts val="0"/>
              </a:spcAft>
              <a:buClrTx/>
              <a:buSzTx/>
              <a:buFontTx/>
              <a:buNone/>
              <a:tabLst/>
              <a:defRPr/>
            </a:pPr>
            <a:fld id="{340A626E-7E61-4A48-96D0-D31418B849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29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0905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6AC3-C642-407A-97F0-B485890C7FCA}" type="slidenum">
              <a:rPr lang="en-US" smtClean="0"/>
              <a:t>52</a:t>
            </a:fld>
            <a:endParaRPr lang="en-US"/>
          </a:p>
        </p:txBody>
      </p:sp>
    </p:spTree>
    <p:extLst>
      <p:ext uri="{BB962C8B-B14F-4D97-AF65-F5344CB8AC3E}">
        <p14:creationId xmlns:p14="http://schemas.microsoft.com/office/powerpoint/2010/main" val="4193981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41653" indent="-241653">
              <a:buAutoNum type="arabicPeriod"/>
            </a:pPr>
            <a:r>
              <a:rPr lang="en-US" dirty="0"/>
              <a:t>This shows an example in October</a:t>
            </a:r>
            <a:r>
              <a:rPr lang="en-US" baseline="0" dirty="0"/>
              <a:t> where the sun angle is low on the horizon from morning to afternoon</a:t>
            </a:r>
          </a:p>
          <a:p>
            <a:pPr marL="241653" indent="-241653">
              <a:buAutoNum type="arabicPeriod"/>
            </a:pPr>
            <a:r>
              <a:rPr lang="en-US" dirty="0"/>
              <a:t>Images are</a:t>
            </a:r>
            <a:r>
              <a:rPr lang="en-US" baseline="0" dirty="0"/>
              <a:t> depicted for every 2hr between 7am-5pm</a:t>
            </a:r>
            <a:endParaRPr lang="en-US" dirty="0"/>
          </a:p>
          <a:p>
            <a:pPr marL="241653" indent="-241653">
              <a:buAutoNum type="arabicPeriod"/>
            </a:pPr>
            <a:r>
              <a:rPr lang="en-US" baseline="0" dirty="0"/>
              <a:t>First set of images shows typical low-e room with shades open -  the images show that the space is too bright and uncomfortable when sun is directly on the façade</a:t>
            </a:r>
          </a:p>
          <a:p>
            <a:pPr marL="241653" indent="-241653">
              <a:buAutoNum type="arabicPeriod"/>
            </a:pPr>
            <a:r>
              <a:rPr lang="en-US" baseline="0" dirty="0"/>
              <a:t>While there is ample daylight in the space in this condition (graph 2), the Daylight Glare Probability (DGP) is well above the disturbing threshold making the space unusable from 9am-2pm shown by the red shaded area. No one will be able to sit a space like this with shades open</a:t>
            </a:r>
          </a:p>
          <a:p>
            <a:pPr marL="241653" indent="-241653">
              <a:buAutoNum type="arabicPeriod"/>
            </a:pPr>
            <a:r>
              <a:rPr lang="en-US" baseline="0" dirty="0"/>
              <a:t>Occupants will close the shades to reduce the glare </a:t>
            </a:r>
          </a:p>
          <a:p>
            <a:pPr marL="241653" indent="-241653">
              <a:buAutoNum type="arabicPeriod"/>
            </a:pPr>
            <a:r>
              <a:rPr lang="en-US" baseline="0" dirty="0"/>
              <a:t>While glare is practically eliminated when shades are closed (graph 1) , it also blocks all the useful daylight (graph 2) throughout the day . This is mainly because manual shades are rarely opened after the sun moves away from the façade in late afternoon</a:t>
            </a:r>
          </a:p>
          <a:p>
            <a:pPr marL="241653" indent="-241653">
              <a:buAutoNum type="arabicPeriod"/>
            </a:pPr>
            <a:r>
              <a:rPr lang="en-US" dirty="0"/>
              <a:t>Images for room with View Dynamic Glass with Intelligence control. The</a:t>
            </a:r>
            <a:r>
              <a:rPr lang="en-US" baseline="0" dirty="0"/>
              <a:t> glass goes to darkest level Tint 4 in the morning during direct sun exposure to cut the unwanted glare and then steps up to clearer states all the way to Tint 1 later in the day when sun moves away from the façade to let in daylight</a:t>
            </a:r>
          </a:p>
          <a:p>
            <a:pPr marL="241653" indent="-241653">
              <a:buAutoNum type="arabicPeriod"/>
            </a:pPr>
            <a:r>
              <a:rPr lang="en-US" baseline="0" dirty="0"/>
              <a:t>Graph 1: View Dynamic Glass shows comparable glare control (DGP) as shades closed in the morning</a:t>
            </a:r>
          </a:p>
          <a:p>
            <a:pPr marL="241653" indent="-241653">
              <a:buAutoNum type="arabicPeriod"/>
            </a:pPr>
            <a:r>
              <a:rPr lang="en-US" baseline="0" dirty="0"/>
              <a:t>Graph 2: View Dynamic Glass maximizes daylight in the afternoon compared to shades exceeding the minimum desired light level at the desk level. The green shaded area shows useful daylight in the space with View Dynamic Glass</a:t>
            </a:r>
          </a:p>
          <a:p>
            <a:pPr marL="241653" indent="-241653">
              <a:buAutoNum type="arabicPeriod"/>
            </a:pPr>
            <a:r>
              <a:rPr lang="en-US" dirty="0"/>
              <a:t>View Dynamic Glass provides glare control while maximizing daylight and views</a:t>
            </a:r>
          </a:p>
          <a:p>
            <a:endParaRPr lang="en-US" dirty="0"/>
          </a:p>
          <a:p>
            <a:endParaRPr lang="en-US" dirty="0"/>
          </a:p>
          <a:p>
            <a:r>
              <a:rPr lang="en-US" dirty="0"/>
              <a:t>The analysis above is</a:t>
            </a:r>
            <a:r>
              <a:rPr lang="en-US" baseline="0" dirty="0"/>
              <a:t> for a typical day in October. It shows a scenario of glare in low-e room with no shades. The glare is so high that its uncomfortable to sit in the space. </a:t>
            </a:r>
          </a:p>
          <a:p>
            <a:r>
              <a:rPr lang="en-US" baseline="0" dirty="0"/>
              <a:t>When occupants pull the shades down to cut the glare, they also block the daylight coming in the space esp. after the sun moves away. It’s a compromise.</a:t>
            </a:r>
          </a:p>
          <a:p>
            <a:r>
              <a:rPr lang="en-US" baseline="0" dirty="0"/>
              <a:t>With View Dynamic Glass, the glare is reduced by tinting the glass to darkest state. When the sun moves away from the façade, the glass goes to clearer states, thus maximizing daylight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10EE3-6672-4DDD-A07B-7EC49476BB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0217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EC really enables daylight by providing all these benefits.  (this completes the story)</a:t>
            </a:r>
          </a:p>
        </p:txBody>
      </p:sp>
      <p:sp>
        <p:nvSpPr>
          <p:cNvPr id="4" name="Slide Number Placeholder 3"/>
          <p:cNvSpPr>
            <a:spLocks noGrp="1"/>
          </p:cNvSpPr>
          <p:nvPr>
            <p:ph type="sldNum" sz="quarter" idx="10"/>
          </p:nvPr>
        </p:nvSpPr>
        <p:spPr/>
        <p:txBody>
          <a:bodyPr/>
          <a:lstStyle/>
          <a:p>
            <a:fld id="{340A626E-7E61-4A48-96D0-D31418B8491A}" type="slidenum">
              <a:rPr lang="en-US" smtClean="0"/>
              <a:pPr/>
              <a:t>66</a:t>
            </a:fld>
            <a:endParaRPr lang="en-US"/>
          </a:p>
        </p:txBody>
      </p:sp>
    </p:spTree>
    <p:extLst>
      <p:ext uri="{BB962C8B-B14F-4D97-AF65-F5344CB8AC3E}">
        <p14:creationId xmlns:p14="http://schemas.microsoft.com/office/powerpoint/2010/main" val="135236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we create this product? To answer this let’s start with why we design buildings – at the basic level is to provide shelter. It is improve the quality of human life in it so we can enjoy our lives fully. </a:t>
            </a:r>
          </a:p>
        </p:txBody>
      </p:sp>
      <p:sp>
        <p:nvSpPr>
          <p:cNvPr id="4" name="Slide Number Placeholder 3"/>
          <p:cNvSpPr>
            <a:spLocks noGrp="1"/>
          </p:cNvSpPr>
          <p:nvPr>
            <p:ph type="sldNum" sz="quarter" idx="10"/>
          </p:nvPr>
        </p:nvSpPr>
        <p:spPr/>
        <p:txBody>
          <a:bodyPr/>
          <a:lstStyle/>
          <a:p>
            <a:fld id="{D1326AC3-C642-407A-97F0-B485890C7FCA}" type="slidenum">
              <a:rPr lang="en-US" smtClean="0"/>
              <a:t>6</a:t>
            </a:fld>
            <a:endParaRPr lang="en-US"/>
          </a:p>
        </p:txBody>
      </p:sp>
    </p:spTree>
    <p:extLst>
      <p:ext uri="{BB962C8B-B14F-4D97-AF65-F5344CB8AC3E}">
        <p14:creationId xmlns:p14="http://schemas.microsoft.com/office/powerpoint/2010/main" val="839416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benefits  for occupants </a:t>
            </a:r>
          </a:p>
        </p:txBody>
      </p:sp>
      <p:sp>
        <p:nvSpPr>
          <p:cNvPr id="4" name="Slide Number Placeholder 3"/>
          <p:cNvSpPr>
            <a:spLocks noGrp="1"/>
          </p:cNvSpPr>
          <p:nvPr>
            <p:ph type="sldNum" sz="quarter" idx="10"/>
          </p:nvPr>
        </p:nvSpPr>
        <p:spPr/>
        <p:txBody>
          <a:bodyPr/>
          <a:lstStyle/>
          <a:p>
            <a:fld id="{D1326AC3-C642-407A-97F0-B485890C7FCA}" type="slidenum">
              <a:rPr lang="en-US" smtClean="0"/>
              <a:t>67</a:t>
            </a:fld>
            <a:endParaRPr lang="en-US"/>
          </a:p>
        </p:txBody>
      </p:sp>
    </p:spTree>
    <p:extLst>
      <p:ext uri="{BB962C8B-B14F-4D97-AF65-F5344CB8AC3E}">
        <p14:creationId xmlns:p14="http://schemas.microsoft.com/office/powerpoint/2010/main" val="2443414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benefits for landlords </a:t>
            </a:r>
          </a:p>
        </p:txBody>
      </p:sp>
      <p:sp>
        <p:nvSpPr>
          <p:cNvPr id="4" name="Slide Number Placeholder 3"/>
          <p:cNvSpPr>
            <a:spLocks noGrp="1"/>
          </p:cNvSpPr>
          <p:nvPr>
            <p:ph type="sldNum" sz="quarter" idx="10"/>
          </p:nvPr>
        </p:nvSpPr>
        <p:spPr/>
        <p:txBody>
          <a:bodyPr/>
          <a:lstStyle/>
          <a:p>
            <a:fld id="{D1326AC3-C642-407A-97F0-B485890C7FCA}" type="slidenum">
              <a:rPr lang="en-US" smtClean="0"/>
              <a:t>68</a:t>
            </a:fld>
            <a:endParaRPr lang="en-US"/>
          </a:p>
        </p:txBody>
      </p:sp>
    </p:spTree>
    <p:extLst>
      <p:ext uri="{BB962C8B-B14F-4D97-AF65-F5344CB8AC3E}">
        <p14:creationId xmlns:p14="http://schemas.microsoft.com/office/powerpoint/2010/main" val="4044708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6AC3-C642-407A-97F0-B485890C7FCA}" type="slidenum">
              <a:rPr lang="en-US" smtClean="0"/>
              <a:t>69</a:t>
            </a:fld>
            <a:endParaRPr lang="en-US"/>
          </a:p>
        </p:txBody>
      </p:sp>
    </p:spTree>
    <p:extLst>
      <p:ext uri="{BB962C8B-B14F-4D97-AF65-F5344CB8AC3E}">
        <p14:creationId xmlns:p14="http://schemas.microsoft.com/office/powerpoint/2010/main" val="265734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building are designed for people – trends on design on increasingly shaped by people’s health and wellness, energy efficiency and technology </a:t>
            </a:r>
          </a:p>
        </p:txBody>
      </p:sp>
      <p:sp>
        <p:nvSpPr>
          <p:cNvPr id="4" name="Slide Number Placeholder 3"/>
          <p:cNvSpPr>
            <a:spLocks noGrp="1"/>
          </p:cNvSpPr>
          <p:nvPr>
            <p:ph type="sldNum" sz="quarter" idx="10"/>
          </p:nvPr>
        </p:nvSpPr>
        <p:spPr/>
        <p:txBody>
          <a:bodyPr/>
          <a:lstStyle/>
          <a:p>
            <a:fld id="{67010EE3-6672-4DDD-A07B-7EC49476BB5B}" type="slidenum">
              <a:rPr lang="en-US" smtClean="0"/>
              <a:pPr/>
              <a:t>7</a:t>
            </a:fld>
            <a:endParaRPr lang="en-US"/>
          </a:p>
        </p:txBody>
      </p:sp>
    </p:spTree>
    <p:extLst>
      <p:ext uri="{BB962C8B-B14F-4D97-AF65-F5344CB8AC3E}">
        <p14:creationId xmlns:p14="http://schemas.microsoft.com/office/powerpoint/2010/main" val="185366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A626E-7E61-4A48-96D0-D31418B849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64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Century Gothic"/>
                <a:cs typeface="Century Gothic"/>
              </a:rPr>
              <a:t>To maximize natural light, building are designed with high WWR, which connect us to outdoors and provide a beautiful view</a:t>
            </a:r>
          </a:p>
          <a:p>
            <a:endParaRPr lang="en-US" dirty="0"/>
          </a:p>
        </p:txBody>
      </p:sp>
      <p:sp>
        <p:nvSpPr>
          <p:cNvPr id="4" name="Slide Number Placeholder 3"/>
          <p:cNvSpPr>
            <a:spLocks noGrp="1"/>
          </p:cNvSpPr>
          <p:nvPr>
            <p:ph type="sldNum" sz="quarter" idx="10"/>
          </p:nvPr>
        </p:nvSpPr>
        <p:spPr/>
        <p:txBody>
          <a:bodyPr/>
          <a:lstStyle/>
          <a:p>
            <a:fld id="{67010EE3-6672-4DDD-A07B-7EC49476BB5B}" type="slidenum">
              <a:rPr lang="en-US" smtClean="0"/>
              <a:pPr/>
              <a:t>9</a:t>
            </a:fld>
            <a:endParaRPr lang="en-US"/>
          </a:p>
        </p:txBody>
      </p:sp>
    </p:spTree>
    <p:extLst>
      <p:ext uri="{BB962C8B-B14F-4D97-AF65-F5344CB8AC3E}">
        <p14:creationId xmlns:p14="http://schemas.microsoft.com/office/powerpoint/2010/main" val="125014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Animated slide (play in full screen)</a:t>
            </a:r>
          </a:p>
        </p:txBody>
      </p:sp>
      <p:sp>
        <p:nvSpPr>
          <p:cNvPr id="4" name="Slide Number Placeholder 3"/>
          <p:cNvSpPr>
            <a:spLocks noGrp="1"/>
          </p:cNvSpPr>
          <p:nvPr>
            <p:ph type="sldNum" sz="quarter" idx="10"/>
          </p:nvPr>
        </p:nvSpPr>
        <p:spPr/>
        <p:txBody>
          <a:bodyPr/>
          <a:lstStyle/>
          <a:p>
            <a:fld id="{67010EE3-6672-4DDD-A07B-7EC49476BB5B}" type="slidenum">
              <a:rPr lang="en-US" smtClean="0"/>
              <a:pPr/>
              <a:t>10</a:t>
            </a:fld>
            <a:endParaRPr lang="en-US"/>
          </a:p>
        </p:txBody>
      </p:sp>
    </p:spTree>
    <p:extLst>
      <p:ext uri="{BB962C8B-B14F-4D97-AF65-F5344CB8AC3E}">
        <p14:creationId xmlns:p14="http://schemas.microsoft.com/office/powerpoint/2010/main" val="171325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embedded </a:t>
            </a:r>
          </a:p>
        </p:txBody>
      </p:sp>
      <p:sp>
        <p:nvSpPr>
          <p:cNvPr id="4" name="Slide Number Placeholder 3"/>
          <p:cNvSpPr>
            <a:spLocks noGrp="1"/>
          </p:cNvSpPr>
          <p:nvPr>
            <p:ph type="sldNum" sz="quarter" idx="5"/>
          </p:nvPr>
        </p:nvSpPr>
        <p:spPr/>
        <p:txBody>
          <a:bodyPr/>
          <a:lstStyle/>
          <a:p>
            <a:fld id="{D1326AC3-C642-407A-97F0-B485890C7FCA}" type="slidenum">
              <a:rPr lang="en-US" smtClean="0"/>
              <a:t>11</a:t>
            </a:fld>
            <a:endParaRPr lang="en-US"/>
          </a:p>
        </p:txBody>
      </p:sp>
    </p:spTree>
    <p:extLst>
      <p:ext uri="{BB962C8B-B14F-4D97-AF65-F5344CB8AC3E}">
        <p14:creationId xmlns:p14="http://schemas.microsoft.com/office/powerpoint/2010/main" val="258919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_Text_Title,Subtitle, and Body">
    <p:bg>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1" hasCustomPrompt="1"/>
          </p:nvPr>
        </p:nvSpPr>
        <p:spPr>
          <a:xfrm>
            <a:off x="288047" y="762918"/>
            <a:ext cx="11615905" cy="300037"/>
          </a:xfrm>
        </p:spPr>
        <p:txBody>
          <a:bodyPr vert="horz" lIns="0" tIns="0" rIns="0" bIns="0" rtlCol="0" anchor="b">
            <a:noAutofit/>
          </a:bodyPr>
          <a:lstStyle>
            <a:lvl1pPr>
              <a:defRPr lang="en-US" sz="1800" dirty="0">
                <a:solidFill>
                  <a:schemeClr val="bg2">
                    <a:lumMod val="75000"/>
                  </a:schemeClr>
                </a:solidFill>
              </a:defRPr>
            </a:lvl1pPr>
          </a:lstStyle>
          <a:p>
            <a:pPr lvl="0">
              <a:spcAft>
                <a:spcPts val="0"/>
              </a:spcAft>
            </a:pPr>
            <a:r>
              <a:rPr lang="en-US" dirty="0"/>
              <a:t>Click to edit Master text styles</a:t>
            </a:r>
          </a:p>
        </p:txBody>
      </p:sp>
      <p:sp>
        <p:nvSpPr>
          <p:cNvPr id="10" name="Title Placeholder 3">
            <a:extLst>
              <a:ext uri="{FF2B5EF4-FFF2-40B4-BE49-F238E27FC236}">
                <a16:creationId xmlns:a16="http://schemas.microsoft.com/office/drawing/2014/main" id="{B37737E9-6179-4E59-8F6E-2B9DF6D80D21}"/>
              </a:ext>
            </a:extLst>
          </p:cNvPr>
          <p:cNvSpPr>
            <a:spLocks noGrp="1"/>
          </p:cNvSpPr>
          <p:nvPr>
            <p:ph type="title"/>
          </p:nvPr>
        </p:nvSpPr>
        <p:spPr>
          <a:xfrm>
            <a:off x="288047" y="282746"/>
            <a:ext cx="11615905" cy="457200"/>
          </a:xfrm>
          <a:prstGeom prst="rect">
            <a:avLst/>
          </a:prstGeom>
        </p:spPr>
        <p:txBody>
          <a:bodyPr vert="horz" lIns="0" tIns="0" rIns="0" bIns="0" rtlCol="0" anchor="b" anchorCtr="0">
            <a:noAutofit/>
          </a:bodyPr>
          <a:lstStyle>
            <a:lvl1pPr>
              <a:defRPr sz="2800" b="1">
                <a:solidFill>
                  <a:schemeClr val="tx2"/>
                </a:solidFill>
              </a:defRPr>
            </a:lvl1pPr>
          </a:lstStyle>
          <a:p>
            <a:pPr lvl="0"/>
            <a:endParaRPr lang="en-US" dirty="0"/>
          </a:p>
        </p:txBody>
      </p:sp>
      <p:cxnSp>
        <p:nvCxnSpPr>
          <p:cNvPr id="6" name="Straight Connector 5">
            <a:extLst>
              <a:ext uri="{FF2B5EF4-FFF2-40B4-BE49-F238E27FC236}">
                <a16:creationId xmlns:a16="http://schemas.microsoft.com/office/drawing/2014/main" id="{21ABA901-96E4-4844-A8F2-CBE59C236209}"/>
              </a:ext>
            </a:extLst>
          </p:cNvPr>
          <p:cNvCxnSpPr/>
          <p:nvPr userDrawn="1"/>
        </p:nvCxnSpPr>
        <p:spPr>
          <a:xfrm>
            <a:off x="242315" y="6253843"/>
            <a:ext cx="11707369" cy="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B9E5891E-7FE7-4D38-BBFA-378552308820}"/>
              </a:ext>
            </a:extLst>
          </p:cNvPr>
          <p:cNvSpPr>
            <a:spLocks noGrp="1"/>
          </p:cNvSpPr>
          <p:nvPr>
            <p:ph idx="1"/>
          </p:nvPr>
        </p:nvSpPr>
        <p:spPr>
          <a:xfrm>
            <a:off x="288047" y="1212464"/>
            <a:ext cx="11615905" cy="4863216"/>
          </a:xfrm>
          <a:prstGeom prst="rect">
            <a:avLst/>
          </a:prstGeom>
        </p:spPr>
        <p:txBody>
          <a:bodyPr vert="horz" lIns="0" tIns="0" rIns="0" bIns="0" rtlCol="0">
            <a:noAutofit/>
          </a:bodyPr>
          <a:lstStyle>
            <a:lvl1pPr defTabSz="914400">
              <a:tabLst>
                <a:tab pos="0" algn="l"/>
              </a:tabLst>
              <a:defRPr lang="en-US"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vl2pPr defTabSz="914400">
              <a:tabLst>
                <a:tab pos="0" algn="l"/>
              </a:tabLst>
              <a:defRPr lang="en-US" sz="16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2pPr>
            <a:lvl3pPr defTabSz="914400">
              <a:tabLst>
                <a:tab pos="0" algn="l"/>
              </a:tabLst>
              <a:defRPr lang="en-US" sz="14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3pPr>
            <a:lvl4pPr defTabSz="914400">
              <a:tabLst>
                <a:tab pos="0" algn="l"/>
              </a:tabLst>
              <a:defRPr lang="en-US" sz="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4pPr>
            <a:lvl5pPr defTabSz="914400">
              <a:tabLst>
                <a:tab pos="0" algn="l"/>
              </a:tabLst>
              <a:defRPr lang="en-US" sz="1200" baseline="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5pPr>
          </a:lstStyle>
          <a:p>
            <a:pPr marR="0" lvl="0" indent="0" fontAlgn="auto">
              <a:lnSpc>
                <a:spcPct val="100000"/>
              </a:lnSpc>
              <a:spcBef>
                <a:spcPts val="0"/>
              </a:spcBef>
              <a:spcAft>
                <a:spcPts val="0"/>
              </a:spcAft>
              <a:buClr>
                <a:srgbClr val="00B0F0"/>
              </a:buClr>
              <a:buSzTx/>
              <a:buFontTx/>
              <a:buNone/>
              <a:tabLst/>
            </a:pPr>
            <a:r>
              <a:rPr lang="en-US" dirty="0"/>
              <a:t>Click to edit Master text styles</a:t>
            </a:r>
          </a:p>
          <a:p>
            <a:pPr marR="0" lvl="1" indent="-228600" fontAlgn="auto">
              <a:lnSpc>
                <a:spcPct val="100000"/>
              </a:lnSpc>
              <a:spcBef>
                <a:spcPts val="0"/>
              </a:spcBef>
              <a:spcAft>
                <a:spcPts val="0"/>
              </a:spcAft>
              <a:buClr>
                <a:schemeClr val="bg2"/>
              </a:buClr>
              <a:buSzTx/>
              <a:buFont typeface="Arial" pitchFamily="34" charset="0"/>
              <a:buChar char="•"/>
              <a:tabLst/>
            </a:pPr>
            <a:r>
              <a:rPr lang="en-US" dirty="0"/>
              <a:t>Second level</a:t>
            </a:r>
          </a:p>
          <a:p>
            <a:pPr marR="0" lvl="2" indent="-228600" fontAlgn="auto">
              <a:lnSpc>
                <a:spcPct val="100000"/>
              </a:lnSpc>
              <a:spcBef>
                <a:spcPts val="0"/>
              </a:spcBef>
              <a:spcAft>
                <a:spcPts val="0"/>
              </a:spcAft>
              <a:buClr>
                <a:schemeClr val="bg2"/>
              </a:buClr>
              <a:buSzTx/>
              <a:buFont typeface="Open Sans" pitchFamily="34" charset="0"/>
              <a:buChar char="–"/>
              <a:tabLst/>
            </a:pPr>
            <a:r>
              <a:rPr lang="en-US" dirty="0"/>
              <a:t>Third level</a:t>
            </a:r>
          </a:p>
          <a:p>
            <a:pPr marR="0" lvl="3" indent="-228600" fontAlgn="auto">
              <a:lnSpc>
                <a:spcPct val="100000"/>
              </a:lnSpc>
              <a:spcBef>
                <a:spcPts val="0"/>
              </a:spcBef>
              <a:spcAft>
                <a:spcPts val="0"/>
              </a:spcAft>
              <a:buClr>
                <a:schemeClr val="bg2"/>
              </a:buClr>
              <a:buSzTx/>
              <a:buFont typeface="Arial" pitchFamily="34" charset="0"/>
              <a:buChar char="•"/>
              <a:tabLst/>
            </a:pPr>
            <a:r>
              <a:rPr lang="en-US" dirty="0"/>
              <a:t>Fourth level</a:t>
            </a:r>
          </a:p>
          <a:p>
            <a:pPr marR="0" lvl="4" indent="-228600" fontAlgn="auto">
              <a:lnSpc>
                <a:spcPct val="100000"/>
              </a:lnSpc>
              <a:spcBef>
                <a:spcPts val="0"/>
              </a:spcBef>
              <a:spcAft>
                <a:spcPts val="0"/>
              </a:spcAft>
              <a:buClr>
                <a:schemeClr val="bg2"/>
              </a:buClr>
              <a:buSzTx/>
              <a:buFont typeface="Open Sans" pitchFamily="34" charset="0"/>
              <a:buChar char="–"/>
              <a:tabLst/>
            </a:pPr>
            <a:r>
              <a:rPr lang="en-US" dirty="0"/>
              <a:t>Fifth level</a:t>
            </a:r>
          </a:p>
        </p:txBody>
      </p:sp>
    </p:spTree>
    <p:extLst>
      <p:ext uri="{BB962C8B-B14F-4D97-AF65-F5344CB8AC3E}">
        <p14:creationId xmlns:p14="http://schemas.microsoft.com/office/powerpoint/2010/main" val="24074578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A7DCD-99E8-BD46-B54C-EC78198F2FDB}"/>
              </a:ext>
            </a:extLst>
          </p:cNvPr>
          <p:cNvSpPr>
            <a:spLocks noGrp="1"/>
          </p:cNvSpPr>
          <p:nvPr>
            <p:ph type="title"/>
          </p:nvPr>
        </p:nvSpPr>
        <p:spPr>
          <a:xfrm>
            <a:off x="558707" y="557669"/>
            <a:ext cx="10515600" cy="511063"/>
          </a:xfrm>
          <a:prstGeom prst="rect">
            <a:avLst/>
          </a:prstGeom>
        </p:spPr>
        <p:txBody>
          <a:bodyPr vert="horz" lIns="91440" tIns="45720" rIns="91440" bIns="45720" rtlCol="0" anchor="ctr">
            <a:noAutofit/>
          </a:bodyPr>
          <a:lstStyle>
            <a:lvl1pPr>
              <a:defRPr sz="3530">
                <a:solidFill>
                  <a:schemeClr val="tx2"/>
                </a:solidFill>
              </a:defRPr>
            </a:lvl1pPr>
          </a:lstStyle>
          <a:p>
            <a:endParaRPr lang="en-US" dirty="0"/>
          </a:p>
        </p:txBody>
      </p:sp>
      <p:sp>
        <p:nvSpPr>
          <p:cNvPr id="3" name="Text Placeholder 2">
            <a:extLst>
              <a:ext uri="{FF2B5EF4-FFF2-40B4-BE49-F238E27FC236}">
                <a16:creationId xmlns:a16="http://schemas.microsoft.com/office/drawing/2014/main" id="{85B88252-DC7E-EC45-B01E-9876003E5D7C}"/>
              </a:ext>
            </a:extLst>
          </p:cNvPr>
          <p:cNvSpPr>
            <a:spLocks noGrp="1"/>
          </p:cNvSpPr>
          <p:nvPr>
            <p:ph idx="1"/>
          </p:nvPr>
        </p:nvSpPr>
        <p:spPr>
          <a:xfrm>
            <a:off x="510417" y="1737381"/>
            <a:ext cx="10515600" cy="4351338"/>
          </a:xfrm>
          <a:prstGeom prst="rect">
            <a:avLst/>
          </a:prstGeom>
        </p:spPr>
        <p:txBody>
          <a:bodyPr vert="horz" lIns="91440" tIns="45720" rIns="91440" bIns="45720" rtlCol="0">
            <a:normAutofit/>
          </a:bodyPr>
          <a:lstStyle>
            <a:lvl1pPr>
              <a:defRPr sz="1588">
                <a:latin typeface="Century Gothic" panose="020B0502020202020204" pitchFamily="34" charset="0"/>
              </a:defRPr>
            </a:lvl1pPr>
            <a:lvl2pPr marL="515498" indent="0">
              <a:tabLst>
                <a:tab pos="3172835" algn="l"/>
              </a:tabLst>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a:t>Fourth level</a:t>
            </a:r>
            <a:endParaRPr lang="en-US" dirty="0"/>
          </a:p>
        </p:txBody>
      </p:sp>
      <p:sp>
        <p:nvSpPr>
          <p:cNvPr id="10" name="Title Placeholder 1">
            <a:extLst>
              <a:ext uri="{FF2B5EF4-FFF2-40B4-BE49-F238E27FC236}">
                <a16:creationId xmlns:a16="http://schemas.microsoft.com/office/drawing/2014/main" id="{53ADD26F-12C6-754A-A647-AAE5B7E1F0F2}"/>
              </a:ext>
            </a:extLst>
          </p:cNvPr>
          <p:cNvSpPr txBox="1">
            <a:spLocks/>
          </p:cNvSpPr>
          <p:nvPr userDrawn="1"/>
        </p:nvSpPr>
        <p:spPr>
          <a:xfrm>
            <a:off x="558707" y="949635"/>
            <a:ext cx="10515600" cy="511063"/>
          </a:xfrm>
          <a:prstGeom prst="rect">
            <a:avLst/>
          </a:prstGeom>
        </p:spPr>
        <p:txBody>
          <a:bodyPr vert="horz" lIns="80682" tIns="40341" rIns="80682" bIns="40341" rtlCol="0" anchor="ctr">
            <a:normAutofit fontScale="92500" lnSpcReduction="10000"/>
          </a:bodyPr>
          <a:lstStyle>
            <a:lvl1pPr algn="l" defTabSz="1036290" rtl="0" eaLnBrk="1" latinLnBrk="0" hangingPunct="1">
              <a:lnSpc>
                <a:spcPct val="90000"/>
              </a:lnSpc>
              <a:spcBef>
                <a:spcPct val="0"/>
              </a:spcBef>
              <a:buNone/>
              <a:defRPr sz="4000" kern="1200">
                <a:solidFill>
                  <a:srgbClr val="2A7B99"/>
                </a:solidFill>
                <a:latin typeface="Century Gothic" panose="020B0502020202020204" pitchFamily="34" charset="0"/>
                <a:ea typeface="+mj-ea"/>
                <a:cs typeface="+mj-cs"/>
              </a:defRPr>
            </a:lvl1pPr>
          </a:lstStyle>
          <a:p>
            <a:endParaRPr lang="en-US" sz="3530" dirty="0"/>
          </a:p>
        </p:txBody>
      </p:sp>
      <p:sp>
        <p:nvSpPr>
          <p:cNvPr id="5" name="Rectangle 4">
            <a:extLst>
              <a:ext uri="{FF2B5EF4-FFF2-40B4-BE49-F238E27FC236}">
                <a16:creationId xmlns:a16="http://schemas.microsoft.com/office/drawing/2014/main" id="{2E758D4D-F4D7-0446-9A97-47AF0407DB26}"/>
              </a:ext>
            </a:extLst>
          </p:cNvPr>
          <p:cNvSpPr/>
          <p:nvPr userDrawn="1"/>
        </p:nvSpPr>
        <p:spPr>
          <a:xfrm>
            <a:off x="-23749" y="471523"/>
            <a:ext cx="154379" cy="683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1"/>
              </a:solidFill>
            </a:endParaRPr>
          </a:p>
        </p:txBody>
      </p:sp>
      <p:sp>
        <p:nvSpPr>
          <p:cNvPr id="7" name="Title Placeholder 1">
            <a:extLst>
              <a:ext uri="{FF2B5EF4-FFF2-40B4-BE49-F238E27FC236}">
                <a16:creationId xmlns:a16="http://schemas.microsoft.com/office/drawing/2014/main" id="{DFFB0AC6-FF98-0447-8B67-3471AC38F203}"/>
              </a:ext>
            </a:extLst>
          </p:cNvPr>
          <p:cNvSpPr txBox="1">
            <a:spLocks/>
          </p:cNvSpPr>
          <p:nvPr userDrawn="1"/>
        </p:nvSpPr>
        <p:spPr>
          <a:xfrm>
            <a:off x="515471" y="1143001"/>
            <a:ext cx="10515600" cy="511063"/>
          </a:xfrm>
          <a:prstGeom prst="rect">
            <a:avLst/>
          </a:prstGeom>
        </p:spPr>
        <p:txBody>
          <a:bodyPr vert="horz" lIns="80682" tIns="40341" rIns="80682" bIns="40341" rtlCol="0" anchor="ctr">
            <a:noAutofit/>
          </a:bodyPr>
          <a:lstStyle>
            <a:lvl1pPr algn="l" defTabSz="1036290" rtl="0" eaLnBrk="1" latinLnBrk="0" hangingPunct="1">
              <a:lnSpc>
                <a:spcPct val="90000"/>
              </a:lnSpc>
              <a:spcBef>
                <a:spcPct val="0"/>
              </a:spcBef>
              <a:buNone/>
              <a:defRPr sz="4000" kern="1200">
                <a:solidFill>
                  <a:schemeClr val="tx2"/>
                </a:solidFill>
                <a:latin typeface="Century Gothic" panose="020B0502020202020204" pitchFamily="34" charset="0"/>
                <a:ea typeface="+mj-ea"/>
                <a:cs typeface="+mj-cs"/>
              </a:defRPr>
            </a:lvl1pPr>
          </a:lstStyle>
          <a:p>
            <a:endParaRPr lang="en-US" sz="3530" dirty="0"/>
          </a:p>
        </p:txBody>
      </p:sp>
    </p:spTree>
    <p:extLst>
      <p:ext uri="{BB962C8B-B14F-4D97-AF65-F5344CB8AC3E}">
        <p14:creationId xmlns:p14="http://schemas.microsoft.com/office/powerpoint/2010/main" val="371330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ue_Text_Title,Subtitle, and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A24702A-96FC-48FB-81C2-CE4989B1430A}"/>
              </a:ext>
            </a:extLst>
          </p:cNvPr>
          <p:cNvSpPr>
            <a:spLocks noGrp="1"/>
          </p:cNvSpPr>
          <p:nvPr>
            <p:ph type="body" sz="quarter" idx="11" hasCustomPrompt="1"/>
          </p:nvPr>
        </p:nvSpPr>
        <p:spPr>
          <a:xfrm>
            <a:off x="288048" y="762918"/>
            <a:ext cx="11615905" cy="300037"/>
          </a:xfrm>
        </p:spPr>
        <p:txBody>
          <a:bodyPr vert="horz" lIns="0" tIns="0" rIns="0" bIns="0" rtlCol="0" anchor="b">
            <a:noAutofit/>
          </a:bodyPr>
          <a:lstStyle>
            <a:lvl1pPr>
              <a:defRPr lang="en-US" sz="1799" dirty="0">
                <a:solidFill>
                  <a:schemeClr val="bg2"/>
                </a:solidFill>
              </a:defRPr>
            </a:lvl1pPr>
          </a:lstStyle>
          <a:p>
            <a:pPr lvl="0">
              <a:spcAft>
                <a:spcPts val="0"/>
              </a:spcAft>
            </a:pPr>
            <a:r>
              <a:rPr lang="en-US" dirty="0"/>
              <a:t>Click to edit Master text styles</a:t>
            </a:r>
          </a:p>
        </p:txBody>
      </p:sp>
      <p:sp>
        <p:nvSpPr>
          <p:cNvPr id="7" name="Title Placeholder 3">
            <a:extLst>
              <a:ext uri="{FF2B5EF4-FFF2-40B4-BE49-F238E27FC236}">
                <a16:creationId xmlns:a16="http://schemas.microsoft.com/office/drawing/2014/main" id="{2F9574B9-C678-495A-8412-C1D12FD6156C}"/>
              </a:ext>
            </a:extLst>
          </p:cNvPr>
          <p:cNvSpPr>
            <a:spLocks noGrp="1"/>
          </p:cNvSpPr>
          <p:nvPr>
            <p:ph type="title"/>
          </p:nvPr>
        </p:nvSpPr>
        <p:spPr>
          <a:xfrm>
            <a:off x="288048" y="282746"/>
            <a:ext cx="11615905" cy="457200"/>
          </a:xfrm>
          <a:prstGeom prst="rect">
            <a:avLst/>
          </a:prstGeom>
        </p:spPr>
        <p:txBody>
          <a:bodyPr vert="horz" lIns="0" tIns="0" rIns="0" bIns="0" rtlCol="0" anchor="b" anchorCtr="0">
            <a:noAutofit/>
          </a:bodyPr>
          <a:lstStyle>
            <a:lvl1pPr>
              <a:defRPr sz="2799" b="1">
                <a:solidFill>
                  <a:schemeClr val="bg1"/>
                </a:solidFill>
              </a:defRPr>
            </a:lvl1pPr>
          </a:lstStyle>
          <a:p>
            <a:pPr lvl="0"/>
            <a:endParaRPr lang="en-US" dirty="0"/>
          </a:p>
        </p:txBody>
      </p:sp>
      <p:cxnSp>
        <p:nvCxnSpPr>
          <p:cNvPr id="8" name="Straight Connector 7">
            <a:extLst>
              <a:ext uri="{FF2B5EF4-FFF2-40B4-BE49-F238E27FC236}">
                <a16:creationId xmlns:a16="http://schemas.microsoft.com/office/drawing/2014/main" id="{1372DEDF-EB00-4E43-BAFE-D6C02F03646E}"/>
              </a:ext>
            </a:extLst>
          </p:cNvPr>
          <p:cNvCxnSpPr/>
          <p:nvPr userDrawn="1"/>
        </p:nvCxnSpPr>
        <p:spPr>
          <a:xfrm>
            <a:off x="242316" y="6253843"/>
            <a:ext cx="11707369" cy="0"/>
          </a:xfrm>
          <a:prstGeom prst="line">
            <a:avLst/>
          </a:prstGeom>
          <a:ln w="952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1">
            <a:extLst>
              <a:ext uri="{FF2B5EF4-FFF2-40B4-BE49-F238E27FC236}">
                <a16:creationId xmlns:a16="http://schemas.microsoft.com/office/drawing/2014/main" id="{60BEBBA5-C802-4C08-A98F-2823F638B66B}"/>
              </a:ext>
            </a:extLst>
          </p:cNvPr>
          <p:cNvSpPr>
            <a:spLocks noGrp="1"/>
          </p:cNvSpPr>
          <p:nvPr>
            <p:ph type="sldNum" sz="quarter" idx="4"/>
          </p:nvPr>
        </p:nvSpPr>
        <p:spPr>
          <a:xfrm>
            <a:off x="245871" y="6454644"/>
            <a:ext cx="2844694" cy="249385"/>
          </a:xfrm>
          <a:prstGeom prst="rect">
            <a:avLst/>
          </a:prstGeom>
        </p:spPr>
        <p:txBody>
          <a:bodyPr vert="horz" lIns="0" tIns="0" rIns="0" bIns="0" rtlCol="0" anchor="ctr"/>
          <a:lstStyle>
            <a:lvl1pPr>
              <a:defRPr lang="en-US" sz="800" smtClean="0">
                <a:solidFill>
                  <a:schemeClr val="bg1"/>
                </a:solidFill>
                <a:latin typeface="Century Gothic" panose="020B0502020202020204" pitchFamily="34" charset="0"/>
              </a:defRPr>
            </a:lvl1pPr>
          </a:lstStyle>
          <a:p>
            <a:fld id="{DB150780-22E9-4FA5-82D2-A4C93B49AABD}" type="slidenum">
              <a:rPr>
                <a:solidFill>
                  <a:srgbClr val="FFFFFF"/>
                </a:solidFill>
              </a:rPr>
              <a:pPr/>
              <a:t>‹#›</a:t>
            </a:fld>
            <a:endParaRPr>
              <a:solidFill>
                <a:srgbClr val="FFFFFF"/>
              </a:solidFill>
            </a:endParaRPr>
          </a:p>
        </p:txBody>
      </p:sp>
      <p:sp>
        <p:nvSpPr>
          <p:cNvPr id="11" name="Text Placeholder 4">
            <a:extLst>
              <a:ext uri="{FF2B5EF4-FFF2-40B4-BE49-F238E27FC236}">
                <a16:creationId xmlns:a16="http://schemas.microsoft.com/office/drawing/2014/main" id="{D2DC8999-5F35-4E18-956F-E483F606A70F}"/>
              </a:ext>
            </a:extLst>
          </p:cNvPr>
          <p:cNvSpPr>
            <a:spLocks noGrp="1"/>
          </p:cNvSpPr>
          <p:nvPr>
            <p:ph idx="1"/>
          </p:nvPr>
        </p:nvSpPr>
        <p:spPr>
          <a:xfrm>
            <a:off x="288048" y="1212464"/>
            <a:ext cx="11615905" cy="4883536"/>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nSpc>
                <a:spcPct val="100000"/>
              </a:lnSpc>
              <a:spcAft>
                <a:spcPts val="0"/>
              </a:spcAft>
            </a:pPr>
            <a:r>
              <a:rPr lang="en-US" dirty="0"/>
              <a:t>Click to edit Master text styles</a:t>
            </a:r>
          </a:p>
          <a:p>
            <a:pPr lvl="1">
              <a:lnSpc>
                <a:spcPct val="100000"/>
              </a:lnSpc>
              <a:spcBef>
                <a:spcPts val="0"/>
              </a:spcBef>
            </a:pPr>
            <a:r>
              <a:rPr lang="en-US" dirty="0"/>
              <a:t>Second level</a:t>
            </a:r>
          </a:p>
          <a:p>
            <a:pPr lvl="2">
              <a:lnSpc>
                <a:spcPct val="100000"/>
              </a:lnSpc>
              <a:spcBef>
                <a:spcPts val="0"/>
              </a:spcBef>
            </a:pPr>
            <a:r>
              <a:rPr lang="en-US" dirty="0"/>
              <a:t>Third level</a:t>
            </a:r>
          </a:p>
          <a:p>
            <a:pPr lvl="3">
              <a:lnSpc>
                <a:spcPct val="100000"/>
              </a:lnSpc>
              <a:spcBef>
                <a:spcPts val="0"/>
              </a:spcBef>
            </a:pPr>
            <a:r>
              <a:rPr lang="en-US" dirty="0"/>
              <a:t>Fourth level</a:t>
            </a:r>
          </a:p>
          <a:p>
            <a:pPr lvl="4">
              <a:lnSpc>
                <a:spcPct val="100000"/>
              </a:lnSpc>
              <a:spcBef>
                <a:spcPts val="0"/>
              </a:spcBef>
            </a:pPr>
            <a:r>
              <a:rPr lang="en-US" dirty="0"/>
              <a:t>Fifth level</a:t>
            </a:r>
          </a:p>
        </p:txBody>
      </p:sp>
    </p:spTree>
    <p:extLst>
      <p:ext uri="{BB962C8B-B14F-4D97-AF65-F5344CB8AC3E}">
        <p14:creationId xmlns:p14="http://schemas.microsoft.com/office/powerpoint/2010/main" val="4119330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a:endParaRPr>
          </a:p>
        </p:txBody>
      </p:sp>
    </p:spTree>
    <p:extLst>
      <p:ext uri="{BB962C8B-B14F-4D97-AF65-F5344CB8AC3E}">
        <p14:creationId xmlns:p14="http://schemas.microsoft.com/office/powerpoint/2010/main" val="961706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_Text_Title,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A24702A-96FC-48FB-81C2-CE4989B1430A}"/>
              </a:ext>
            </a:extLst>
          </p:cNvPr>
          <p:cNvSpPr>
            <a:spLocks noGrp="1"/>
          </p:cNvSpPr>
          <p:nvPr>
            <p:ph type="body" sz="quarter" idx="11" hasCustomPrompt="1"/>
          </p:nvPr>
        </p:nvSpPr>
        <p:spPr>
          <a:xfrm>
            <a:off x="288048" y="762918"/>
            <a:ext cx="11615905" cy="300037"/>
          </a:xfrm>
        </p:spPr>
        <p:txBody>
          <a:bodyPr vert="horz" lIns="0" tIns="0" rIns="0" bIns="0" rtlCol="0" anchor="b">
            <a:noAutofit/>
          </a:bodyPr>
          <a:lstStyle>
            <a:lvl1pPr>
              <a:defRPr lang="en-US" sz="1799" dirty="0">
                <a:solidFill>
                  <a:schemeClr val="bg2"/>
                </a:solidFill>
              </a:defRPr>
            </a:lvl1pPr>
          </a:lstStyle>
          <a:p>
            <a:pPr lvl="0">
              <a:spcAft>
                <a:spcPts val="0"/>
              </a:spcAft>
            </a:pPr>
            <a:r>
              <a:rPr lang="en-US" dirty="0"/>
              <a:t>Click to edit Master text styles</a:t>
            </a:r>
          </a:p>
        </p:txBody>
      </p:sp>
      <p:sp>
        <p:nvSpPr>
          <p:cNvPr id="7" name="Title Placeholder 3">
            <a:extLst>
              <a:ext uri="{FF2B5EF4-FFF2-40B4-BE49-F238E27FC236}">
                <a16:creationId xmlns:a16="http://schemas.microsoft.com/office/drawing/2014/main" id="{2F9574B9-C678-495A-8412-C1D12FD6156C}"/>
              </a:ext>
            </a:extLst>
          </p:cNvPr>
          <p:cNvSpPr>
            <a:spLocks noGrp="1"/>
          </p:cNvSpPr>
          <p:nvPr>
            <p:ph type="title"/>
          </p:nvPr>
        </p:nvSpPr>
        <p:spPr>
          <a:xfrm>
            <a:off x="288048" y="282746"/>
            <a:ext cx="11615905" cy="457200"/>
          </a:xfrm>
          <a:prstGeom prst="rect">
            <a:avLst/>
          </a:prstGeom>
        </p:spPr>
        <p:txBody>
          <a:bodyPr vert="horz" lIns="0" tIns="0" rIns="0" bIns="0" rtlCol="0" anchor="b" anchorCtr="0">
            <a:noAutofit/>
          </a:bodyPr>
          <a:lstStyle>
            <a:lvl1pPr>
              <a:defRPr sz="2799" b="1">
                <a:solidFill>
                  <a:schemeClr val="bg1"/>
                </a:solidFill>
              </a:defRPr>
            </a:lvl1pPr>
          </a:lstStyle>
          <a:p>
            <a:pPr lvl="0"/>
            <a:endParaRPr lang="en-US" dirty="0"/>
          </a:p>
        </p:txBody>
      </p:sp>
      <p:cxnSp>
        <p:nvCxnSpPr>
          <p:cNvPr id="8" name="Straight Connector 7">
            <a:extLst>
              <a:ext uri="{FF2B5EF4-FFF2-40B4-BE49-F238E27FC236}">
                <a16:creationId xmlns:a16="http://schemas.microsoft.com/office/drawing/2014/main" id="{1372DEDF-EB00-4E43-BAFE-D6C02F03646E}"/>
              </a:ext>
            </a:extLst>
          </p:cNvPr>
          <p:cNvCxnSpPr/>
          <p:nvPr userDrawn="1"/>
        </p:nvCxnSpPr>
        <p:spPr>
          <a:xfrm>
            <a:off x="242316" y="6253843"/>
            <a:ext cx="11707369" cy="0"/>
          </a:xfrm>
          <a:prstGeom prst="line">
            <a:avLst/>
          </a:prstGeom>
          <a:ln w="952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1">
            <a:extLst>
              <a:ext uri="{FF2B5EF4-FFF2-40B4-BE49-F238E27FC236}">
                <a16:creationId xmlns:a16="http://schemas.microsoft.com/office/drawing/2014/main" id="{03B7B382-CFF2-45CB-9A11-5AAE7E2FA481}"/>
              </a:ext>
            </a:extLst>
          </p:cNvPr>
          <p:cNvSpPr>
            <a:spLocks noGrp="1"/>
          </p:cNvSpPr>
          <p:nvPr>
            <p:ph type="sldNum" sz="quarter" idx="4"/>
          </p:nvPr>
        </p:nvSpPr>
        <p:spPr>
          <a:xfrm>
            <a:off x="245871" y="6454644"/>
            <a:ext cx="2844694" cy="249385"/>
          </a:xfrm>
          <a:prstGeom prst="rect">
            <a:avLst/>
          </a:prstGeom>
        </p:spPr>
        <p:txBody>
          <a:bodyPr vert="horz" lIns="0" tIns="0" rIns="0" bIns="0" rtlCol="0" anchor="ctr"/>
          <a:lstStyle>
            <a:lvl1pPr>
              <a:defRPr lang="en-US" sz="800" smtClean="0">
                <a:solidFill>
                  <a:schemeClr val="bg1"/>
                </a:solidFill>
                <a:latin typeface="Century Gothic" panose="020B0502020202020204" pitchFamily="34" charset="0"/>
              </a:defRPr>
            </a:lvl1pPr>
          </a:lstStyle>
          <a:p>
            <a:fld id="{DB150780-22E9-4FA5-82D2-A4C93B49AAB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6345159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ata_Title">
    <p:bg>
      <p:bgPr>
        <a:solidFill>
          <a:srgbClr val="26495C"/>
        </a:solidFill>
        <a:effectLst/>
      </p:bgPr>
    </p:bg>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379512" y="385488"/>
            <a:ext cx="11432977" cy="861974"/>
          </a:xfrm>
          <a:prstGeom prst="rect">
            <a:avLst/>
          </a:prstGeom>
        </p:spPr>
        <p:txBody>
          <a:bodyPr vert="horz" lIns="0" tIns="0" rIns="0" bIns="0" rtlCol="0" anchor="b" anchorCtr="0">
            <a:noAutofit/>
          </a:bodyPr>
          <a:lstStyle>
            <a:lvl1pPr>
              <a:defRPr>
                <a:solidFill>
                  <a:schemeClr val="bg1"/>
                </a:solidFill>
              </a:defRPr>
            </a:lvl1pPr>
          </a:lstStyle>
          <a:p>
            <a:pPr lvl="0"/>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4299" y="6234566"/>
            <a:ext cx="1483600" cy="526585"/>
          </a:xfrm>
          <a:prstGeom prst="rect">
            <a:avLst/>
          </a:prstGeom>
        </p:spPr>
      </p:pic>
      <p:sp>
        <p:nvSpPr>
          <p:cNvPr id="2" name="TextBox 1"/>
          <p:cNvSpPr txBox="1"/>
          <p:nvPr userDrawn="1"/>
        </p:nvSpPr>
        <p:spPr>
          <a:xfrm>
            <a:off x="5695144" y="6466315"/>
            <a:ext cx="801710" cy="161583"/>
          </a:xfrm>
          <a:prstGeom prst="rect">
            <a:avLst/>
          </a:prstGeom>
          <a:noFill/>
        </p:spPr>
        <p:txBody>
          <a:bodyPr wrap="none" lIns="0" tIns="0" rIns="0" bIns="0" rtlCol="0" anchor="ctr">
            <a:spAutoFit/>
          </a:bodyPr>
          <a:lstStyle/>
          <a:p>
            <a:pPr algn="ctr"/>
            <a:r>
              <a:rPr lang="en-US" sz="1050" dirty="0">
                <a:solidFill>
                  <a:srgbClr val="FFFFFF"/>
                </a:solidFill>
                <a:latin typeface="Century Gothic" panose="020B0502020202020204" pitchFamily="34" charset="0"/>
              </a:rPr>
              <a:t>Confidential</a:t>
            </a:r>
          </a:p>
        </p:txBody>
      </p:sp>
    </p:spTree>
    <p:extLst>
      <p:ext uri="{BB962C8B-B14F-4D97-AF65-F5344CB8AC3E}">
        <p14:creationId xmlns:p14="http://schemas.microsoft.com/office/powerpoint/2010/main" val="15171293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ue Backing Diagonal Pic Righ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398211" y="-316499"/>
            <a:ext cx="6793789" cy="7490998"/>
          </a:xfrm>
          <a:custGeom>
            <a:avLst/>
            <a:gdLst>
              <a:gd name="connsiteX0" fmla="*/ 2481322 w 5772491"/>
              <a:gd name="connsiteY0" fmla="*/ 0 h 6636806"/>
              <a:gd name="connsiteX1" fmla="*/ 5772491 w 5772491"/>
              <a:gd name="connsiteY1" fmla="*/ 0 h 6636806"/>
              <a:gd name="connsiteX2" fmla="*/ 5772491 w 5772491"/>
              <a:gd name="connsiteY2" fmla="*/ 5019797 h 6636806"/>
              <a:gd name="connsiteX3" fmla="*/ 4155482 w 5772491"/>
              <a:gd name="connsiteY3" fmla="*/ 6636806 h 6636806"/>
              <a:gd name="connsiteX4" fmla="*/ 0 w 5772491"/>
              <a:gd name="connsiteY4" fmla="*/ 2481323 h 663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91" h="6636806">
                <a:moveTo>
                  <a:pt x="2481322" y="0"/>
                </a:moveTo>
                <a:lnTo>
                  <a:pt x="5772491" y="0"/>
                </a:lnTo>
                <a:lnTo>
                  <a:pt x="5772491" y="5019797"/>
                </a:lnTo>
                <a:lnTo>
                  <a:pt x="4155482" y="6636806"/>
                </a:lnTo>
                <a:lnTo>
                  <a:pt x="0" y="2481323"/>
                </a:lnTo>
                <a:close/>
              </a:path>
            </a:pathLst>
          </a:custGeom>
          <a:noFill/>
        </p:spPr>
        <p:txBody>
          <a:bodyPr rtlCol="0">
            <a:noAutofit/>
          </a:bodyPr>
          <a:lstStyle>
            <a:lvl1pPr marL="0" indent="0">
              <a:buNone/>
              <a:defRPr sz="1800"/>
            </a:lvl1pPr>
          </a:lstStyle>
          <a:p>
            <a:pPr lvl="0"/>
            <a:r>
              <a:rPr lang="en-US" noProof="0"/>
              <a:t>Click icon to add picture</a:t>
            </a:r>
            <a:endParaRPr lang="en-US" noProof="0" dirty="0"/>
          </a:p>
        </p:txBody>
      </p:sp>
    </p:spTree>
    <p:extLst>
      <p:ext uri="{BB962C8B-B14F-4D97-AF65-F5344CB8AC3E}">
        <p14:creationId xmlns:p14="http://schemas.microsoft.com/office/powerpoint/2010/main" val="3221023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agonal Photo - Right">
    <p:spTree>
      <p:nvGrpSpPr>
        <p:cNvPr id="1" name=""/>
        <p:cNvGrpSpPr/>
        <p:nvPr/>
      </p:nvGrpSpPr>
      <p:grpSpPr>
        <a:xfrm>
          <a:off x="0" y="0"/>
          <a:ext cx="0" cy="0"/>
          <a:chOff x="0" y="0"/>
          <a:chExt cx="0" cy="0"/>
        </a:xfrm>
      </p:grpSpPr>
      <p:sp>
        <p:nvSpPr>
          <p:cNvPr id="7" name="Рисунок 10"/>
          <p:cNvSpPr>
            <a:spLocks noGrp="1"/>
          </p:cNvSpPr>
          <p:nvPr>
            <p:ph type="pic" sz="quarter" idx="10"/>
          </p:nvPr>
        </p:nvSpPr>
        <p:spPr>
          <a:xfrm>
            <a:off x="4733242"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pPr lvl="0"/>
            <a:r>
              <a:rPr lang="en-US" noProof="0"/>
              <a:t>Click icon to add picture</a:t>
            </a:r>
            <a:endParaRPr lang="ru-RU" noProof="0" dirty="0"/>
          </a:p>
        </p:txBody>
      </p:sp>
    </p:spTree>
    <p:extLst>
      <p:ext uri="{BB962C8B-B14F-4D97-AF65-F5344CB8AC3E}">
        <p14:creationId xmlns:p14="http://schemas.microsoft.com/office/powerpoint/2010/main" val="1688020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ue_Text_2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A0B96-4802-471B-8FF6-4F460A0DCF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11920" y="6459619"/>
            <a:ext cx="1111614" cy="213054"/>
          </a:xfrm>
          <a:prstGeom prst="rect">
            <a:avLst/>
          </a:prstGeom>
        </p:spPr>
      </p:pic>
      <p:sp>
        <p:nvSpPr>
          <p:cNvPr id="7" name="Title Placeholder 3">
            <a:extLst>
              <a:ext uri="{FF2B5EF4-FFF2-40B4-BE49-F238E27FC236}">
                <a16:creationId xmlns:a16="http://schemas.microsoft.com/office/drawing/2014/main" id="{2F9574B9-C678-495A-8412-C1D12FD6156C}"/>
              </a:ext>
            </a:extLst>
          </p:cNvPr>
          <p:cNvSpPr>
            <a:spLocks noGrp="1"/>
          </p:cNvSpPr>
          <p:nvPr>
            <p:ph type="title"/>
          </p:nvPr>
        </p:nvSpPr>
        <p:spPr>
          <a:xfrm>
            <a:off x="288048" y="282746"/>
            <a:ext cx="11615905" cy="457200"/>
          </a:xfrm>
          <a:prstGeom prst="rect">
            <a:avLst/>
          </a:prstGeom>
        </p:spPr>
        <p:txBody>
          <a:bodyPr vert="horz" lIns="0" tIns="0" rIns="0" bIns="0" rtlCol="0" anchor="b" anchorCtr="0">
            <a:noAutofit/>
          </a:bodyPr>
          <a:lstStyle>
            <a:lvl1pPr>
              <a:defRPr sz="2798" b="1">
                <a:solidFill>
                  <a:schemeClr val="bg1"/>
                </a:solidFill>
              </a:defRPr>
            </a:lvl1pPr>
          </a:lstStyle>
          <a:p>
            <a:pPr lvl="0"/>
            <a:endParaRPr lang="en-US" dirty="0"/>
          </a:p>
        </p:txBody>
      </p:sp>
      <p:cxnSp>
        <p:nvCxnSpPr>
          <p:cNvPr id="8" name="Straight Connector 7">
            <a:extLst>
              <a:ext uri="{FF2B5EF4-FFF2-40B4-BE49-F238E27FC236}">
                <a16:creationId xmlns:a16="http://schemas.microsoft.com/office/drawing/2014/main" id="{1372DEDF-EB00-4E43-BAFE-D6C02F03646E}"/>
              </a:ext>
            </a:extLst>
          </p:cNvPr>
          <p:cNvCxnSpPr/>
          <p:nvPr userDrawn="1"/>
        </p:nvCxnSpPr>
        <p:spPr>
          <a:xfrm>
            <a:off x="242316" y="6253843"/>
            <a:ext cx="11707369" cy="0"/>
          </a:xfrm>
          <a:prstGeom prst="line">
            <a:avLst/>
          </a:prstGeom>
          <a:ln w="9525" cap="rnd">
            <a:solidFill>
              <a:srgbClr val="36647F"/>
            </a:solidFill>
          </a:ln>
        </p:spPr>
        <p:style>
          <a:lnRef idx="1">
            <a:schemeClr val="accent1"/>
          </a:lnRef>
          <a:fillRef idx="0">
            <a:schemeClr val="accent1"/>
          </a:fillRef>
          <a:effectRef idx="0">
            <a:schemeClr val="accent1"/>
          </a:effectRef>
          <a:fontRef idx="minor">
            <a:schemeClr val="tx1"/>
          </a:fontRef>
        </p:style>
      </p:cxnSp>
      <p:sp>
        <p:nvSpPr>
          <p:cNvPr id="9" name="Slide Number Placeholder 1">
            <a:extLst>
              <a:ext uri="{FF2B5EF4-FFF2-40B4-BE49-F238E27FC236}">
                <a16:creationId xmlns:a16="http://schemas.microsoft.com/office/drawing/2014/main" id="{03B7B382-CFF2-45CB-9A11-5AAE7E2FA481}"/>
              </a:ext>
            </a:extLst>
          </p:cNvPr>
          <p:cNvSpPr>
            <a:spLocks noGrp="1"/>
          </p:cNvSpPr>
          <p:nvPr>
            <p:ph type="sldNum" sz="quarter" idx="4"/>
          </p:nvPr>
        </p:nvSpPr>
        <p:spPr>
          <a:xfrm>
            <a:off x="245871" y="6454646"/>
            <a:ext cx="2844694" cy="249385"/>
          </a:xfrm>
          <a:prstGeom prst="rect">
            <a:avLst/>
          </a:prstGeom>
        </p:spPr>
        <p:txBody>
          <a:bodyPr vert="horz" lIns="0" tIns="0" rIns="0" bIns="0" rtlCol="0" anchor="ctr"/>
          <a:lstStyle>
            <a:lvl1pPr>
              <a:defRPr lang="en-US" sz="800" smtClean="0">
                <a:solidFill>
                  <a:schemeClr val="bg1"/>
                </a:solidFill>
                <a:latin typeface="Century Gothic" panose="020B0502020202020204" pitchFamily="34" charset="0"/>
              </a:defRPr>
            </a:lvl1pPr>
          </a:lstStyle>
          <a:p>
            <a:fld id="{DB150780-22E9-4FA5-82D2-A4C93B49AABD}" type="slidenum">
              <a:rPr>
                <a:solidFill>
                  <a:srgbClr val="FFFFFF"/>
                </a:solidFill>
              </a:rPr>
              <a:pPr/>
              <a:t>‹#›</a:t>
            </a:fld>
            <a:endParaRPr>
              <a:solidFill>
                <a:srgbClr val="FFFFFF"/>
              </a:solidFill>
            </a:endParaRPr>
          </a:p>
        </p:txBody>
      </p:sp>
      <p:sp>
        <p:nvSpPr>
          <p:cNvPr id="12" name="Picture Placeholder 3">
            <a:extLst>
              <a:ext uri="{FF2B5EF4-FFF2-40B4-BE49-F238E27FC236}">
                <a16:creationId xmlns:a16="http://schemas.microsoft.com/office/drawing/2014/main" id="{B2C8D60B-6215-4AD5-B842-4F6BE7A71CC1}"/>
              </a:ext>
            </a:extLst>
          </p:cNvPr>
          <p:cNvSpPr>
            <a:spLocks noGrp="1"/>
          </p:cNvSpPr>
          <p:nvPr>
            <p:ph type="pic" sz="quarter" idx="13"/>
          </p:nvPr>
        </p:nvSpPr>
        <p:spPr>
          <a:xfrm>
            <a:off x="288049" y="1487179"/>
            <a:ext cx="5499100" cy="4618038"/>
          </a:xfrm>
        </p:spPr>
        <p:txBody>
          <a:bodyPr/>
          <a:lstStyle>
            <a:lvl1pPr marL="0" indent="0">
              <a:buNone/>
              <a:defRPr>
                <a:solidFill>
                  <a:schemeClr val="bg1"/>
                </a:solidFill>
              </a:defRPr>
            </a:lvl1pPr>
          </a:lstStyle>
          <a:p>
            <a:endParaRPr lang="es-EC"/>
          </a:p>
        </p:txBody>
      </p:sp>
      <p:sp>
        <p:nvSpPr>
          <p:cNvPr id="14" name="Text Placeholder 2">
            <a:extLst>
              <a:ext uri="{FF2B5EF4-FFF2-40B4-BE49-F238E27FC236}">
                <a16:creationId xmlns:a16="http://schemas.microsoft.com/office/drawing/2014/main" id="{63DC83B8-FC9F-4CB1-B81B-5081B1241BF9}"/>
              </a:ext>
            </a:extLst>
          </p:cNvPr>
          <p:cNvSpPr>
            <a:spLocks noGrp="1"/>
          </p:cNvSpPr>
          <p:nvPr>
            <p:ph type="body" sz="quarter" idx="11" hasCustomPrompt="1"/>
          </p:nvPr>
        </p:nvSpPr>
        <p:spPr>
          <a:xfrm>
            <a:off x="288048" y="762918"/>
            <a:ext cx="11615905" cy="300037"/>
          </a:xfrm>
        </p:spPr>
        <p:txBody>
          <a:bodyPr vert="horz" lIns="0" tIns="0" rIns="0" bIns="0" rtlCol="0" anchor="b">
            <a:noAutofit/>
          </a:bodyPr>
          <a:lstStyle>
            <a:lvl1pPr marL="0" indent="0">
              <a:buNone/>
              <a:defRPr lang="en-US" sz="1798" dirty="0">
                <a:solidFill>
                  <a:srgbClr val="8DB9CA"/>
                </a:solidFill>
              </a:defRPr>
            </a:lvl1pPr>
          </a:lstStyle>
          <a:p>
            <a:pPr lvl="0">
              <a:spcAft>
                <a:spcPts val="0"/>
              </a:spcAft>
            </a:pPr>
            <a:r>
              <a:rPr lang="en-US" dirty="0"/>
              <a:t>Click to edit Master text styles</a:t>
            </a:r>
          </a:p>
        </p:txBody>
      </p:sp>
      <p:sp>
        <p:nvSpPr>
          <p:cNvPr id="10" name="Picture Placeholder 3">
            <a:extLst>
              <a:ext uri="{FF2B5EF4-FFF2-40B4-BE49-F238E27FC236}">
                <a16:creationId xmlns:a16="http://schemas.microsoft.com/office/drawing/2014/main" id="{0F4AF95E-0898-453A-B1D7-0239ED856BC7}"/>
              </a:ext>
            </a:extLst>
          </p:cNvPr>
          <p:cNvSpPr>
            <a:spLocks noGrp="1"/>
          </p:cNvSpPr>
          <p:nvPr>
            <p:ph type="pic" sz="quarter" idx="14"/>
          </p:nvPr>
        </p:nvSpPr>
        <p:spPr>
          <a:xfrm>
            <a:off x="6404851" y="1487179"/>
            <a:ext cx="5499100" cy="4618038"/>
          </a:xfrm>
        </p:spPr>
        <p:txBody>
          <a:bodyPr/>
          <a:lstStyle>
            <a:lvl1pPr marL="0" indent="0">
              <a:buNone/>
              <a:defRPr>
                <a:solidFill>
                  <a:schemeClr val="bg1"/>
                </a:solidFill>
              </a:defRPr>
            </a:lvl1pPr>
          </a:lstStyle>
          <a:p>
            <a:endParaRPr lang="es-EC"/>
          </a:p>
        </p:txBody>
      </p:sp>
    </p:spTree>
    <p:extLst>
      <p:ext uri="{BB962C8B-B14F-4D97-AF65-F5344CB8AC3E}">
        <p14:creationId xmlns:p14="http://schemas.microsoft.com/office/powerpoint/2010/main" val="27579945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full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23"/>
          </p:nvPr>
        </p:nvSpPr>
        <p:spPr>
          <a:xfrm>
            <a:off x="1" y="0"/>
            <a:ext cx="12192000" cy="6858000"/>
          </a:xfrm>
        </p:spPr>
        <p:txBody>
          <a:bodyPr/>
          <a:lstStyle>
            <a:lvl1pPr>
              <a:defRPr>
                <a:solidFill>
                  <a:schemeClr val="bg1"/>
                </a:solidFill>
              </a:defRPr>
            </a:lvl1pPr>
          </a:lstStyle>
          <a:p>
            <a:endParaRPr lang="en-US"/>
          </a:p>
        </p:txBody>
      </p:sp>
      <p:sp>
        <p:nvSpPr>
          <p:cNvPr id="11" name="Title Placeholder 3">
            <a:extLst>
              <a:ext uri="{FF2B5EF4-FFF2-40B4-BE49-F238E27FC236}">
                <a16:creationId xmlns:a16="http://schemas.microsoft.com/office/drawing/2014/main" id="{2F9574B9-C678-495A-8412-C1D12FD6156C}"/>
              </a:ext>
            </a:extLst>
          </p:cNvPr>
          <p:cNvSpPr>
            <a:spLocks noGrp="1"/>
          </p:cNvSpPr>
          <p:nvPr>
            <p:ph type="title"/>
          </p:nvPr>
        </p:nvSpPr>
        <p:spPr>
          <a:xfrm>
            <a:off x="288047" y="282746"/>
            <a:ext cx="11615905" cy="457200"/>
          </a:xfrm>
          <a:prstGeom prst="rect">
            <a:avLst/>
          </a:prstGeom>
        </p:spPr>
        <p:txBody>
          <a:bodyPr vert="horz" lIns="0" tIns="0" rIns="0" bIns="0" rtlCol="0" anchor="b" anchorCtr="0">
            <a:noAutofit/>
          </a:bodyPr>
          <a:lstStyle>
            <a:lvl1pPr>
              <a:defRPr sz="2800" b="1">
                <a:solidFill>
                  <a:schemeClr val="bg1"/>
                </a:solidFill>
              </a:defRPr>
            </a:lvl1pPr>
          </a:lstStyle>
          <a:p>
            <a:pPr lvl="0"/>
            <a:endParaRPr lang="en-US" dirty="0"/>
          </a:p>
        </p:txBody>
      </p:sp>
      <p:sp>
        <p:nvSpPr>
          <p:cNvPr id="4" name="Text Placeholder 2">
            <a:extLst>
              <a:ext uri="{FF2B5EF4-FFF2-40B4-BE49-F238E27FC236}">
                <a16:creationId xmlns:a16="http://schemas.microsoft.com/office/drawing/2014/main" id="{5A24702A-96FC-48FB-81C2-CE4989B1430A}"/>
              </a:ext>
            </a:extLst>
          </p:cNvPr>
          <p:cNvSpPr>
            <a:spLocks noGrp="1"/>
          </p:cNvSpPr>
          <p:nvPr>
            <p:ph type="body" sz="quarter" idx="11" hasCustomPrompt="1"/>
          </p:nvPr>
        </p:nvSpPr>
        <p:spPr>
          <a:xfrm>
            <a:off x="288047" y="762918"/>
            <a:ext cx="11615905" cy="300037"/>
          </a:xfrm>
        </p:spPr>
        <p:txBody>
          <a:bodyPr vert="horz" lIns="0" tIns="0" rIns="0" bIns="0" rtlCol="0" anchor="b">
            <a:noAutofit/>
          </a:bodyPr>
          <a:lstStyle>
            <a:lvl1pPr>
              <a:defRPr lang="en-US" sz="1800" dirty="0">
                <a:solidFill>
                  <a:schemeClr val="bg2"/>
                </a:solidFill>
              </a:defRPr>
            </a:lvl1pPr>
          </a:lstStyle>
          <a:p>
            <a:pPr lvl="0">
              <a:spcAft>
                <a:spcPts val="0"/>
              </a:spcAft>
            </a:pPr>
            <a:r>
              <a:rPr lang="en-US" dirty="0"/>
              <a:t>Click to edit Master text styles</a:t>
            </a:r>
          </a:p>
        </p:txBody>
      </p:sp>
    </p:spTree>
    <p:extLst>
      <p:ext uri="{BB962C8B-B14F-4D97-AF65-F5344CB8AC3E}">
        <p14:creationId xmlns:p14="http://schemas.microsoft.com/office/powerpoint/2010/main" val="19007210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ue_2_Big_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A24702A-96FC-48FB-81C2-CE4989B1430A}"/>
              </a:ext>
            </a:extLst>
          </p:cNvPr>
          <p:cNvSpPr>
            <a:spLocks noGrp="1"/>
          </p:cNvSpPr>
          <p:nvPr>
            <p:ph type="body" sz="quarter" idx="11" hasCustomPrompt="1"/>
          </p:nvPr>
        </p:nvSpPr>
        <p:spPr>
          <a:xfrm>
            <a:off x="288047" y="762918"/>
            <a:ext cx="7181498" cy="300037"/>
          </a:xfrm>
        </p:spPr>
        <p:txBody>
          <a:bodyPr vert="horz" lIns="0" tIns="0" rIns="0" bIns="0" rtlCol="0" anchor="b">
            <a:noAutofit/>
          </a:bodyPr>
          <a:lstStyle>
            <a:lvl1pPr>
              <a:defRPr lang="en-US" sz="1800" dirty="0">
                <a:solidFill>
                  <a:schemeClr val="bg2"/>
                </a:solidFill>
              </a:defRPr>
            </a:lvl1pPr>
          </a:lstStyle>
          <a:p>
            <a:pPr lvl="0">
              <a:spcAft>
                <a:spcPts val="0"/>
              </a:spcAft>
            </a:pPr>
            <a:r>
              <a:rPr lang="en-US" dirty="0"/>
              <a:t>Click to edit Master text styles</a:t>
            </a:r>
          </a:p>
        </p:txBody>
      </p:sp>
      <p:sp>
        <p:nvSpPr>
          <p:cNvPr id="7" name="Title Placeholder 3">
            <a:extLst>
              <a:ext uri="{FF2B5EF4-FFF2-40B4-BE49-F238E27FC236}">
                <a16:creationId xmlns:a16="http://schemas.microsoft.com/office/drawing/2014/main" id="{2F9574B9-C678-495A-8412-C1D12FD6156C}"/>
              </a:ext>
            </a:extLst>
          </p:cNvPr>
          <p:cNvSpPr>
            <a:spLocks noGrp="1"/>
          </p:cNvSpPr>
          <p:nvPr>
            <p:ph type="title"/>
          </p:nvPr>
        </p:nvSpPr>
        <p:spPr>
          <a:xfrm>
            <a:off x="288047" y="282746"/>
            <a:ext cx="7181498" cy="457200"/>
          </a:xfrm>
          <a:prstGeom prst="rect">
            <a:avLst/>
          </a:prstGeom>
        </p:spPr>
        <p:txBody>
          <a:bodyPr vert="horz" lIns="0" tIns="0" rIns="0" bIns="0" rtlCol="0" anchor="b" anchorCtr="0">
            <a:noAutofit/>
          </a:bodyPr>
          <a:lstStyle>
            <a:lvl1pPr>
              <a:defRPr sz="2800" b="1">
                <a:solidFill>
                  <a:schemeClr val="bg1"/>
                </a:solidFill>
              </a:defRPr>
            </a:lvl1pPr>
          </a:lstStyle>
          <a:p>
            <a:pPr lvl="0"/>
            <a:endParaRPr lang="en-US" dirty="0"/>
          </a:p>
        </p:txBody>
      </p:sp>
      <p:sp>
        <p:nvSpPr>
          <p:cNvPr id="10" name="Slide Number Placeholder 1">
            <a:extLst>
              <a:ext uri="{FF2B5EF4-FFF2-40B4-BE49-F238E27FC236}">
                <a16:creationId xmlns:a16="http://schemas.microsoft.com/office/drawing/2014/main" id="{BE057759-99EB-4385-9F71-05B5DC99B394}"/>
              </a:ext>
            </a:extLst>
          </p:cNvPr>
          <p:cNvSpPr>
            <a:spLocks noGrp="1"/>
          </p:cNvSpPr>
          <p:nvPr>
            <p:ph type="sldNum" sz="quarter" idx="4"/>
          </p:nvPr>
        </p:nvSpPr>
        <p:spPr>
          <a:xfrm>
            <a:off x="245872" y="6454642"/>
            <a:ext cx="274614" cy="249385"/>
          </a:xfrm>
          <a:prstGeom prst="rect">
            <a:avLst/>
          </a:prstGeom>
        </p:spPr>
        <p:txBody>
          <a:bodyPr vert="horz" lIns="0" tIns="0" rIns="0" bIns="0" rtlCol="0" anchor="ctr"/>
          <a:lstStyle>
            <a:lvl1pPr>
              <a:defRPr lang="en-US" sz="800" smtClean="0">
                <a:solidFill>
                  <a:schemeClr val="bg1"/>
                </a:solidFill>
                <a:latin typeface="Century Gothic" panose="020B0502020202020204" pitchFamily="34" charset="0"/>
              </a:defRPr>
            </a:lvl1pPr>
          </a:lstStyle>
          <a:p>
            <a:fld id="{DB150780-22E9-4FA5-82D2-A4C93B49AABD}" type="slidenum">
              <a:rPr lang="en-US" smtClean="0"/>
              <a:pPr/>
              <a:t>‹#›</a:t>
            </a:fld>
            <a:endParaRPr lang="en-US" dirty="0"/>
          </a:p>
        </p:txBody>
      </p:sp>
      <p:sp>
        <p:nvSpPr>
          <p:cNvPr id="9" name="Picture Placeholder 3"/>
          <p:cNvSpPr>
            <a:spLocks noGrp="1"/>
          </p:cNvSpPr>
          <p:nvPr>
            <p:ph type="pic" sz="quarter" idx="13"/>
          </p:nvPr>
        </p:nvSpPr>
        <p:spPr>
          <a:xfrm>
            <a:off x="7837942" y="0"/>
            <a:ext cx="4354059" cy="3429000"/>
          </a:xfrm>
        </p:spPr>
        <p:txBody>
          <a:bodyPr/>
          <a:lstStyle>
            <a:lvl1pPr>
              <a:defRPr>
                <a:solidFill>
                  <a:schemeClr val="bg1"/>
                </a:solidFill>
              </a:defRPr>
            </a:lvl1pPr>
          </a:lstStyle>
          <a:p>
            <a:endParaRPr lang="en-US"/>
          </a:p>
        </p:txBody>
      </p:sp>
      <p:sp>
        <p:nvSpPr>
          <p:cNvPr id="12" name="Picture Placeholder 3"/>
          <p:cNvSpPr>
            <a:spLocks noGrp="1"/>
          </p:cNvSpPr>
          <p:nvPr>
            <p:ph type="pic" sz="quarter" idx="14"/>
          </p:nvPr>
        </p:nvSpPr>
        <p:spPr>
          <a:xfrm>
            <a:off x="7837942" y="3429000"/>
            <a:ext cx="4354059" cy="34290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0752761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_Title,Subtitle">
    <p:bg>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1" hasCustomPrompt="1"/>
          </p:nvPr>
        </p:nvSpPr>
        <p:spPr>
          <a:xfrm>
            <a:off x="288047" y="762918"/>
            <a:ext cx="11615905" cy="300037"/>
          </a:xfrm>
        </p:spPr>
        <p:txBody>
          <a:bodyPr vert="horz" lIns="0" tIns="0" rIns="0" bIns="0" rtlCol="0" anchor="b">
            <a:noAutofit/>
          </a:bodyPr>
          <a:lstStyle>
            <a:lvl1pPr>
              <a:defRPr lang="en-US" sz="1800" dirty="0">
                <a:solidFill>
                  <a:schemeClr val="bg2">
                    <a:lumMod val="75000"/>
                  </a:schemeClr>
                </a:solidFill>
              </a:defRPr>
            </a:lvl1pPr>
          </a:lstStyle>
          <a:p>
            <a:pPr lvl="0">
              <a:spcAft>
                <a:spcPts val="0"/>
              </a:spcAft>
            </a:pPr>
            <a:r>
              <a:rPr lang="en-US" dirty="0"/>
              <a:t>Click to edit Master text styles</a:t>
            </a:r>
          </a:p>
        </p:txBody>
      </p:sp>
      <p:sp>
        <p:nvSpPr>
          <p:cNvPr id="10" name="Title Placeholder 3">
            <a:extLst>
              <a:ext uri="{FF2B5EF4-FFF2-40B4-BE49-F238E27FC236}">
                <a16:creationId xmlns:a16="http://schemas.microsoft.com/office/drawing/2014/main" id="{B37737E9-6179-4E59-8F6E-2B9DF6D80D21}"/>
              </a:ext>
            </a:extLst>
          </p:cNvPr>
          <p:cNvSpPr>
            <a:spLocks noGrp="1"/>
          </p:cNvSpPr>
          <p:nvPr>
            <p:ph type="title"/>
          </p:nvPr>
        </p:nvSpPr>
        <p:spPr>
          <a:xfrm>
            <a:off x="288047" y="282746"/>
            <a:ext cx="11615905" cy="457200"/>
          </a:xfrm>
          <a:prstGeom prst="rect">
            <a:avLst/>
          </a:prstGeom>
        </p:spPr>
        <p:txBody>
          <a:bodyPr vert="horz" lIns="0" tIns="0" rIns="0" bIns="0" rtlCol="0" anchor="b" anchorCtr="0">
            <a:noAutofit/>
          </a:bodyPr>
          <a:lstStyle>
            <a:lvl1pPr>
              <a:defRPr sz="2800" b="1">
                <a:solidFill>
                  <a:schemeClr val="tx2"/>
                </a:solidFill>
              </a:defRPr>
            </a:lvl1pPr>
          </a:lstStyle>
          <a:p>
            <a:pPr lvl="0"/>
            <a:endParaRPr lang="en-US" dirty="0"/>
          </a:p>
        </p:txBody>
      </p:sp>
      <p:cxnSp>
        <p:nvCxnSpPr>
          <p:cNvPr id="6" name="Straight Connector 5">
            <a:extLst>
              <a:ext uri="{FF2B5EF4-FFF2-40B4-BE49-F238E27FC236}">
                <a16:creationId xmlns:a16="http://schemas.microsoft.com/office/drawing/2014/main" id="{21ABA901-96E4-4844-A8F2-CBE59C236209}"/>
              </a:ext>
            </a:extLst>
          </p:cNvPr>
          <p:cNvCxnSpPr/>
          <p:nvPr userDrawn="1"/>
        </p:nvCxnSpPr>
        <p:spPr>
          <a:xfrm>
            <a:off x="242315" y="6253843"/>
            <a:ext cx="11707369" cy="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1">
            <a:extLst>
              <a:ext uri="{FF2B5EF4-FFF2-40B4-BE49-F238E27FC236}">
                <a16:creationId xmlns:a16="http://schemas.microsoft.com/office/drawing/2014/main" id="{80A7BAB2-8BD6-4F14-BFF0-9B704ABE3271}"/>
              </a:ext>
            </a:extLst>
          </p:cNvPr>
          <p:cNvSpPr>
            <a:spLocks noGrp="1"/>
          </p:cNvSpPr>
          <p:nvPr>
            <p:ph type="sldNum" sz="quarter" idx="4"/>
          </p:nvPr>
        </p:nvSpPr>
        <p:spPr>
          <a:xfrm>
            <a:off x="245872" y="6454642"/>
            <a:ext cx="274614" cy="249385"/>
          </a:xfrm>
          <a:prstGeom prst="rect">
            <a:avLst/>
          </a:prstGeom>
        </p:spPr>
        <p:txBody>
          <a:bodyPr vert="horz" lIns="0" tIns="0" rIns="0" bIns="0" rtlCol="0" anchor="ctr"/>
          <a:lstStyle>
            <a:lvl1pPr>
              <a:defRPr lang="en-US" sz="800" smtClean="0">
                <a:solidFill>
                  <a:schemeClr val="tx1"/>
                </a:solidFill>
                <a:latin typeface="Century Gothic" panose="020B0502020202020204" pitchFamily="34" charset="0"/>
              </a:defRPr>
            </a:lvl1pPr>
          </a:lstStyle>
          <a:p>
            <a:fld id="{DB150780-22E9-4FA5-82D2-A4C93B49AABD}" type="slidenum">
              <a:rPr lang="en-US" smtClean="0"/>
              <a:pPr/>
              <a:t>‹#›</a:t>
            </a:fld>
            <a:endParaRPr lang="en-US" dirty="0"/>
          </a:p>
        </p:txBody>
      </p:sp>
    </p:spTree>
    <p:extLst>
      <p:ext uri="{BB962C8B-B14F-4D97-AF65-F5344CB8AC3E}">
        <p14:creationId xmlns:p14="http://schemas.microsoft.com/office/powerpoint/2010/main" val="9719354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Slide">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80B29-CBCF-5F40-AD7A-768B37A0189B}"/>
              </a:ext>
            </a:extLst>
          </p:cNvPr>
          <p:cNvSpPr/>
          <p:nvPr userDrawn="1"/>
        </p:nvSpPr>
        <p:spPr>
          <a:xfrm>
            <a:off x="0" y="6096000"/>
            <a:ext cx="12192000" cy="76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Insert Picture Here.png"/>
          <p:cNvSpPr>
            <a:spLocks noGrp="1"/>
          </p:cNvSpPr>
          <p:nvPr>
            <p:ph type="pic" idx="13"/>
          </p:nvPr>
        </p:nvSpPr>
        <p:spPr>
          <a:xfrm>
            <a:off x="0" y="2946400"/>
            <a:ext cx="12192000" cy="3911600"/>
          </a:xfrm>
          <a:prstGeom prst="rect">
            <a:avLst/>
          </a:prstGeom>
        </p:spPr>
        <p:txBody>
          <a:bodyPr lIns="91439" tIns="45719" rIns="91439" bIns="45719">
            <a:noAutofit/>
          </a:bodyPr>
          <a:lstStyle/>
          <a:p>
            <a:pPr lvl="0"/>
            <a:r>
              <a:rPr lang="en-US" noProof="0"/>
              <a:t>Click icon to add picture</a:t>
            </a:r>
            <a:endParaRPr noProof="0"/>
          </a:p>
        </p:txBody>
      </p:sp>
    </p:spTree>
    <p:extLst>
      <p:ext uri="{BB962C8B-B14F-4D97-AF65-F5344CB8AC3E}">
        <p14:creationId xmlns:p14="http://schemas.microsoft.com/office/powerpoint/2010/main" val="37178106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raphics_Photos and Text_Vertical-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2FFB3E-9A45-4847-804C-2D80273F3088}"/>
              </a:ext>
            </a:extLst>
          </p:cNvPr>
          <p:cNvSpPr/>
          <p:nvPr userDrawn="1"/>
        </p:nvSpPr>
        <p:spPr>
          <a:xfrm>
            <a:off x="2" y="0"/>
            <a:ext cx="5249642" cy="68580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bg1"/>
              </a:solidFill>
              <a:latin typeface="Century Gothic" panose="020B0502020202020204" pitchFamily="34" charset="0"/>
            </a:endParaRPr>
          </a:p>
        </p:txBody>
      </p:sp>
      <p:sp>
        <p:nvSpPr>
          <p:cNvPr id="8" name="Title Placeholder 3"/>
          <p:cNvSpPr>
            <a:spLocks noGrp="1"/>
          </p:cNvSpPr>
          <p:nvPr>
            <p:ph type="title"/>
          </p:nvPr>
        </p:nvSpPr>
        <p:spPr>
          <a:xfrm>
            <a:off x="309643" y="385490"/>
            <a:ext cx="4593834" cy="1109483"/>
          </a:xfrm>
          <a:prstGeom prst="rect">
            <a:avLst/>
          </a:prstGeom>
        </p:spPr>
        <p:txBody>
          <a:bodyPr vert="horz" lIns="0" tIns="0" rIns="0" bIns="0" rtlCol="0" anchor="b" anchorCtr="0">
            <a:noAutofit/>
          </a:bodyPr>
          <a:lstStyle>
            <a:lvl1pPr>
              <a:defRPr sz="2799">
                <a:solidFill>
                  <a:schemeClr val="tx2"/>
                </a:solidFill>
              </a:defRPr>
            </a:lvl1pPr>
          </a:lstStyle>
          <a:p>
            <a:pPr lvl="0"/>
            <a:endParaRPr lang="en-US" dirty="0"/>
          </a:p>
        </p:txBody>
      </p:sp>
      <p:sp>
        <p:nvSpPr>
          <p:cNvPr id="7" name="Text Placeholder 2"/>
          <p:cNvSpPr>
            <a:spLocks noGrp="1"/>
          </p:cNvSpPr>
          <p:nvPr>
            <p:ph type="body" sz="quarter" idx="11" hasCustomPrompt="1"/>
          </p:nvPr>
        </p:nvSpPr>
        <p:spPr>
          <a:xfrm>
            <a:off x="309643" y="1502721"/>
            <a:ext cx="4593834" cy="293372"/>
          </a:xfrm>
        </p:spPr>
        <p:txBody>
          <a:bodyPr vert="horz" lIns="0" tIns="0" rIns="0" bIns="0" rtlCol="0" anchor="ctr">
            <a:noAutofit/>
          </a:bodyPr>
          <a:lstStyle>
            <a:lvl1pPr>
              <a:defRPr lang="en-US" sz="1799" dirty="0">
                <a:solidFill>
                  <a:schemeClr val="bg2">
                    <a:lumMod val="75000"/>
                  </a:schemeClr>
                </a:solidFill>
              </a:defRPr>
            </a:lvl1pPr>
          </a:lstStyle>
          <a:p>
            <a:pPr lvl="0">
              <a:spcAft>
                <a:spcPts val="0"/>
              </a:spcAft>
            </a:pPr>
            <a:r>
              <a:rPr lang="en-US" dirty="0"/>
              <a:t>Click to edit Master text styles</a:t>
            </a:r>
          </a:p>
        </p:txBody>
      </p:sp>
      <p:sp>
        <p:nvSpPr>
          <p:cNvPr id="9" name="Text Placeholder 4"/>
          <p:cNvSpPr>
            <a:spLocks noGrp="1"/>
          </p:cNvSpPr>
          <p:nvPr>
            <p:ph idx="1"/>
          </p:nvPr>
        </p:nvSpPr>
        <p:spPr>
          <a:xfrm>
            <a:off x="304880" y="1987551"/>
            <a:ext cx="4593834" cy="4128437"/>
          </a:xfrm>
          <a:prstGeom prst="rect">
            <a:avLst/>
          </a:prstGeom>
        </p:spPr>
        <p:txBody>
          <a:bodyPr vert="horz" lIns="0" tIns="0" rIns="0" bIns="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lnSpc>
                <a:spcPct val="100000"/>
              </a:lnSpc>
              <a:spcAft>
                <a:spcPts val="0"/>
              </a:spcAft>
            </a:pPr>
            <a:r>
              <a:rPr lang="en-US" dirty="0"/>
              <a:t>Click to edit Master text styles</a:t>
            </a:r>
          </a:p>
          <a:p>
            <a:pPr lvl="1">
              <a:lnSpc>
                <a:spcPct val="100000"/>
              </a:lnSpc>
              <a:spcBef>
                <a:spcPts val="0"/>
              </a:spcBef>
            </a:pPr>
            <a:r>
              <a:rPr lang="en-US" dirty="0"/>
              <a:t>Second level</a:t>
            </a:r>
          </a:p>
          <a:p>
            <a:pPr lvl="2">
              <a:lnSpc>
                <a:spcPct val="100000"/>
              </a:lnSpc>
              <a:spcBef>
                <a:spcPts val="0"/>
              </a:spcBef>
            </a:pPr>
            <a:r>
              <a:rPr lang="en-US" dirty="0"/>
              <a:t>Third level</a:t>
            </a:r>
          </a:p>
          <a:p>
            <a:pPr lvl="3">
              <a:lnSpc>
                <a:spcPct val="100000"/>
              </a:lnSpc>
              <a:spcBef>
                <a:spcPts val="0"/>
              </a:spcBef>
            </a:pPr>
            <a:r>
              <a:rPr lang="en-US" dirty="0"/>
              <a:t>Fourth level</a:t>
            </a:r>
          </a:p>
          <a:p>
            <a:pPr lvl="4">
              <a:lnSpc>
                <a:spcPct val="100000"/>
              </a:lnSpc>
              <a:spcBef>
                <a:spcPts val="0"/>
              </a:spcBef>
            </a:pPr>
            <a:r>
              <a:rPr lang="en-US" dirty="0"/>
              <a:t>Fifth level</a:t>
            </a:r>
          </a:p>
        </p:txBody>
      </p:sp>
      <p:sp>
        <p:nvSpPr>
          <p:cNvPr id="11" name="Slide Number Placeholder 1">
            <a:extLst>
              <a:ext uri="{FF2B5EF4-FFF2-40B4-BE49-F238E27FC236}">
                <a16:creationId xmlns:a16="http://schemas.microsoft.com/office/drawing/2014/main" id="{77568F89-5E8D-410B-9718-87FE5AB4F02A}"/>
              </a:ext>
            </a:extLst>
          </p:cNvPr>
          <p:cNvSpPr>
            <a:spLocks noGrp="1"/>
          </p:cNvSpPr>
          <p:nvPr>
            <p:ph type="sldNum" sz="quarter" idx="4"/>
          </p:nvPr>
        </p:nvSpPr>
        <p:spPr>
          <a:xfrm>
            <a:off x="245872" y="6454644"/>
            <a:ext cx="274614" cy="249385"/>
          </a:xfrm>
          <a:prstGeom prst="rect">
            <a:avLst/>
          </a:prstGeom>
        </p:spPr>
        <p:txBody>
          <a:bodyPr vert="horz" lIns="0" tIns="0" rIns="0" bIns="0" rtlCol="0" anchor="ctr"/>
          <a:lstStyle>
            <a:lvl1pPr>
              <a:defRPr lang="en-US" sz="800" smtClean="0">
                <a:solidFill>
                  <a:schemeClr val="tx2"/>
                </a:solidFill>
                <a:latin typeface="Century Gothic" panose="020B0502020202020204" pitchFamily="34" charset="0"/>
              </a:defRPr>
            </a:lvl1pPr>
          </a:lstStyle>
          <a:p>
            <a:fld id="{DB150780-22E9-4FA5-82D2-A4C93B49AABD}" type="slidenum">
              <a:rPr lang="uk-UA" smtClean="0"/>
              <a:pPr/>
              <a:t>‹#›</a:t>
            </a:fld>
            <a:endParaRPr lang="uk-UA" dirty="0"/>
          </a:p>
        </p:txBody>
      </p:sp>
      <p:sp>
        <p:nvSpPr>
          <p:cNvPr id="14" name="Picture Placeholder 11">
            <a:extLst>
              <a:ext uri="{FF2B5EF4-FFF2-40B4-BE49-F238E27FC236}">
                <a16:creationId xmlns:a16="http://schemas.microsoft.com/office/drawing/2014/main" id="{1574F01B-47BE-4FA0-AF62-6198CB7762DC}"/>
              </a:ext>
            </a:extLst>
          </p:cNvPr>
          <p:cNvSpPr>
            <a:spLocks noGrp="1"/>
          </p:cNvSpPr>
          <p:nvPr>
            <p:ph type="pic" sz="quarter" idx="12"/>
          </p:nvPr>
        </p:nvSpPr>
        <p:spPr>
          <a:xfrm>
            <a:off x="5249642" y="0"/>
            <a:ext cx="6937700" cy="6858000"/>
          </a:xfrm>
        </p:spPr>
        <p:txBody>
          <a:bodyPr anchor="ctr"/>
          <a:lstStyle>
            <a:lvl1pPr algn="ctr">
              <a:defRPr sz="1400">
                <a:solidFill>
                  <a:schemeClr val="bg1">
                    <a:lumMod val="95000"/>
                  </a:schemeClr>
                </a:solidFill>
              </a:defRPr>
            </a:lvl1pPr>
          </a:lstStyle>
          <a:p>
            <a:endParaRPr lang="en-US"/>
          </a:p>
        </p:txBody>
      </p:sp>
    </p:spTree>
    <p:extLst>
      <p:ext uri="{BB962C8B-B14F-4D97-AF65-F5344CB8AC3E}">
        <p14:creationId xmlns:p14="http://schemas.microsoft.com/office/powerpoint/2010/main" val="29570600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Video - Full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34644-863D-F540-9D95-214A18384D07}"/>
              </a:ext>
            </a:extLst>
          </p:cNvPr>
          <p:cNvSpPr/>
          <p:nvPr userDrawn="1"/>
        </p:nvSpPr>
        <p:spPr>
          <a:xfrm>
            <a:off x="5703794" y="6499412"/>
            <a:ext cx="773206" cy="168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Rectangle 2">
            <a:extLst>
              <a:ext uri="{FF2B5EF4-FFF2-40B4-BE49-F238E27FC236}">
                <a16:creationId xmlns:a16="http://schemas.microsoft.com/office/drawing/2014/main" id="{6E422F5F-922D-0241-A46A-08CD7C87AEDD}"/>
              </a:ext>
            </a:extLst>
          </p:cNvPr>
          <p:cNvSpPr/>
          <p:nvPr userDrawn="1"/>
        </p:nvSpPr>
        <p:spPr>
          <a:xfrm>
            <a:off x="11033591" y="6306110"/>
            <a:ext cx="862853" cy="392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Rectangle 3">
            <a:extLst>
              <a:ext uri="{FF2B5EF4-FFF2-40B4-BE49-F238E27FC236}">
                <a16:creationId xmlns:a16="http://schemas.microsoft.com/office/drawing/2014/main" id="{3F108CC9-D723-EE45-941D-69FA82C3C249}"/>
              </a:ext>
            </a:extLst>
          </p:cNvPr>
          <p:cNvSpPr/>
          <p:nvPr userDrawn="1"/>
        </p:nvSpPr>
        <p:spPr>
          <a:xfrm>
            <a:off x="324971" y="6488206"/>
            <a:ext cx="773206" cy="168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Text Placeholder 4">
            <a:extLst>
              <a:ext uri="{FF2B5EF4-FFF2-40B4-BE49-F238E27FC236}">
                <a16:creationId xmlns:a16="http://schemas.microsoft.com/office/drawing/2014/main" id="{F4CA3E2E-7424-3647-885E-22CE41141E99}"/>
              </a:ext>
            </a:extLst>
          </p:cNvPr>
          <p:cNvSpPr>
            <a:spLocks noGrp="1"/>
          </p:cNvSpPr>
          <p:nvPr>
            <p:ph idx="1"/>
          </p:nvPr>
        </p:nvSpPr>
        <p:spPr>
          <a:xfrm>
            <a:off x="0" y="0"/>
            <a:ext cx="12192000" cy="6858000"/>
          </a:xfrm>
          <a:prstGeom prst="rect">
            <a:avLst/>
          </a:prstGeom>
        </p:spPr>
        <p:txBody>
          <a:bodyPr vert="horz" lIns="0" tIns="0" rIns="0" bIns="0" rtlCol="0">
            <a:noAutofit/>
          </a:bodyPr>
          <a:lstStyle>
            <a:lvl1pPr defTabSz="806867">
              <a:tabLst>
                <a:tab pos="0" algn="l"/>
              </a:tabLst>
              <a:defRPr lang="en-US"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vl2pPr defTabSz="806867">
              <a:tabLst>
                <a:tab pos="0" algn="l"/>
              </a:tabLst>
              <a:defRPr lang="en-US" sz="1412"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2pPr>
            <a:lvl3pPr defTabSz="806867">
              <a:tabLst>
                <a:tab pos="0" algn="l"/>
              </a:tabLst>
              <a:defRPr lang="en-US" sz="1235"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3pPr>
            <a:lvl4pPr defTabSz="806867">
              <a:tabLst>
                <a:tab pos="0" algn="l"/>
              </a:tabLst>
              <a:defRPr lang="en-US" sz="1059"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4pPr>
            <a:lvl5pPr defTabSz="806867">
              <a:tabLst>
                <a:tab pos="0" algn="l"/>
              </a:tabLst>
              <a:defRPr lang="en-US" sz="1059" baseline="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5pPr>
          </a:lstStyle>
          <a:p>
            <a:pPr marR="0" lvl="0" indent="0" fontAlgn="auto">
              <a:lnSpc>
                <a:spcPct val="100000"/>
              </a:lnSpc>
              <a:spcBef>
                <a:spcPts val="0"/>
              </a:spcBef>
              <a:spcAft>
                <a:spcPts val="0"/>
              </a:spcAft>
              <a:buClr>
                <a:srgbClr val="00B0F0"/>
              </a:buClr>
              <a:buSzTx/>
              <a:buFontTx/>
              <a:buNone/>
              <a:tabLst/>
            </a:pPr>
            <a:endParaRPr lang="en-US" dirty="0"/>
          </a:p>
        </p:txBody>
      </p:sp>
    </p:spTree>
    <p:extLst>
      <p:ext uri="{BB962C8B-B14F-4D97-AF65-F5344CB8AC3E}">
        <p14:creationId xmlns:p14="http://schemas.microsoft.com/office/powerpoint/2010/main" val="136387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Content One Colum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p:txBody>
      </p:sp>
      <p:pic>
        <p:nvPicPr>
          <p:cNvPr id="8" name="Picture 7">
            <a:extLst>
              <a:ext uri="{FF2B5EF4-FFF2-40B4-BE49-F238E27FC236}">
                <a16:creationId xmlns:a16="http://schemas.microsoft.com/office/drawing/2014/main" id="{2E3387B2-FDFB-4953-B772-7C882EA6F8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8709" y="6299330"/>
            <a:ext cx="1415369" cy="333822"/>
          </a:xfrm>
          <a:prstGeom prst="rect">
            <a:avLst/>
          </a:prstGeom>
        </p:spPr>
      </p:pic>
    </p:spTree>
    <p:extLst>
      <p:ext uri="{BB962C8B-B14F-4D97-AF65-F5344CB8AC3E}">
        <p14:creationId xmlns:p14="http://schemas.microsoft.com/office/powerpoint/2010/main" val="391745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bg1"/>
        </a:solidFill>
        <a:effectLst/>
      </p:bgPr>
    </p:bg>
    <p:spTree>
      <p:nvGrpSpPr>
        <p:cNvPr id="1" name=""/>
        <p:cNvGrpSpPr/>
        <p:nvPr/>
      </p:nvGrpSpPr>
      <p:grpSpPr>
        <a:xfrm>
          <a:off x="0" y="0"/>
          <a:ext cx="0" cy="0"/>
          <a:chOff x="0" y="0"/>
          <a:chExt cx="0" cy="0"/>
        </a:xfrm>
      </p:grpSpPr>
      <p:pic>
        <p:nvPicPr>
          <p:cNvPr id="12" name="Picture 11" descr="viewHorizontal_CMYK_coated.eps">
            <a:extLst>
              <a:ext uri="{FF2B5EF4-FFF2-40B4-BE49-F238E27FC236}">
                <a16:creationId xmlns:a16="http://schemas.microsoft.com/office/drawing/2014/main" id="{3011D8C1-9458-4E13-B548-B56609CEED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9223" y="6407645"/>
            <a:ext cx="1341473" cy="341210"/>
          </a:xfrm>
          <a:prstGeom prst="rect">
            <a:avLst/>
          </a:prstGeom>
        </p:spPr>
      </p:pic>
      <p:cxnSp>
        <p:nvCxnSpPr>
          <p:cNvPr id="6" name="Straight Connector 5">
            <a:extLst>
              <a:ext uri="{FF2B5EF4-FFF2-40B4-BE49-F238E27FC236}">
                <a16:creationId xmlns:a16="http://schemas.microsoft.com/office/drawing/2014/main" id="{21ABA901-96E4-4844-A8F2-CBE59C236209}"/>
              </a:ext>
            </a:extLst>
          </p:cNvPr>
          <p:cNvCxnSpPr/>
          <p:nvPr userDrawn="1"/>
        </p:nvCxnSpPr>
        <p:spPr>
          <a:xfrm>
            <a:off x="242315" y="6253843"/>
            <a:ext cx="11707369" cy="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1">
            <a:extLst>
              <a:ext uri="{FF2B5EF4-FFF2-40B4-BE49-F238E27FC236}">
                <a16:creationId xmlns:a16="http://schemas.microsoft.com/office/drawing/2014/main" id="{A536D41B-746A-4346-8339-CB918E73EA10}"/>
              </a:ext>
            </a:extLst>
          </p:cNvPr>
          <p:cNvSpPr>
            <a:spLocks noGrp="1"/>
          </p:cNvSpPr>
          <p:nvPr>
            <p:ph type="sldNum" sz="quarter" idx="4"/>
          </p:nvPr>
        </p:nvSpPr>
        <p:spPr>
          <a:xfrm>
            <a:off x="245872" y="6454642"/>
            <a:ext cx="274614" cy="249385"/>
          </a:xfrm>
          <a:prstGeom prst="rect">
            <a:avLst/>
          </a:prstGeom>
        </p:spPr>
        <p:txBody>
          <a:bodyPr vert="horz" lIns="0" tIns="0" rIns="0" bIns="0" rtlCol="0" anchor="ctr"/>
          <a:lstStyle>
            <a:lvl1pPr>
              <a:defRPr lang="en-US" sz="800" smtClean="0">
                <a:solidFill>
                  <a:schemeClr val="tx1"/>
                </a:solidFill>
                <a:latin typeface="Century Gothic" panose="020B0502020202020204" pitchFamily="34" charset="0"/>
              </a:defRPr>
            </a:lvl1pPr>
          </a:lstStyle>
          <a:p>
            <a:fld id="{DB150780-22E9-4FA5-82D2-A4C93B49AABD}" type="slidenum">
              <a:rPr lang="en-US" smtClean="0"/>
              <a:pPr/>
              <a:t>‹#›</a:t>
            </a:fld>
            <a:endParaRPr lang="en-US" dirty="0"/>
          </a:p>
        </p:txBody>
      </p:sp>
    </p:spTree>
    <p:extLst>
      <p:ext uri="{BB962C8B-B14F-4D97-AF65-F5344CB8AC3E}">
        <p14:creationId xmlns:p14="http://schemas.microsoft.com/office/powerpoint/2010/main" val="25725406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_CompleteBlank">
    <p:bg>
      <p:bgPr>
        <a:solidFill>
          <a:schemeClr val="bg1"/>
        </a:solid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DF4F036-F25E-48C7-8293-AFFE86520C52}"/>
              </a:ext>
            </a:extLst>
          </p:cNvPr>
          <p:cNvSpPr>
            <a:spLocks noGrp="1"/>
          </p:cNvSpPr>
          <p:nvPr>
            <p:ph type="sldNum" sz="quarter" idx="4"/>
          </p:nvPr>
        </p:nvSpPr>
        <p:spPr>
          <a:xfrm>
            <a:off x="245872" y="6454642"/>
            <a:ext cx="274614" cy="249385"/>
          </a:xfrm>
          <a:prstGeom prst="rect">
            <a:avLst/>
          </a:prstGeom>
        </p:spPr>
        <p:txBody>
          <a:bodyPr vert="horz" lIns="0" tIns="0" rIns="0" bIns="0" rtlCol="0" anchor="ctr"/>
          <a:lstStyle>
            <a:lvl1pPr>
              <a:defRPr lang="en-US" sz="800" smtClean="0">
                <a:solidFill>
                  <a:schemeClr val="tx1"/>
                </a:solidFill>
                <a:latin typeface="Century Gothic" panose="020B0502020202020204" pitchFamily="34" charset="0"/>
              </a:defRPr>
            </a:lvl1pPr>
          </a:lstStyle>
          <a:p>
            <a:fld id="{DB150780-22E9-4FA5-82D2-A4C93B49AABD}" type="slidenum">
              <a:rPr lang="en-US" smtClean="0"/>
              <a:pPr/>
              <a:t>‹#›</a:t>
            </a:fld>
            <a:endParaRPr lang="en-US" dirty="0"/>
          </a:p>
        </p:txBody>
      </p:sp>
    </p:spTree>
    <p:extLst>
      <p:ext uri="{BB962C8B-B14F-4D97-AF65-F5344CB8AC3E}">
        <p14:creationId xmlns:p14="http://schemas.microsoft.com/office/powerpoint/2010/main" val="22866316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hite_Text_Title,Subtitle, and Body">
    <p:bg>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1" hasCustomPrompt="1"/>
          </p:nvPr>
        </p:nvSpPr>
        <p:spPr>
          <a:xfrm>
            <a:off x="288047" y="762918"/>
            <a:ext cx="11615905" cy="300037"/>
          </a:xfrm>
        </p:spPr>
        <p:txBody>
          <a:bodyPr vert="horz" lIns="0" tIns="0" rIns="0" bIns="0" rtlCol="0" anchor="b">
            <a:noAutofit/>
          </a:bodyPr>
          <a:lstStyle>
            <a:lvl1pPr>
              <a:defRPr lang="en-US" sz="1800" dirty="0">
                <a:solidFill>
                  <a:schemeClr val="bg2">
                    <a:lumMod val="75000"/>
                  </a:schemeClr>
                </a:solidFill>
              </a:defRPr>
            </a:lvl1pPr>
          </a:lstStyle>
          <a:p>
            <a:pPr lvl="0">
              <a:spcAft>
                <a:spcPts val="0"/>
              </a:spcAft>
            </a:pPr>
            <a:r>
              <a:rPr lang="en-US" dirty="0"/>
              <a:t>Click to edit Master text styles</a:t>
            </a:r>
          </a:p>
        </p:txBody>
      </p:sp>
      <p:sp>
        <p:nvSpPr>
          <p:cNvPr id="10" name="Title Placeholder 3">
            <a:extLst>
              <a:ext uri="{FF2B5EF4-FFF2-40B4-BE49-F238E27FC236}">
                <a16:creationId xmlns:a16="http://schemas.microsoft.com/office/drawing/2014/main" id="{B37737E9-6179-4E59-8F6E-2B9DF6D80D21}"/>
              </a:ext>
            </a:extLst>
          </p:cNvPr>
          <p:cNvSpPr>
            <a:spLocks noGrp="1"/>
          </p:cNvSpPr>
          <p:nvPr>
            <p:ph type="title"/>
          </p:nvPr>
        </p:nvSpPr>
        <p:spPr>
          <a:xfrm>
            <a:off x="288047" y="282746"/>
            <a:ext cx="11615905" cy="457200"/>
          </a:xfrm>
          <a:prstGeom prst="rect">
            <a:avLst/>
          </a:prstGeom>
        </p:spPr>
        <p:txBody>
          <a:bodyPr vert="horz" lIns="0" tIns="0" rIns="0" bIns="0" rtlCol="0" anchor="b" anchorCtr="0">
            <a:noAutofit/>
          </a:bodyPr>
          <a:lstStyle>
            <a:lvl1pPr>
              <a:defRPr sz="2800" b="1">
                <a:solidFill>
                  <a:schemeClr val="tx2"/>
                </a:solidFill>
              </a:defRPr>
            </a:lvl1pPr>
          </a:lstStyle>
          <a:p>
            <a:pPr lvl="0"/>
            <a:endParaRPr lang="en-US" dirty="0"/>
          </a:p>
        </p:txBody>
      </p:sp>
      <p:pic>
        <p:nvPicPr>
          <p:cNvPr id="12" name="Picture 11" descr="viewHorizontal_CMYK_coated.eps">
            <a:extLst>
              <a:ext uri="{FF2B5EF4-FFF2-40B4-BE49-F238E27FC236}">
                <a16:creationId xmlns:a16="http://schemas.microsoft.com/office/drawing/2014/main" id="{3011D8C1-9458-4E13-B548-B56609CEED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9223" y="6407645"/>
            <a:ext cx="1341473" cy="341210"/>
          </a:xfrm>
          <a:prstGeom prst="rect">
            <a:avLst/>
          </a:prstGeom>
        </p:spPr>
      </p:pic>
      <p:cxnSp>
        <p:nvCxnSpPr>
          <p:cNvPr id="6" name="Straight Connector 5">
            <a:extLst>
              <a:ext uri="{FF2B5EF4-FFF2-40B4-BE49-F238E27FC236}">
                <a16:creationId xmlns:a16="http://schemas.microsoft.com/office/drawing/2014/main" id="{21ABA901-96E4-4844-A8F2-CBE59C236209}"/>
              </a:ext>
            </a:extLst>
          </p:cNvPr>
          <p:cNvCxnSpPr/>
          <p:nvPr userDrawn="1"/>
        </p:nvCxnSpPr>
        <p:spPr>
          <a:xfrm>
            <a:off x="242315" y="6253843"/>
            <a:ext cx="11707369" cy="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B9E5891E-7FE7-4D38-BBFA-378552308820}"/>
              </a:ext>
            </a:extLst>
          </p:cNvPr>
          <p:cNvSpPr>
            <a:spLocks noGrp="1"/>
          </p:cNvSpPr>
          <p:nvPr>
            <p:ph idx="1"/>
          </p:nvPr>
        </p:nvSpPr>
        <p:spPr>
          <a:xfrm>
            <a:off x="288047" y="1212464"/>
            <a:ext cx="11615905" cy="4863216"/>
          </a:xfrm>
          <a:prstGeom prst="rect">
            <a:avLst/>
          </a:prstGeom>
        </p:spPr>
        <p:txBody>
          <a:bodyPr vert="horz" lIns="0" tIns="0" rIns="0" bIns="0" rtlCol="0">
            <a:noAutofit/>
          </a:bodyPr>
          <a:lstStyle>
            <a:lvl1pPr defTabSz="914400">
              <a:tabLst>
                <a:tab pos="0" algn="l"/>
              </a:tabLst>
              <a:defRPr lang="en-US"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vl2pPr defTabSz="914400">
              <a:tabLst>
                <a:tab pos="0" algn="l"/>
              </a:tabLst>
              <a:defRPr lang="en-US" sz="16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2pPr>
            <a:lvl3pPr defTabSz="914400">
              <a:tabLst>
                <a:tab pos="0" algn="l"/>
              </a:tabLst>
              <a:defRPr lang="en-US" sz="14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3pPr>
            <a:lvl4pPr defTabSz="914400">
              <a:tabLst>
                <a:tab pos="0" algn="l"/>
              </a:tabLst>
              <a:defRPr lang="en-US" sz="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4pPr>
            <a:lvl5pPr defTabSz="914400">
              <a:tabLst>
                <a:tab pos="0" algn="l"/>
              </a:tabLst>
              <a:defRPr lang="en-US" sz="1200" baseline="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5pPr>
          </a:lstStyle>
          <a:p>
            <a:pPr marR="0" lvl="0" indent="0" fontAlgn="auto">
              <a:lnSpc>
                <a:spcPct val="100000"/>
              </a:lnSpc>
              <a:spcBef>
                <a:spcPts val="0"/>
              </a:spcBef>
              <a:spcAft>
                <a:spcPts val="0"/>
              </a:spcAft>
              <a:buClr>
                <a:srgbClr val="00B0F0"/>
              </a:buClr>
              <a:buSzTx/>
              <a:buFontTx/>
              <a:buNone/>
              <a:tabLst/>
            </a:pPr>
            <a:r>
              <a:rPr lang="en-US" dirty="0"/>
              <a:t>Click to edit Master text styles</a:t>
            </a:r>
          </a:p>
          <a:p>
            <a:pPr marR="0" lvl="1" indent="-228600" fontAlgn="auto">
              <a:lnSpc>
                <a:spcPct val="100000"/>
              </a:lnSpc>
              <a:spcBef>
                <a:spcPts val="0"/>
              </a:spcBef>
              <a:spcAft>
                <a:spcPts val="0"/>
              </a:spcAft>
              <a:buClr>
                <a:schemeClr val="bg2"/>
              </a:buClr>
              <a:buSzTx/>
              <a:buFont typeface="Arial" pitchFamily="34" charset="0"/>
              <a:buChar char="•"/>
              <a:tabLst/>
            </a:pPr>
            <a:r>
              <a:rPr lang="en-US" dirty="0"/>
              <a:t>Second level</a:t>
            </a:r>
          </a:p>
          <a:p>
            <a:pPr marR="0" lvl="2" indent="-228600" fontAlgn="auto">
              <a:lnSpc>
                <a:spcPct val="100000"/>
              </a:lnSpc>
              <a:spcBef>
                <a:spcPts val="0"/>
              </a:spcBef>
              <a:spcAft>
                <a:spcPts val="0"/>
              </a:spcAft>
              <a:buClr>
                <a:schemeClr val="bg2"/>
              </a:buClr>
              <a:buSzTx/>
              <a:buFont typeface="Open Sans" pitchFamily="34" charset="0"/>
              <a:buChar char="–"/>
              <a:tabLst/>
            </a:pPr>
            <a:r>
              <a:rPr lang="en-US" dirty="0"/>
              <a:t>Third level</a:t>
            </a:r>
          </a:p>
          <a:p>
            <a:pPr marR="0" lvl="3" indent="-228600" fontAlgn="auto">
              <a:lnSpc>
                <a:spcPct val="100000"/>
              </a:lnSpc>
              <a:spcBef>
                <a:spcPts val="0"/>
              </a:spcBef>
              <a:spcAft>
                <a:spcPts val="0"/>
              </a:spcAft>
              <a:buClr>
                <a:schemeClr val="bg2"/>
              </a:buClr>
              <a:buSzTx/>
              <a:buFont typeface="Arial" pitchFamily="34" charset="0"/>
              <a:buChar char="•"/>
              <a:tabLst/>
            </a:pPr>
            <a:r>
              <a:rPr lang="en-US" dirty="0"/>
              <a:t>Fourth level</a:t>
            </a:r>
          </a:p>
          <a:p>
            <a:pPr marR="0" lvl="4" indent="-228600" fontAlgn="auto">
              <a:lnSpc>
                <a:spcPct val="100000"/>
              </a:lnSpc>
              <a:spcBef>
                <a:spcPts val="0"/>
              </a:spcBef>
              <a:spcAft>
                <a:spcPts val="0"/>
              </a:spcAft>
              <a:buClr>
                <a:schemeClr val="bg2"/>
              </a:buClr>
              <a:buSzTx/>
              <a:buFont typeface="Open Sans" pitchFamily="34" charset="0"/>
              <a:buChar char="–"/>
              <a:tabLst/>
            </a:pPr>
            <a:r>
              <a:rPr lang="en-US" dirty="0"/>
              <a:t>Fifth level</a:t>
            </a:r>
          </a:p>
        </p:txBody>
      </p:sp>
      <p:sp>
        <p:nvSpPr>
          <p:cNvPr id="11" name="TextBox 10">
            <a:extLst>
              <a:ext uri="{FF2B5EF4-FFF2-40B4-BE49-F238E27FC236}">
                <a16:creationId xmlns:a16="http://schemas.microsoft.com/office/drawing/2014/main" id="{678CABF7-D9AF-45C0-B47A-CBCBB669F526}"/>
              </a:ext>
            </a:extLst>
          </p:cNvPr>
          <p:cNvSpPr txBox="1"/>
          <p:nvPr userDrawn="1"/>
        </p:nvSpPr>
        <p:spPr>
          <a:xfrm>
            <a:off x="5543622" y="6502389"/>
            <a:ext cx="1104757" cy="153888"/>
          </a:xfrm>
          <a:prstGeom prst="rect">
            <a:avLst/>
          </a:prstGeom>
          <a:noFill/>
        </p:spPr>
        <p:txBody>
          <a:bodyPr wrap="none" lIns="0" tIns="0" rIns="0" bIns="0" rtlCol="0" anchor="ctr">
            <a:spAutoFit/>
          </a:bodyPr>
          <a:lstStyle/>
          <a:p>
            <a:pPr algn="ctr"/>
            <a:r>
              <a:rPr lang="en-US" sz="1000" dirty="0">
                <a:solidFill>
                  <a:schemeClr val="tx1"/>
                </a:solidFill>
                <a:latin typeface="Century Gothic" panose="020B0502020202020204" pitchFamily="34" charset="0"/>
              </a:rPr>
              <a:t>View Confidential</a:t>
            </a:r>
          </a:p>
        </p:txBody>
      </p:sp>
      <p:sp>
        <p:nvSpPr>
          <p:cNvPr id="13" name="Slide Number Placeholder 1">
            <a:extLst>
              <a:ext uri="{FF2B5EF4-FFF2-40B4-BE49-F238E27FC236}">
                <a16:creationId xmlns:a16="http://schemas.microsoft.com/office/drawing/2014/main" id="{69A3CB16-C997-4617-9732-C9FFC2F7B56E}"/>
              </a:ext>
            </a:extLst>
          </p:cNvPr>
          <p:cNvSpPr>
            <a:spLocks noGrp="1"/>
          </p:cNvSpPr>
          <p:nvPr>
            <p:ph type="sldNum" sz="quarter" idx="4"/>
          </p:nvPr>
        </p:nvSpPr>
        <p:spPr>
          <a:xfrm>
            <a:off x="245872" y="6454642"/>
            <a:ext cx="274614" cy="249385"/>
          </a:xfrm>
          <a:prstGeom prst="rect">
            <a:avLst/>
          </a:prstGeom>
        </p:spPr>
        <p:txBody>
          <a:bodyPr vert="horz" lIns="0" tIns="0" rIns="0" bIns="0" rtlCol="0" anchor="ctr"/>
          <a:lstStyle>
            <a:lvl1pPr>
              <a:defRPr lang="en-US" sz="800" smtClean="0">
                <a:solidFill>
                  <a:schemeClr val="tx1"/>
                </a:solidFill>
                <a:latin typeface="Century Gothic" panose="020B0502020202020204" pitchFamily="34" charset="0"/>
              </a:defRPr>
            </a:lvl1pPr>
          </a:lstStyle>
          <a:p>
            <a:fld id="{DB150780-22E9-4FA5-82D2-A4C93B49AABD}" type="slidenum">
              <a:rPr lang="en-US" smtClean="0"/>
              <a:pPr/>
              <a:t>‹#›</a:t>
            </a:fld>
            <a:endParaRPr lang="en-US" dirty="0"/>
          </a:p>
        </p:txBody>
      </p:sp>
    </p:spTree>
    <p:extLst>
      <p:ext uri="{BB962C8B-B14F-4D97-AF65-F5344CB8AC3E}">
        <p14:creationId xmlns:p14="http://schemas.microsoft.com/office/powerpoint/2010/main" val="15710484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White_Text_Title,Subtitle, and Body">
    <p:bg>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1" hasCustomPrompt="1"/>
          </p:nvPr>
        </p:nvSpPr>
        <p:spPr>
          <a:xfrm>
            <a:off x="288047" y="762918"/>
            <a:ext cx="11615905" cy="300037"/>
          </a:xfrm>
        </p:spPr>
        <p:txBody>
          <a:bodyPr vert="horz" lIns="0" tIns="0" rIns="0" bIns="0" rtlCol="0" anchor="b">
            <a:noAutofit/>
          </a:bodyPr>
          <a:lstStyle>
            <a:lvl1pPr>
              <a:defRPr lang="en-US" sz="1800" dirty="0">
                <a:solidFill>
                  <a:schemeClr val="bg2">
                    <a:lumMod val="75000"/>
                  </a:schemeClr>
                </a:solidFill>
              </a:defRPr>
            </a:lvl1pPr>
          </a:lstStyle>
          <a:p>
            <a:pPr lvl="0">
              <a:spcAft>
                <a:spcPts val="0"/>
              </a:spcAft>
            </a:pPr>
            <a:r>
              <a:rPr lang="en-US" dirty="0"/>
              <a:t>Click to edit Master text styles</a:t>
            </a:r>
          </a:p>
        </p:txBody>
      </p:sp>
      <p:sp>
        <p:nvSpPr>
          <p:cNvPr id="10" name="Title Placeholder 3">
            <a:extLst>
              <a:ext uri="{FF2B5EF4-FFF2-40B4-BE49-F238E27FC236}">
                <a16:creationId xmlns:a16="http://schemas.microsoft.com/office/drawing/2014/main" id="{B37737E9-6179-4E59-8F6E-2B9DF6D80D21}"/>
              </a:ext>
            </a:extLst>
          </p:cNvPr>
          <p:cNvSpPr>
            <a:spLocks noGrp="1"/>
          </p:cNvSpPr>
          <p:nvPr>
            <p:ph type="title"/>
          </p:nvPr>
        </p:nvSpPr>
        <p:spPr>
          <a:xfrm>
            <a:off x="288047" y="282746"/>
            <a:ext cx="11615905" cy="457200"/>
          </a:xfrm>
          <a:prstGeom prst="rect">
            <a:avLst/>
          </a:prstGeom>
        </p:spPr>
        <p:txBody>
          <a:bodyPr vert="horz" lIns="0" tIns="0" rIns="0" bIns="0" rtlCol="0" anchor="b" anchorCtr="0">
            <a:noAutofit/>
          </a:bodyPr>
          <a:lstStyle>
            <a:lvl1pPr>
              <a:defRPr sz="2800" b="1">
                <a:solidFill>
                  <a:schemeClr val="tx2"/>
                </a:solidFill>
              </a:defRPr>
            </a:lvl1pPr>
          </a:lstStyle>
          <a:p>
            <a:pPr lvl="0"/>
            <a:endParaRPr lang="en-US" dirty="0"/>
          </a:p>
        </p:txBody>
      </p:sp>
      <p:pic>
        <p:nvPicPr>
          <p:cNvPr id="12" name="Picture 11" descr="viewHorizontal_CMYK_coated.eps">
            <a:extLst>
              <a:ext uri="{FF2B5EF4-FFF2-40B4-BE49-F238E27FC236}">
                <a16:creationId xmlns:a16="http://schemas.microsoft.com/office/drawing/2014/main" id="{3011D8C1-9458-4E13-B548-B56609CEED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9223" y="6407645"/>
            <a:ext cx="1341473" cy="341210"/>
          </a:xfrm>
          <a:prstGeom prst="rect">
            <a:avLst/>
          </a:prstGeom>
        </p:spPr>
      </p:pic>
      <p:cxnSp>
        <p:nvCxnSpPr>
          <p:cNvPr id="6" name="Straight Connector 5">
            <a:extLst>
              <a:ext uri="{FF2B5EF4-FFF2-40B4-BE49-F238E27FC236}">
                <a16:creationId xmlns:a16="http://schemas.microsoft.com/office/drawing/2014/main" id="{21ABA901-96E4-4844-A8F2-CBE59C236209}"/>
              </a:ext>
            </a:extLst>
          </p:cNvPr>
          <p:cNvCxnSpPr/>
          <p:nvPr userDrawn="1"/>
        </p:nvCxnSpPr>
        <p:spPr>
          <a:xfrm>
            <a:off x="242315" y="6253843"/>
            <a:ext cx="11707369" cy="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8CABF7-D9AF-45C0-B47A-CBCBB669F526}"/>
              </a:ext>
            </a:extLst>
          </p:cNvPr>
          <p:cNvSpPr txBox="1"/>
          <p:nvPr userDrawn="1"/>
        </p:nvSpPr>
        <p:spPr>
          <a:xfrm>
            <a:off x="5543622" y="6502389"/>
            <a:ext cx="1104757" cy="153888"/>
          </a:xfrm>
          <a:prstGeom prst="rect">
            <a:avLst/>
          </a:prstGeom>
          <a:noFill/>
        </p:spPr>
        <p:txBody>
          <a:bodyPr wrap="none" lIns="0" tIns="0" rIns="0" bIns="0" rtlCol="0" anchor="ctr">
            <a:spAutoFit/>
          </a:bodyPr>
          <a:lstStyle/>
          <a:p>
            <a:pPr algn="ctr"/>
            <a:r>
              <a:rPr lang="en-US" sz="1000" dirty="0">
                <a:solidFill>
                  <a:schemeClr val="tx1"/>
                </a:solidFill>
                <a:latin typeface="Century Gothic" panose="020B0502020202020204" pitchFamily="34" charset="0"/>
              </a:rPr>
              <a:t>View Confidential</a:t>
            </a:r>
          </a:p>
        </p:txBody>
      </p:sp>
      <p:sp>
        <p:nvSpPr>
          <p:cNvPr id="13" name="Slide Number Placeholder 1">
            <a:extLst>
              <a:ext uri="{FF2B5EF4-FFF2-40B4-BE49-F238E27FC236}">
                <a16:creationId xmlns:a16="http://schemas.microsoft.com/office/drawing/2014/main" id="{BE5A9303-C65A-4C34-A447-05B393F26189}"/>
              </a:ext>
            </a:extLst>
          </p:cNvPr>
          <p:cNvSpPr>
            <a:spLocks noGrp="1"/>
          </p:cNvSpPr>
          <p:nvPr>
            <p:ph type="sldNum" sz="quarter" idx="4"/>
          </p:nvPr>
        </p:nvSpPr>
        <p:spPr>
          <a:xfrm>
            <a:off x="245872" y="6454642"/>
            <a:ext cx="274614" cy="249385"/>
          </a:xfrm>
          <a:prstGeom prst="rect">
            <a:avLst/>
          </a:prstGeom>
        </p:spPr>
        <p:txBody>
          <a:bodyPr vert="horz" lIns="0" tIns="0" rIns="0" bIns="0" rtlCol="0" anchor="ctr"/>
          <a:lstStyle>
            <a:lvl1pPr>
              <a:defRPr lang="en-US" sz="800" smtClean="0">
                <a:solidFill>
                  <a:schemeClr val="tx1"/>
                </a:solidFill>
                <a:latin typeface="Century Gothic" panose="020B0502020202020204" pitchFamily="34" charset="0"/>
              </a:defRPr>
            </a:lvl1pPr>
          </a:lstStyle>
          <a:p>
            <a:fld id="{DB150780-22E9-4FA5-82D2-A4C93B49AABD}" type="slidenum">
              <a:rPr lang="en-US" smtClean="0"/>
              <a:pPr/>
              <a:t>‹#›</a:t>
            </a:fld>
            <a:endParaRPr lang="en-US" dirty="0"/>
          </a:p>
        </p:txBody>
      </p:sp>
    </p:spTree>
    <p:extLst>
      <p:ext uri="{BB962C8B-B14F-4D97-AF65-F5344CB8AC3E}">
        <p14:creationId xmlns:p14="http://schemas.microsoft.com/office/powerpoint/2010/main" val="9304778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White_Text_Title,Subtitle, and Body">
    <p:bg>
      <p:bgPr>
        <a:solidFill>
          <a:schemeClr val="bg1"/>
        </a:solidFill>
        <a:effectLst/>
      </p:bgPr>
    </p:bg>
    <p:spTree>
      <p:nvGrpSpPr>
        <p:cNvPr id="1" name=""/>
        <p:cNvGrpSpPr/>
        <p:nvPr/>
      </p:nvGrpSpPr>
      <p:grpSpPr>
        <a:xfrm>
          <a:off x="0" y="0"/>
          <a:ext cx="0" cy="0"/>
          <a:chOff x="0" y="0"/>
          <a:chExt cx="0" cy="0"/>
        </a:xfrm>
      </p:grpSpPr>
      <p:pic>
        <p:nvPicPr>
          <p:cNvPr id="12" name="Picture 11" descr="viewHorizontal_CMYK_coated.eps">
            <a:extLst>
              <a:ext uri="{FF2B5EF4-FFF2-40B4-BE49-F238E27FC236}">
                <a16:creationId xmlns:a16="http://schemas.microsoft.com/office/drawing/2014/main" id="{3011D8C1-9458-4E13-B548-B56609CEED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9223" y="6407645"/>
            <a:ext cx="1341473" cy="341210"/>
          </a:xfrm>
          <a:prstGeom prst="rect">
            <a:avLst/>
          </a:prstGeom>
        </p:spPr>
      </p:pic>
      <p:cxnSp>
        <p:nvCxnSpPr>
          <p:cNvPr id="6" name="Straight Connector 5">
            <a:extLst>
              <a:ext uri="{FF2B5EF4-FFF2-40B4-BE49-F238E27FC236}">
                <a16:creationId xmlns:a16="http://schemas.microsoft.com/office/drawing/2014/main" id="{21ABA901-96E4-4844-A8F2-CBE59C236209}"/>
              </a:ext>
            </a:extLst>
          </p:cNvPr>
          <p:cNvCxnSpPr/>
          <p:nvPr userDrawn="1"/>
        </p:nvCxnSpPr>
        <p:spPr>
          <a:xfrm>
            <a:off x="242315" y="6253843"/>
            <a:ext cx="11707369" cy="0"/>
          </a:xfrm>
          <a:prstGeom prst="line">
            <a:avLst/>
          </a:prstGeom>
          <a:ln w="95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8CABF7-D9AF-45C0-B47A-CBCBB669F526}"/>
              </a:ext>
            </a:extLst>
          </p:cNvPr>
          <p:cNvSpPr txBox="1"/>
          <p:nvPr userDrawn="1"/>
        </p:nvSpPr>
        <p:spPr>
          <a:xfrm>
            <a:off x="5543622" y="6502389"/>
            <a:ext cx="1104757" cy="153888"/>
          </a:xfrm>
          <a:prstGeom prst="rect">
            <a:avLst/>
          </a:prstGeom>
          <a:noFill/>
        </p:spPr>
        <p:txBody>
          <a:bodyPr wrap="none" lIns="0" tIns="0" rIns="0" bIns="0" rtlCol="0" anchor="ctr">
            <a:spAutoFit/>
          </a:bodyPr>
          <a:lstStyle/>
          <a:p>
            <a:pPr algn="ctr"/>
            <a:r>
              <a:rPr lang="en-US" sz="1000" dirty="0">
                <a:solidFill>
                  <a:schemeClr val="tx1"/>
                </a:solidFill>
                <a:latin typeface="Century Gothic" panose="020B0502020202020204" pitchFamily="34" charset="0"/>
              </a:rPr>
              <a:t>View Confidential</a:t>
            </a:r>
          </a:p>
        </p:txBody>
      </p:sp>
      <p:sp>
        <p:nvSpPr>
          <p:cNvPr id="7" name="Slide Number Placeholder 1">
            <a:extLst>
              <a:ext uri="{FF2B5EF4-FFF2-40B4-BE49-F238E27FC236}">
                <a16:creationId xmlns:a16="http://schemas.microsoft.com/office/drawing/2014/main" id="{694509A4-3313-4E2B-B116-B7BFA9E1C96D}"/>
              </a:ext>
            </a:extLst>
          </p:cNvPr>
          <p:cNvSpPr>
            <a:spLocks noGrp="1"/>
          </p:cNvSpPr>
          <p:nvPr>
            <p:ph type="sldNum" sz="quarter" idx="4"/>
          </p:nvPr>
        </p:nvSpPr>
        <p:spPr>
          <a:xfrm>
            <a:off x="245872" y="6454642"/>
            <a:ext cx="274614" cy="249385"/>
          </a:xfrm>
          <a:prstGeom prst="rect">
            <a:avLst/>
          </a:prstGeom>
        </p:spPr>
        <p:txBody>
          <a:bodyPr vert="horz" lIns="0" tIns="0" rIns="0" bIns="0" rtlCol="0" anchor="ctr"/>
          <a:lstStyle>
            <a:lvl1pPr>
              <a:defRPr lang="en-US" sz="800" smtClean="0">
                <a:solidFill>
                  <a:schemeClr val="tx1"/>
                </a:solidFill>
                <a:latin typeface="Century Gothic" panose="020B0502020202020204" pitchFamily="34" charset="0"/>
              </a:defRPr>
            </a:lvl1pPr>
          </a:lstStyle>
          <a:p>
            <a:fld id="{DB150780-22E9-4FA5-82D2-A4C93B49AABD}" type="slidenum">
              <a:rPr lang="en-US" smtClean="0"/>
              <a:pPr/>
              <a:t>‹#›</a:t>
            </a:fld>
            <a:endParaRPr lang="en-US" dirty="0"/>
          </a:p>
        </p:txBody>
      </p:sp>
    </p:spTree>
    <p:extLst>
      <p:ext uri="{BB962C8B-B14F-4D97-AF65-F5344CB8AC3E}">
        <p14:creationId xmlns:p14="http://schemas.microsoft.com/office/powerpoint/2010/main" val="10729360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_Titl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383372" y="6327095"/>
            <a:ext cx="2843953" cy="365125"/>
          </a:xfrm>
          <a:prstGeom prst="rect">
            <a:avLst/>
          </a:prstGeom>
        </p:spPr>
        <p:txBody>
          <a:bodyPr vert="horz" lIns="0" tIns="0" rIns="0" bIns="0" rtlCol="0" anchor="ctr"/>
          <a:lstStyle>
            <a:lvl1pPr algn="l">
              <a:defRPr sz="1000">
                <a:solidFill>
                  <a:schemeClr val="tx2"/>
                </a:solidFill>
                <a:latin typeface="Century Gothic" panose="020B0502020202020204" pitchFamily="34" charset="0"/>
              </a:defRPr>
            </a:lvl1pPr>
          </a:lstStyle>
          <a:p>
            <a:fld id="{DB150780-22E9-4FA5-82D2-A4C93B49AABD}" type="slidenum">
              <a:rPr lang="en-US" smtClean="0"/>
              <a:pPr/>
              <a:t>‹#›</a:t>
            </a:fld>
            <a:endParaRPr lang="en-US" dirty="0"/>
          </a:p>
        </p:txBody>
      </p:sp>
      <p:sp>
        <p:nvSpPr>
          <p:cNvPr id="8" name="Title Placeholder 3"/>
          <p:cNvSpPr>
            <a:spLocks noGrp="1"/>
          </p:cNvSpPr>
          <p:nvPr>
            <p:ph type="title"/>
          </p:nvPr>
        </p:nvSpPr>
        <p:spPr>
          <a:xfrm>
            <a:off x="379512" y="385488"/>
            <a:ext cx="11432977" cy="861974"/>
          </a:xfrm>
          <a:prstGeom prst="rect">
            <a:avLst/>
          </a:prstGeom>
        </p:spPr>
        <p:txBody>
          <a:bodyPr vert="horz" lIns="0" tIns="0" rIns="0" bIns="0" rtlCol="0" anchor="b" anchorCtr="0">
            <a:noAutofit/>
          </a:bodyPr>
          <a:lstStyle/>
          <a:p>
            <a:pPr lvl="0"/>
            <a:endParaRPr lang="en-US" dirty="0"/>
          </a:p>
        </p:txBody>
      </p:sp>
    </p:spTree>
    <p:extLst>
      <p:ext uri="{BB962C8B-B14F-4D97-AF65-F5344CB8AC3E}">
        <p14:creationId xmlns:p14="http://schemas.microsoft.com/office/powerpoint/2010/main" val="35355625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2" y="0"/>
            <a:ext cx="12191999" cy="6862075"/>
          </a:xfrm>
          <a:prstGeom prst="rect">
            <a:avLst/>
          </a:prstGeom>
        </p:spPr>
        <p:txBody>
          <a:bodyPr/>
          <a:lstStyle/>
          <a:p>
            <a:endParaRPr lang="ru-RU" dirty="0"/>
          </a:p>
        </p:txBody>
      </p:sp>
    </p:spTree>
    <p:extLst>
      <p:ext uri="{BB962C8B-B14F-4D97-AF65-F5344CB8AC3E}">
        <p14:creationId xmlns:p14="http://schemas.microsoft.com/office/powerpoint/2010/main" val="2423434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Title Placeholder 3"/>
          <p:cNvSpPr>
            <a:spLocks noGrp="1"/>
          </p:cNvSpPr>
          <p:nvPr>
            <p:ph type="title"/>
          </p:nvPr>
        </p:nvSpPr>
        <p:spPr>
          <a:xfrm>
            <a:off x="288047" y="282746"/>
            <a:ext cx="11615905" cy="457200"/>
          </a:xfrm>
          <a:prstGeom prst="rect">
            <a:avLst/>
          </a:prstGeom>
        </p:spPr>
        <p:txBody>
          <a:bodyPr vert="horz" lIns="0" tIns="0" rIns="0" bIns="0" rtlCol="0" anchor="b" anchorCtr="0">
            <a:noAutofit/>
          </a:bodyPr>
          <a:lstStyle/>
          <a:p>
            <a:pPr lvl="0"/>
            <a:endParaRPr lang="en-US" dirty="0"/>
          </a:p>
        </p:txBody>
      </p:sp>
      <p:sp>
        <p:nvSpPr>
          <p:cNvPr id="22" name="Text Placeholder 4"/>
          <p:cNvSpPr>
            <a:spLocks noGrp="1"/>
          </p:cNvSpPr>
          <p:nvPr>
            <p:ph type="body" idx="1"/>
          </p:nvPr>
        </p:nvSpPr>
        <p:spPr>
          <a:xfrm>
            <a:off x="288047" y="1212464"/>
            <a:ext cx="11615905" cy="4883536"/>
          </a:xfrm>
          <a:prstGeom prst="rect">
            <a:avLst/>
          </a:prstGeom>
        </p:spPr>
        <p:txBody>
          <a:bodyPr vert="horz" lIns="0" tIns="0" rIns="0" bIns="0" rtlCol="0">
            <a:noAutofit/>
          </a:bodyPr>
          <a:lstStyle/>
          <a:p>
            <a:pPr lvl="0">
              <a:lnSpc>
                <a:spcPct val="100000"/>
              </a:lnSpc>
              <a:spcAft>
                <a:spcPts val="0"/>
              </a:spcAft>
            </a:pPr>
            <a:r>
              <a:rPr lang="en-US" dirty="0"/>
              <a:t>Click to edit Master text styles</a:t>
            </a:r>
          </a:p>
          <a:p>
            <a:pPr lvl="1">
              <a:lnSpc>
                <a:spcPct val="100000"/>
              </a:lnSpc>
              <a:spcBef>
                <a:spcPts val="0"/>
              </a:spcBef>
            </a:pPr>
            <a:r>
              <a:rPr lang="en-US" dirty="0"/>
              <a:t>Second level</a:t>
            </a:r>
          </a:p>
          <a:p>
            <a:pPr lvl="2">
              <a:lnSpc>
                <a:spcPct val="100000"/>
              </a:lnSpc>
              <a:spcBef>
                <a:spcPts val="0"/>
              </a:spcBef>
            </a:pPr>
            <a:r>
              <a:rPr lang="en-US" dirty="0"/>
              <a:t>Third level</a:t>
            </a:r>
          </a:p>
          <a:p>
            <a:pPr lvl="3">
              <a:lnSpc>
                <a:spcPct val="100000"/>
              </a:lnSpc>
              <a:spcBef>
                <a:spcPts val="0"/>
              </a:spcBef>
            </a:pPr>
            <a:r>
              <a:rPr lang="en-US" dirty="0"/>
              <a:t>Fourth level</a:t>
            </a:r>
          </a:p>
          <a:p>
            <a:pPr lvl="4">
              <a:lnSpc>
                <a:spcPct val="100000"/>
              </a:lnSpc>
              <a:spcBef>
                <a:spcPts val="0"/>
              </a:spcBef>
            </a:pPr>
            <a:r>
              <a:rPr lang="en-US" dirty="0"/>
              <a:t>Fifth level</a:t>
            </a:r>
          </a:p>
        </p:txBody>
      </p:sp>
      <p:pic>
        <p:nvPicPr>
          <p:cNvPr id="4" name="Picture 3" descr="viewHorizontal_CMYK_coated.eps" hidden="1"/>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229959" y="6294702"/>
            <a:ext cx="1785501" cy="454150"/>
          </a:xfrm>
          <a:prstGeom prst="rect">
            <a:avLst/>
          </a:prstGeom>
        </p:spPr>
      </p:pic>
    </p:spTree>
    <p:extLst>
      <p:ext uri="{BB962C8B-B14F-4D97-AF65-F5344CB8AC3E}">
        <p14:creationId xmlns:p14="http://schemas.microsoft.com/office/powerpoint/2010/main" val="8560134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3" r:id="rId18"/>
    <p:sldLayoutId id="2147483944" r:id="rId19"/>
    <p:sldLayoutId id="2147483945" r:id="rId20"/>
    <p:sldLayoutId id="2147483946" r:id="rId21"/>
    <p:sldLayoutId id="2147483947" r:id="rId22"/>
    <p:sldLayoutId id="2147483948" r:id="rId23"/>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ftr="0" dt="0"/>
  <p:txStyles>
    <p:titleStyle>
      <a:lvl1pPr marL="0" indent="0" algn="l" defTabSz="914400" rtl="0" eaLnBrk="1" latinLnBrk="0" hangingPunct="1">
        <a:lnSpc>
          <a:spcPct val="85000"/>
        </a:lnSpc>
        <a:spcBef>
          <a:spcPct val="0"/>
        </a:spcBef>
        <a:buNone/>
        <a:defRPr lang="en-US" sz="2800" b="1" kern="1200" dirty="0">
          <a:solidFill>
            <a:schemeClr val="tx2"/>
          </a:solidFill>
          <a:latin typeface="Century Gothic" panose="020B0502020202020204" pitchFamily="34" charset="0"/>
          <a:ea typeface="Century Gothic" panose="020B0502020202020204" pitchFamily="34" charset="0"/>
          <a:cs typeface="Arial" panose="020B0604020202020204" pitchFamily="34" charset="0"/>
        </a:defRPr>
      </a:lvl1pPr>
    </p:titleStyle>
    <p:bodyStyle>
      <a:lvl1pPr marL="0" marR="0" indent="0" algn="l" defTabSz="914400" rtl="0" eaLnBrk="1" fontAlgn="auto" latinLnBrk="0" hangingPunct="1">
        <a:lnSpc>
          <a:spcPct val="85000"/>
        </a:lnSpc>
        <a:spcBef>
          <a:spcPts val="0"/>
        </a:spcBef>
        <a:spcAft>
          <a:spcPts val="600"/>
        </a:spcAft>
        <a:buClr>
          <a:srgbClr val="00B0F0"/>
        </a:buClr>
        <a:buSzTx/>
        <a:buFontTx/>
        <a:buNone/>
        <a:tabLst/>
        <a:defRPr lang="en-US" sz="18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vl2pPr marL="4572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6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2pPr>
      <a:lvl3pPr marL="9144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4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3pPr>
      <a:lvl4pPr marL="13716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2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4pPr>
      <a:lvl5pPr marL="18288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200" kern="1200" baseline="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hemeOverride" Target="../theme/themeOverride2.xml"/><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5.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view.com/assets/pdfs/synergies-between-electrochromic-glazing-tunable-white-leds.pdf"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hyperlink" Target="https://view.com/assets/pdfs/worker-reactions-electrochromic-low-e-glass-office-windows.pdf"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view.com/assets/pdfs/worker-reactions-electrochromic-low-e-glass-office-windows.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5" Type="http://schemas.openxmlformats.org/officeDocument/2006/relationships/chart" Target="../charts/chart5.xml"/><Relationship Id="rId4" Type="http://schemas.openxmlformats.org/officeDocument/2006/relationships/chart" Target="../charts/chart4.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view.com/assets/pdfs/visual-comfort-white-paper.pdf" TargetMode="External"/><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hyperlink" Target="https://view.com/assets/pdfs/workplace-demo-room.pdf" TargetMode="External"/><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9.xml"/><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png"/><Relationship Id="rId3" Type="http://schemas.openxmlformats.org/officeDocument/2006/relationships/chart" Target="../charts/chart7.xml"/><Relationship Id="rId21" Type="http://schemas.openxmlformats.org/officeDocument/2006/relationships/image" Target="../media/image128.png"/><Relationship Id="rId7" Type="http://schemas.openxmlformats.org/officeDocument/2006/relationships/image" Target="../media/image114.emf"/><Relationship Id="rId12" Type="http://schemas.openxmlformats.org/officeDocument/2006/relationships/image" Target="../media/image119.emf"/><Relationship Id="rId17" Type="http://schemas.openxmlformats.org/officeDocument/2006/relationships/image" Target="../media/image124.png"/><Relationship Id="rId25" Type="http://schemas.openxmlformats.org/officeDocument/2006/relationships/image" Target="../media/image132.png"/><Relationship Id="rId2" Type="http://schemas.openxmlformats.org/officeDocument/2006/relationships/notesSlide" Target="../notesSlides/notesSlide38.xml"/><Relationship Id="rId16" Type="http://schemas.openxmlformats.org/officeDocument/2006/relationships/image" Target="../media/image123.png"/><Relationship Id="rId20" Type="http://schemas.openxmlformats.org/officeDocument/2006/relationships/image" Target="../media/image127.png"/><Relationship Id="rId29"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13.emf"/><Relationship Id="rId11" Type="http://schemas.openxmlformats.org/officeDocument/2006/relationships/image" Target="../media/image118.emf"/><Relationship Id="rId24" Type="http://schemas.openxmlformats.org/officeDocument/2006/relationships/image" Target="../media/image131.png"/><Relationship Id="rId5" Type="http://schemas.openxmlformats.org/officeDocument/2006/relationships/chart" Target="../charts/chart8.xml"/><Relationship Id="rId15" Type="http://schemas.openxmlformats.org/officeDocument/2006/relationships/image" Target="../media/image122.png"/><Relationship Id="rId23" Type="http://schemas.openxmlformats.org/officeDocument/2006/relationships/image" Target="../media/image130.png"/><Relationship Id="rId28" Type="http://schemas.openxmlformats.org/officeDocument/2006/relationships/image" Target="../media/image135.png"/><Relationship Id="rId10" Type="http://schemas.openxmlformats.org/officeDocument/2006/relationships/image" Target="../media/image117.emf"/><Relationship Id="rId19" Type="http://schemas.openxmlformats.org/officeDocument/2006/relationships/image" Target="../media/image126.png"/><Relationship Id="rId4" Type="http://schemas.openxmlformats.org/officeDocument/2006/relationships/image" Target="../media/image112.emf"/><Relationship Id="rId9" Type="http://schemas.openxmlformats.org/officeDocument/2006/relationships/image" Target="../media/image116.emf"/><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png"/><Relationship Id="rId30"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2.svg"/><Relationship Id="rId11" Type="http://schemas.openxmlformats.org/officeDocument/2006/relationships/image" Target="../media/image147.sv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svg"/><Relationship Id="rId9" Type="http://schemas.openxmlformats.org/officeDocument/2006/relationships/image" Target="../media/image145.svg"/><Relationship Id="rId14" Type="http://schemas.openxmlformats.org/officeDocument/2006/relationships/image" Target="../media/image150.png"/></Relationships>
</file>

<file path=ppt/slides/_rels/slide68.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1.png"/><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4.png"/><Relationship Id="rId11" Type="http://schemas.microsoft.com/office/2007/relationships/hdphoto" Target="../media/hdphoto4.wdp"/><Relationship Id="rId5" Type="http://schemas.openxmlformats.org/officeDocument/2006/relationships/image" Target="../media/image153.svg"/><Relationship Id="rId10" Type="http://schemas.openxmlformats.org/officeDocument/2006/relationships/image" Target="../media/image156.jpeg"/><Relationship Id="rId4" Type="http://schemas.openxmlformats.org/officeDocument/2006/relationships/image" Target="../media/image152.png"/><Relationship Id="rId9" Type="http://schemas.microsoft.com/office/2007/relationships/hdphoto" Target="../media/hdphoto3.wdp"/></Relationships>
</file>

<file path=ppt/slides/_rels/slide69.xml.rels><?xml version="1.0" encoding="UTF-8" standalone="yes"?>
<Relationships xmlns="http://schemas.openxmlformats.org/package/2006/relationships"><Relationship Id="rId3" Type="http://schemas.openxmlformats.org/officeDocument/2006/relationships/hyperlink" Target="https://view.com/training/gcbi-quiz.html"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20.xml"/><Relationship Id="rId4" Type="http://schemas.openxmlformats.org/officeDocument/2006/relationships/image" Target="../media/image16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D5B8F4-329E-482B-A9EA-487824C92A6D}"/>
              </a:ext>
            </a:extLst>
          </p:cNvPr>
          <p:cNvSpPr>
            <a:spLocks noGrp="1"/>
          </p:cNvSpPr>
          <p:nvPr>
            <p:ph type="pic" idx="13"/>
          </p:nvPr>
        </p:nvSpPr>
        <p:spPr/>
      </p:sp>
      <p:sp>
        <p:nvSpPr>
          <p:cNvPr id="3" name="Title 2"/>
          <p:cNvSpPr>
            <a:spLocks noGrp="1"/>
          </p:cNvSpPr>
          <p:nvPr>
            <p:ph type="title" idx="4294967295"/>
          </p:nvPr>
        </p:nvSpPr>
        <p:spPr>
          <a:xfrm>
            <a:off x="0" y="385763"/>
            <a:ext cx="11433175" cy="862012"/>
          </a:xfrm>
        </p:spPr>
        <p:txBody>
          <a:bodyPr/>
          <a:lstStyle/>
          <a:p>
            <a:r>
              <a:rPr lang="en-US" dirty="0"/>
              <a:t>  </a:t>
            </a:r>
          </a:p>
        </p:txBody>
      </p:sp>
      <p:pic>
        <p:nvPicPr>
          <p:cNvPr id="24" name="Picture 2" descr="C:\Users\R637107\Desktop\2577686_View_cover_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Rectangle 2"/>
          <p:cNvSpPr txBox="1">
            <a:spLocks noChangeArrowheads="1"/>
          </p:cNvSpPr>
          <p:nvPr/>
        </p:nvSpPr>
        <p:spPr>
          <a:xfrm>
            <a:off x="7990514" y="3010082"/>
            <a:ext cx="3624217" cy="1308050"/>
          </a:xfrm>
          <a:prstGeom prst="rect">
            <a:avLst/>
          </a:prstGeom>
        </p:spPr>
        <p:txBody>
          <a:bodyPr vert="horz" wrap="square" lIns="0" tIns="0" rIns="0" bIns="0" rtlCol="0" anchor="b">
            <a:spAutoFit/>
          </a:bodyPr>
          <a:lstStyle>
            <a:lvl1pPr algn="l" defTabSz="914400" rtl="0" eaLnBrk="1" latinLnBrk="0" hangingPunct="1">
              <a:spcBef>
                <a:spcPct val="0"/>
              </a:spcBef>
              <a:buFontTx/>
              <a:buNone/>
              <a:defRPr sz="2400" b="0" i="0" kern="1200">
                <a:solidFill>
                  <a:schemeClr val="tx1"/>
                </a:solidFill>
                <a:latin typeface="Century Gothic" panose="020B0502020202020204" pitchFamily="34" charset="0"/>
                <a:ea typeface="+mj-ea"/>
                <a:cs typeface="+mj-cs"/>
              </a:defRPr>
            </a:lvl1pPr>
          </a:lstStyle>
          <a:p>
            <a:pPr algn="r">
              <a:lnSpc>
                <a:spcPts val="3440"/>
              </a:lnSpc>
            </a:pPr>
            <a:r>
              <a:rPr lang="en-US" sz="3200" dirty="0">
                <a:solidFill>
                  <a:schemeClr val="bg1"/>
                </a:solidFill>
              </a:rPr>
              <a:t>Dynamic</a:t>
            </a:r>
            <a:br>
              <a:rPr lang="en-US" sz="3200" dirty="0">
                <a:solidFill>
                  <a:schemeClr val="bg1"/>
                </a:solidFill>
              </a:rPr>
            </a:br>
            <a:r>
              <a:rPr lang="en-US" sz="3200" dirty="0">
                <a:solidFill>
                  <a:schemeClr val="bg1"/>
                </a:solidFill>
              </a:rPr>
              <a:t>Electrochromic</a:t>
            </a:r>
            <a:br>
              <a:rPr lang="en-US" sz="3200" dirty="0">
                <a:solidFill>
                  <a:schemeClr val="bg1"/>
                </a:solidFill>
              </a:rPr>
            </a:br>
            <a:r>
              <a:rPr lang="en-US" sz="3200" dirty="0">
                <a:solidFill>
                  <a:schemeClr val="bg1"/>
                </a:solidFill>
              </a:rPr>
              <a:t>Facades</a:t>
            </a:r>
          </a:p>
        </p:txBody>
      </p:sp>
      <p:sp>
        <p:nvSpPr>
          <p:cNvPr id="39" name="PageNumber"/>
          <p:cNvSpPr txBox="1"/>
          <p:nvPr/>
        </p:nvSpPr>
        <p:spPr>
          <a:xfrm>
            <a:off x="5957456" y="6317430"/>
            <a:ext cx="277091" cy="161365"/>
          </a:xfrm>
          <a:prstGeom prst="rect">
            <a:avLst/>
          </a:prstGeom>
          <a:noFill/>
        </p:spPr>
        <p:txBody>
          <a:bodyPr vert="horz" wrap="none" lIns="0" tIns="0" rIns="0" bIns="0" rtlCol="0" anchor="ctr">
            <a:noAutofit/>
          </a:bodyPr>
          <a:lstStyle/>
          <a:p>
            <a:pPr algn="ctr">
              <a:lnSpc>
                <a:spcPct val="110000"/>
              </a:lnSpc>
            </a:pPr>
            <a:r>
              <a:rPr lang="en-US" sz="933" dirty="0">
                <a:solidFill>
                  <a:schemeClr val="tx2"/>
                </a:solidFill>
                <a:latin typeface="Arial"/>
              </a:rPr>
              <a:t>1</a:t>
            </a:r>
          </a:p>
        </p:txBody>
      </p:sp>
      <p:pic>
        <p:nvPicPr>
          <p:cNvPr id="8" name="Picture 7">
            <a:extLst>
              <a:ext uri="{FF2B5EF4-FFF2-40B4-BE49-F238E27FC236}">
                <a16:creationId xmlns:a16="http://schemas.microsoft.com/office/drawing/2014/main" id="{907EB1AE-E37C-4CF0-8813-62B2132EA1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54265" y="198375"/>
            <a:ext cx="1160466" cy="374226"/>
          </a:xfrm>
          <a:prstGeom prst="rect">
            <a:avLst/>
          </a:prstGeom>
        </p:spPr>
      </p:pic>
    </p:spTree>
    <p:custDataLst>
      <p:tags r:id="rId1"/>
    </p:custDataLst>
    <p:extLst>
      <p:ext uri="{BB962C8B-B14F-4D97-AF65-F5344CB8AC3E}">
        <p14:creationId xmlns:p14="http://schemas.microsoft.com/office/powerpoint/2010/main" val="37226597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69FC51-1C2F-9841-9C7C-E8D95C4FDDC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18" y="0"/>
            <a:ext cx="12194917" cy="6280220"/>
          </a:xfrm>
        </p:spPr>
      </p:pic>
      <p:sp>
        <p:nvSpPr>
          <p:cNvPr id="9" name="Slide Number Placeholder 3">
            <a:extLst>
              <a:ext uri="{FF2B5EF4-FFF2-40B4-BE49-F238E27FC236}">
                <a16:creationId xmlns:a16="http://schemas.microsoft.com/office/drawing/2014/main" id="{DB39CDF5-C73B-1A47-8B05-139F06D3D91B}"/>
              </a:ext>
            </a:extLst>
          </p:cNvPr>
          <p:cNvSpPr txBox="1">
            <a:spLocks/>
          </p:cNvSpPr>
          <p:nvPr/>
        </p:nvSpPr>
        <p:spPr>
          <a:xfrm>
            <a:off x="245871" y="6454644"/>
            <a:ext cx="284469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solidFill>
                  <a:schemeClr val="bg1"/>
                </a:solidFill>
                <a:latin typeface="Century Gothic" panose="020B0502020202020204" pitchFamily="34" charset="0"/>
              </a:rPr>
              <a:pPr/>
              <a:t>10</a:t>
            </a:fld>
            <a:endParaRPr lang="en-US" sz="1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8345FF-A0B5-4131-A77E-CDE1D30B20A3}"/>
              </a:ext>
            </a:extLst>
          </p:cNvPr>
          <p:cNvSpPr txBox="1">
            <a:spLocks/>
          </p:cNvSpPr>
          <p:nvPr/>
        </p:nvSpPr>
        <p:spPr>
          <a:xfrm>
            <a:off x="1881190" y="3062012"/>
            <a:ext cx="11615738" cy="2771775"/>
          </a:xfrm>
          <a:prstGeom prst="rect">
            <a:avLst/>
          </a:prstGeom>
        </p:spPr>
        <p:txBody>
          <a:bodyPr vert="horz" lIns="0" tIns="0" rIns="0" bIns="0" rtlCol="0" anchor="b" anchorCtr="0">
            <a:noAutofit/>
          </a:bodyPr>
          <a:lstStyle>
            <a:lvl1pPr marL="0" indent="0" algn="l" defTabSz="914126" rtl="0" eaLnBrk="1" latinLnBrk="0" hangingPunct="1">
              <a:lnSpc>
                <a:spcPct val="85000"/>
              </a:lnSpc>
              <a:spcBef>
                <a:spcPct val="0"/>
              </a:spcBef>
              <a:buNone/>
              <a:defRPr lang="en-US" sz="2799" b="1" kern="1200" dirty="0">
                <a:solidFill>
                  <a:schemeClr val="tx2"/>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b="0" dirty="0">
                <a:solidFill>
                  <a:srgbClr val="FFFFFF"/>
                </a:solidFill>
                <a:latin typeface="Century Gothic"/>
                <a:cs typeface="Century Gothic"/>
              </a:rPr>
              <a:t>But the sun’s heat also causes glare and discomfort</a:t>
            </a:r>
          </a:p>
          <a:p>
            <a:r>
              <a:rPr lang="en-US" b="0" dirty="0">
                <a:solidFill>
                  <a:srgbClr val="FFFFFF"/>
                </a:solidFill>
                <a:latin typeface="Century Gothic"/>
              </a:rPr>
              <a:t>Shades turns windows into walls</a:t>
            </a:r>
            <a:endParaRPr lang="en-US" b="0" dirty="0"/>
          </a:p>
        </p:txBody>
      </p:sp>
      <p:pic>
        <p:nvPicPr>
          <p:cNvPr id="11" name="Picture 10">
            <a:extLst>
              <a:ext uri="{FF2B5EF4-FFF2-40B4-BE49-F238E27FC236}">
                <a16:creationId xmlns:a16="http://schemas.microsoft.com/office/drawing/2014/main" id="{E253A3E4-54AB-014E-9DEB-E138447A1EBA}"/>
              </a:ext>
            </a:extLst>
          </p:cNvPr>
          <p:cNvPicPr>
            <a:picLocks noChangeAspect="1"/>
          </p:cNvPicPr>
          <p:nvPr/>
        </p:nvPicPr>
        <p:blipFill rotWithShape="1">
          <a:blip r:embed="rId4" cstate="screen">
            <a:alphaModFix amt="90000"/>
            <a:extLst>
              <a:ext uri="{28A0092B-C50C-407E-A947-70E740481C1C}">
                <a14:useLocalDpi xmlns:a14="http://schemas.microsoft.com/office/drawing/2010/main"/>
              </a:ext>
            </a:extLst>
          </a:blip>
          <a:srcRect l="1524"/>
          <a:stretch/>
        </p:blipFill>
        <p:spPr>
          <a:xfrm>
            <a:off x="3871910" y="-7166125"/>
            <a:ext cx="5643565" cy="6858000"/>
          </a:xfrm>
          <a:prstGeom prst="rect">
            <a:avLst/>
          </a:prstGeom>
        </p:spPr>
      </p:pic>
      <p:pic>
        <p:nvPicPr>
          <p:cNvPr id="12" name="Picture 11">
            <a:extLst>
              <a:ext uri="{FF2B5EF4-FFF2-40B4-BE49-F238E27FC236}">
                <a16:creationId xmlns:a16="http://schemas.microsoft.com/office/drawing/2014/main" id="{6E9A4C8F-D957-C24C-8FBC-61C8834F95D5}"/>
              </a:ext>
            </a:extLst>
          </p:cNvPr>
          <p:cNvPicPr>
            <a:picLocks noChangeAspect="1"/>
          </p:cNvPicPr>
          <p:nvPr/>
        </p:nvPicPr>
        <p:blipFill>
          <a:blip r:embed="rId5" cstate="screen">
            <a:alphaModFix amt="90000"/>
            <a:extLst>
              <a:ext uri="{28A0092B-C50C-407E-A947-70E740481C1C}">
                <a14:useLocalDpi xmlns:a14="http://schemas.microsoft.com/office/drawing/2010/main"/>
              </a:ext>
            </a:extLst>
          </a:blip>
          <a:stretch>
            <a:fillRect/>
          </a:stretch>
        </p:blipFill>
        <p:spPr>
          <a:xfrm>
            <a:off x="9712328" y="-6970860"/>
            <a:ext cx="3784600" cy="6858000"/>
          </a:xfrm>
          <a:prstGeom prst="rect">
            <a:avLst/>
          </a:prstGeom>
        </p:spPr>
      </p:pic>
      <p:pic>
        <p:nvPicPr>
          <p:cNvPr id="13" name="Picture 12">
            <a:extLst>
              <a:ext uri="{FF2B5EF4-FFF2-40B4-BE49-F238E27FC236}">
                <a16:creationId xmlns:a16="http://schemas.microsoft.com/office/drawing/2014/main" id="{9DE09A47-1922-A74D-A17C-E3223153A266}"/>
              </a:ext>
            </a:extLst>
          </p:cNvPr>
          <p:cNvPicPr>
            <a:picLocks noChangeAspect="1"/>
          </p:cNvPicPr>
          <p:nvPr/>
        </p:nvPicPr>
        <p:blipFill>
          <a:blip r:embed="rId6" cstate="screen">
            <a:alphaModFix amt="95000"/>
            <a:extLst>
              <a:ext uri="{28A0092B-C50C-407E-A947-70E740481C1C}">
                <a14:useLocalDpi xmlns:a14="http://schemas.microsoft.com/office/drawing/2010/main"/>
              </a:ext>
            </a:extLst>
          </a:blip>
          <a:stretch>
            <a:fillRect/>
          </a:stretch>
        </p:blipFill>
        <p:spPr>
          <a:xfrm>
            <a:off x="-28571" y="-6905624"/>
            <a:ext cx="3914774" cy="6858000"/>
          </a:xfrm>
          <a:prstGeom prst="rect">
            <a:avLst/>
          </a:prstGeom>
        </p:spPr>
      </p:pic>
      <p:sp>
        <p:nvSpPr>
          <p:cNvPr id="14" name="Slide Number Placeholder 8">
            <a:extLst>
              <a:ext uri="{FF2B5EF4-FFF2-40B4-BE49-F238E27FC236}">
                <a16:creationId xmlns:a16="http://schemas.microsoft.com/office/drawing/2014/main" id="{944B864F-B09C-46C6-8BB3-4379BA14CC47}"/>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10</a:t>
            </a:fld>
            <a:endParaRPr lang="en-US" sz="1000" dirty="0"/>
          </a:p>
        </p:txBody>
      </p:sp>
    </p:spTree>
    <p:extLst>
      <p:ext uri="{BB962C8B-B14F-4D97-AF65-F5344CB8AC3E}">
        <p14:creationId xmlns:p14="http://schemas.microsoft.com/office/powerpoint/2010/main" val="2848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47 -0.24051 L 0.00247 0.77477 " pathEditMode="relative" rAng="0" ptsTypes="AA">
                                      <p:cBhvr>
                                        <p:cTn id="6" dur="2000" fill="hold"/>
                                        <p:tgtEl>
                                          <p:spTgt spid="11"/>
                                        </p:tgtEl>
                                        <p:attrNameLst>
                                          <p:attrName>ppt_x</p:attrName>
                                          <p:attrName>ppt_y</p:attrName>
                                        </p:attrNameLst>
                                      </p:cBhvr>
                                      <p:rCtr x="0" y="50764"/>
                                    </p:animMotion>
                                  </p:childTnLst>
                                </p:cTn>
                              </p:par>
                              <p:par>
                                <p:cTn id="7" presetID="0" presetClass="path" presetSubtype="0" accel="50000" decel="50000" fill="hold" nodeType="withEffect">
                                  <p:stCondLst>
                                    <p:cond delay="0"/>
                                  </p:stCondLst>
                                  <p:childTnLst>
                                    <p:animMotion origin="layout" path="M -0.00638 -0.23935 L -0.00638 0.62223 " pathEditMode="relative" rAng="0" ptsTypes="AA">
                                      <p:cBhvr>
                                        <p:cTn id="8" dur="2000" fill="hold"/>
                                        <p:tgtEl>
                                          <p:spTgt spid="12"/>
                                        </p:tgtEl>
                                        <p:attrNameLst>
                                          <p:attrName>ppt_x</p:attrName>
                                          <p:attrName>ppt_y</p:attrName>
                                        </p:attrNameLst>
                                      </p:cBhvr>
                                      <p:rCtr x="0" y="43079"/>
                                    </p:animMotion>
                                  </p:childTnLst>
                                </p:cTn>
                              </p:par>
                              <p:par>
                                <p:cTn id="9" presetID="0" presetClass="path" presetSubtype="0" accel="50000" decel="50000" fill="hold" nodeType="withEffect">
                                  <p:stCondLst>
                                    <p:cond delay="0"/>
                                  </p:stCondLst>
                                  <p:childTnLst>
                                    <p:animMotion origin="layout" path="M -0.00638 -0.23936 L -0.00638 0.62222 " pathEditMode="relative" rAng="0" ptsTypes="AA">
                                      <p:cBhvr>
                                        <p:cTn id="10" dur="2000" fill="hold"/>
                                        <p:tgtEl>
                                          <p:spTgt spid="13"/>
                                        </p:tgtEl>
                                        <p:attrNameLst>
                                          <p:attrName>ppt_x</p:attrName>
                                          <p:attrName>ppt_y</p:attrName>
                                        </p:attrNameLst>
                                      </p:cBhvr>
                                      <p:rCtr x="0" y="4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ast Side Time Lapse Shorte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260" y="1588"/>
            <a:ext cx="12428723" cy="6991157"/>
          </a:xfrm>
          <a:prstGeom prst="rect">
            <a:avLst/>
          </a:prstGeom>
        </p:spPr>
      </p:pic>
      <p:sp>
        <p:nvSpPr>
          <p:cNvPr id="3" name="Title 2">
            <a:extLst>
              <a:ext uri="{FF2B5EF4-FFF2-40B4-BE49-F238E27FC236}">
                <a16:creationId xmlns:a16="http://schemas.microsoft.com/office/drawing/2014/main" id="{2FDE1298-CBD9-D149-A255-343A6A38CA1E}"/>
              </a:ext>
            </a:extLst>
          </p:cNvPr>
          <p:cNvSpPr>
            <a:spLocks noGrp="1" noChangeArrowheads="1"/>
          </p:cNvSpPr>
          <p:nvPr>
            <p:ph type="title"/>
          </p:nvPr>
        </p:nvSpPr>
        <p:spPr/>
        <p:txBody>
          <a:bodyPr/>
          <a:lstStyle/>
          <a:p>
            <a:r>
              <a:rPr lang="en-US" altLang="en-US" dirty="0">
                <a:solidFill>
                  <a:schemeClr val="tx2"/>
                </a:solidFill>
              </a:rPr>
              <a:t>Tr</a:t>
            </a:r>
            <a:r>
              <a:rPr altLang="en-US" dirty="0">
                <a:solidFill>
                  <a:schemeClr val="tx2"/>
                </a:solidFill>
              </a:rPr>
              <a:t>aditional fa</a:t>
            </a:r>
            <a:r>
              <a:rPr lang="en-US" altLang="en-US" dirty="0">
                <a:solidFill>
                  <a:schemeClr val="tx2"/>
                </a:solidFill>
              </a:rPr>
              <a:t>ç</a:t>
            </a:r>
            <a:r>
              <a:rPr altLang="en-US" dirty="0">
                <a:solidFill>
                  <a:schemeClr val="tx2"/>
                </a:solidFill>
              </a:rPr>
              <a:t>ade shading solutions</a:t>
            </a:r>
          </a:p>
        </p:txBody>
      </p:sp>
      <p:sp>
        <p:nvSpPr>
          <p:cNvPr id="196609" name="Slide Number Placeholder 3">
            <a:extLst>
              <a:ext uri="{FF2B5EF4-FFF2-40B4-BE49-F238E27FC236}">
                <a16:creationId xmlns:a16="http://schemas.microsoft.com/office/drawing/2014/main" id="{8EDDCD25-6D7D-C344-8E62-023FA7F026F9}"/>
              </a:ext>
            </a:extLst>
          </p:cNvPr>
          <p:cNvSpPr>
            <a:spLocks noGrp="1" noChangeArrowheads="1"/>
          </p:cNvSpPr>
          <p:nvPr>
            <p:ph type="sldNum" sz="quarter" idx="4294967295"/>
          </p:nvPr>
        </p:nvSpPr>
        <p:spPr bwMode="auto">
          <a:xfrm>
            <a:off x="245872" y="6454642"/>
            <a:ext cx="274614" cy="2493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68" indent="-285756">
              <a:defRPr>
                <a:solidFill>
                  <a:schemeClr val="tx1"/>
                </a:solidFill>
                <a:latin typeface="Calibri" panose="020F0502020204030204" pitchFamily="34" charset="0"/>
              </a:defRPr>
            </a:lvl2pPr>
            <a:lvl3pPr marL="1143027" indent="-228605">
              <a:defRPr>
                <a:solidFill>
                  <a:schemeClr val="tx1"/>
                </a:solidFill>
                <a:latin typeface="Calibri" panose="020F0502020204030204" pitchFamily="34" charset="0"/>
              </a:defRPr>
            </a:lvl3pPr>
            <a:lvl4pPr marL="1600239" indent="-228605">
              <a:defRPr>
                <a:solidFill>
                  <a:schemeClr val="tx1"/>
                </a:solidFill>
                <a:latin typeface="Calibri" panose="020F0502020204030204" pitchFamily="34" charset="0"/>
              </a:defRPr>
            </a:lvl4pPr>
            <a:lvl5pPr marL="2057449" indent="-228605">
              <a:defRPr>
                <a:solidFill>
                  <a:schemeClr val="tx1"/>
                </a:solidFill>
                <a:latin typeface="Calibri" panose="020F0502020204030204" pitchFamily="34" charset="0"/>
              </a:defRPr>
            </a:lvl5pPr>
            <a:lvl6pPr marL="2514660" indent="-228605" fontAlgn="base">
              <a:spcBef>
                <a:spcPct val="0"/>
              </a:spcBef>
              <a:spcAft>
                <a:spcPct val="0"/>
              </a:spcAft>
              <a:defRPr>
                <a:solidFill>
                  <a:schemeClr val="tx1"/>
                </a:solidFill>
                <a:latin typeface="Calibri" panose="020F0502020204030204" pitchFamily="34" charset="0"/>
              </a:defRPr>
            </a:lvl6pPr>
            <a:lvl7pPr marL="2971871" indent="-228605" fontAlgn="base">
              <a:spcBef>
                <a:spcPct val="0"/>
              </a:spcBef>
              <a:spcAft>
                <a:spcPct val="0"/>
              </a:spcAft>
              <a:defRPr>
                <a:solidFill>
                  <a:schemeClr val="tx1"/>
                </a:solidFill>
                <a:latin typeface="Calibri" panose="020F0502020204030204" pitchFamily="34" charset="0"/>
              </a:defRPr>
            </a:lvl7pPr>
            <a:lvl8pPr marL="3429082" indent="-228605" fontAlgn="base">
              <a:spcBef>
                <a:spcPct val="0"/>
              </a:spcBef>
              <a:spcAft>
                <a:spcPct val="0"/>
              </a:spcAft>
              <a:defRPr>
                <a:solidFill>
                  <a:schemeClr val="tx1"/>
                </a:solidFill>
                <a:latin typeface="Calibri" panose="020F0502020204030204" pitchFamily="34" charset="0"/>
              </a:defRPr>
            </a:lvl8pPr>
            <a:lvl9pPr marL="3886293" indent="-228605"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7B20D3-B5C3-1845-889D-6C912A196EFC}" type="slidenum">
              <a:rPr altLang="en-US">
                <a:solidFill>
                  <a:srgbClr val="FFFFFF"/>
                </a:solidFill>
                <a:latin typeface="Century Gothic" panose="020B0502020202020204" pitchFamily="34" charset="0"/>
              </a:rPr>
              <a:pPr fontAlgn="base">
                <a:spcBef>
                  <a:spcPct val="0"/>
                </a:spcBef>
                <a:spcAft>
                  <a:spcPct val="0"/>
                </a:spcAft>
              </a:pPr>
              <a:t>11</a:t>
            </a:fld>
            <a:endParaRPr altLang="en-US">
              <a:solidFill>
                <a:srgbClr val="FFFFFF"/>
              </a:solidFill>
              <a:latin typeface="Century Gothic" panose="020B0502020202020204" pitchFamily="34" charset="0"/>
            </a:endParaRPr>
          </a:p>
        </p:txBody>
      </p:sp>
      <p:sp>
        <p:nvSpPr>
          <p:cNvPr id="21" name="Rectangle 20">
            <a:extLst>
              <a:ext uri="{FF2B5EF4-FFF2-40B4-BE49-F238E27FC236}">
                <a16:creationId xmlns:a16="http://schemas.microsoft.com/office/drawing/2014/main" id="{C0D9AFD0-57B2-1044-8E22-8C32AF611EE5}"/>
              </a:ext>
            </a:extLst>
          </p:cNvPr>
          <p:cNvSpPr/>
          <p:nvPr/>
        </p:nvSpPr>
        <p:spPr>
          <a:xfrm>
            <a:off x="1588" y="5850875"/>
            <a:ext cx="12188825" cy="883430"/>
          </a:xfrm>
          <a:prstGeom prst="rect">
            <a:avLst/>
          </a:prstGeom>
          <a:solidFill>
            <a:schemeClr val="tx1">
              <a:alpha val="8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22"/>
            <a:endParaRPr lang="en-US" dirty="0">
              <a:solidFill>
                <a:srgbClr val="FFFFFF"/>
              </a:solidFill>
              <a:latin typeface="Century Gothic" panose="020B0502020202020204" pitchFamily="34" charset="0"/>
            </a:endParaRPr>
          </a:p>
        </p:txBody>
      </p:sp>
      <p:sp>
        <p:nvSpPr>
          <p:cNvPr id="5" name="Текст 11">
            <a:extLst>
              <a:ext uri="{FF2B5EF4-FFF2-40B4-BE49-F238E27FC236}">
                <a16:creationId xmlns:a16="http://schemas.microsoft.com/office/drawing/2014/main" id="{9E8E5FBB-FD8E-C74C-A2E8-12ECEB90262E}"/>
              </a:ext>
            </a:extLst>
          </p:cNvPr>
          <p:cNvSpPr txBox="1">
            <a:spLocks/>
          </p:cNvSpPr>
          <p:nvPr/>
        </p:nvSpPr>
        <p:spPr>
          <a:xfrm>
            <a:off x="10844463" y="5910762"/>
            <a:ext cx="1474929" cy="77877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96" defTabSz="913873">
              <a:spcBef>
                <a:spcPts val="67"/>
              </a:spcBef>
              <a:defRPr/>
            </a:pPr>
            <a:r>
              <a:rPr lang="en-US" sz="1600" dirty="0">
                <a:solidFill>
                  <a:schemeClr val="bg1"/>
                </a:solidFill>
                <a:latin typeface="Century Gothic" panose="020B0502020202020204" pitchFamily="34" charset="0"/>
                <a:cs typeface="Gotham"/>
              </a:rPr>
              <a:t>of shades </a:t>
            </a:r>
            <a:br>
              <a:rPr lang="en-US" sz="1600" dirty="0">
                <a:solidFill>
                  <a:schemeClr val="bg1"/>
                </a:solidFill>
                <a:latin typeface="Century Gothic" panose="020B0502020202020204" pitchFamily="34" charset="0"/>
                <a:cs typeface="Gotham"/>
              </a:rPr>
            </a:br>
            <a:r>
              <a:rPr lang="en-US" sz="1600" dirty="0">
                <a:solidFill>
                  <a:schemeClr val="bg1"/>
                </a:solidFill>
                <a:latin typeface="Century Gothic" panose="020B0502020202020204" pitchFamily="34" charset="0"/>
                <a:cs typeface="Gotham"/>
              </a:rPr>
              <a:t>moved </a:t>
            </a:r>
            <a:br>
              <a:rPr lang="en-US" sz="1600" dirty="0">
                <a:solidFill>
                  <a:schemeClr val="bg1"/>
                </a:solidFill>
                <a:latin typeface="Century Gothic" panose="020B0502020202020204" pitchFamily="34" charset="0"/>
                <a:cs typeface="Gotham"/>
              </a:rPr>
            </a:br>
            <a:r>
              <a:rPr lang="en-US" sz="1600" dirty="0">
                <a:solidFill>
                  <a:schemeClr val="bg1"/>
                </a:solidFill>
                <a:latin typeface="Century Gothic" panose="020B0502020202020204" pitchFamily="34" charset="0"/>
                <a:cs typeface="Gotham"/>
              </a:rPr>
              <a:t>each day</a:t>
            </a:r>
          </a:p>
        </p:txBody>
      </p:sp>
      <p:grpSp>
        <p:nvGrpSpPr>
          <p:cNvPr id="6" name="Group 5">
            <a:extLst>
              <a:ext uri="{FF2B5EF4-FFF2-40B4-BE49-F238E27FC236}">
                <a16:creationId xmlns:a16="http://schemas.microsoft.com/office/drawing/2014/main" id="{372CD3B7-815A-BF4F-A6B3-C3FAFCA13DF4}"/>
              </a:ext>
            </a:extLst>
          </p:cNvPr>
          <p:cNvGrpSpPr/>
          <p:nvPr/>
        </p:nvGrpSpPr>
        <p:grpSpPr>
          <a:xfrm>
            <a:off x="426219" y="5936958"/>
            <a:ext cx="685800" cy="685800"/>
            <a:chOff x="4769230" y="2877327"/>
            <a:chExt cx="685800" cy="685800"/>
          </a:xfrm>
        </p:grpSpPr>
        <p:sp>
          <p:nvSpPr>
            <p:cNvPr id="7" name="Oval 6">
              <a:extLst>
                <a:ext uri="{FF2B5EF4-FFF2-40B4-BE49-F238E27FC236}">
                  <a16:creationId xmlns:a16="http://schemas.microsoft.com/office/drawing/2014/main" id="{44A3B30A-268B-C74B-BEB3-1C51A149E00F}"/>
                </a:ext>
              </a:extLst>
            </p:cNvPr>
            <p:cNvSpPr/>
            <p:nvPr/>
          </p:nvSpPr>
          <p:spPr>
            <a:xfrm>
              <a:off x="4769230" y="2877327"/>
              <a:ext cx="685800" cy="685800"/>
            </a:xfrm>
            <a:prstGeom prst="ellipse">
              <a:avLst/>
            </a:prstGeom>
            <a:solidFill>
              <a:srgbClr val="3BB4CB"/>
            </a:solidFill>
            <a:ln w="3175" cap="flat" cmpd="sng" algn="ctr">
              <a:noFill/>
              <a:prstDash val="solid"/>
              <a:miter lim="800000"/>
            </a:ln>
            <a:effectLst/>
          </p:spPr>
          <p:txBody>
            <a:bodyPr tIns="137160" anchor="ctr"/>
            <a:lstStyle/>
            <a:p>
              <a:pPr algn="ctr" defTabSz="914422">
                <a:defRPr/>
              </a:pPr>
              <a:endParaRPr lang="en-US" sz="3000" kern="0" dirty="0">
                <a:solidFill>
                  <a:srgbClr val="333F48">
                    <a:lumMod val="65000"/>
                    <a:lumOff val="35000"/>
                  </a:srgbClr>
                </a:solidFill>
                <a:latin typeface="Lato" panose="020F0502020204030203" pitchFamily="34" charset="0"/>
                <a:ea typeface="Lato" panose="020F0502020204030203" pitchFamily="34" charset="0"/>
                <a:cs typeface="Lato" panose="020F0502020204030203" pitchFamily="34" charset="0"/>
              </a:endParaRPr>
            </a:p>
          </p:txBody>
        </p:sp>
        <p:sp>
          <p:nvSpPr>
            <p:cNvPr id="8" name="Freeform 5">
              <a:extLst>
                <a:ext uri="{FF2B5EF4-FFF2-40B4-BE49-F238E27FC236}">
                  <a16:creationId xmlns:a16="http://schemas.microsoft.com/office/drawing/2014/main" id="{1E1D2653-27E6-F540-AE03-3415CA35A712}"/>
                </a:ext>
              </a:extLst>
            </p:cNvPr>
            <p:cNvSpPr>
              <a:spLocks/>
            </p:cNvSpPr>
            <p:nvPr/>
          </p:nvSpPr>
          <p:spPr bwMode="auto">
            <a:xfrm>
              <a:off x="4946633" y="3104736"/>
              <a:ext cx="332184" cy="217885"/>
            </a:xfrm>
            <a:custGeom>
              <a:avLst/>
              <a:gdLst>
                <a:gd name="T0" fmla="*/ 0 w 542"/>
                <a:gd name="T1" fmla="*/ 2147483646 h 356"/>
                <a:gd name="T2" fmla="*/ 2147483646 w 542"/>
                <a:gd name="T3" fmla="*/ 2147483646 h 356"/>
                <a:gd name="T4" fmla="*/ 2147483646 w 542"/>
                <a:gd name="T5" fmla="*/ 0 h 356"/>
                <a:gd name="T6" fmla="*/ 0 60000 65536"/>
                <a:gd name="T7" fmla="*/ 0 60000 65536"/>
                <a:gd name="T8" fmla="*/ 0 60000 65536"/>
              </a:gdLst>
              <a:ahLst/>
              <a:cxnLst>
                <a:cxn ang="T6">
                  <a:pos x="T0" y="T1"/>
                </a:cxn>
                <a:cxn ang="T7">
                  <a:pos x="T2" y="T3"/>
                </a:cxn>
                <a:cxn ang="T8">
                  <a:pos x="T4" y="T5"/>
                </a:cxn>
              </a:cxnLst>
              <a:rect l="0" t="0" r="r" b="b"/>
              <a:pathLst>
                <a:path w="542" h="356">
                  <a:moveTo>
                    <a:pt x="0" y="169"/>
                  </a:moveTo>
                  <a:lnTo>
                    <a:pt x="186" y="356"/>
                  </a:lnTo>
                  <a:lnTo>
                    <a:pt x="542"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22">
                <a:defRPr/>
              </a:pPr>
              <a:endParaRPr lang="en-US" sz="675">
                <a:solidFill>
                  <a:srgbClr val="333F48"/>
                </a:solidFill>
                <a:latin typeface="Verdana"/>
              </a:endParaRPr>
            </a:p>
          </p:txBody>
        </p:sp>
      </p:grpSp>
      <p:grpSp>
        <p:nvGrpSpPr>
          <p:cNvPr id="9" name="Group 8">
            <a:extLst>
              <a:ext uri="{FF2B5EF4-FFF2-40B4-BE49-F238E27FC236}">
                <a16:creationId xmlns:a16="http://schemas.microsoft.com/office/drawing/2014/main" id="{CB89CA61-FBA7-3F4F-A5B9-827A4ED1A604}"/>
              </a:ext>
            </a:extLst>
          </p:cNvPr>
          <p:cNvGrpSpPr/>
          <p:nvPr/>
        </p:nvGrpSpPr>
        <p:grpSpPr>
          <a:xfrm>
            <a:off x="4280456" y="5930409"/>
            <a:ext cx="685800" cy="685800"/>
            <a:chOff x="4769230" y="4047711"/>
            <a:chExt cx="685800" cy="685800"/>
          </a:xfrm>
        </p:grpSpPr>
        <p:sp>
          <p:nvSpPr>
            <p:cNvPr id="10" name="Oval 9">
              <a:extLst>
                <a:ext uri="{FF2B5EF4-FFF2-40B4-BE49-F238E27FC236}">
                  <a16:creationId xmlns:a16="http://schemas.microsoft.com/office/drawing/2014/main" id="{DCA2EBF2-EE93-B743-B9C5-DE92A5E01C0A}"/>
                </a:ext>
              </a:extLst>
            </p:cNvPr>
            <p:cNvSpPr/>
            <p:nvPr/>
          </p:nvSpPr>
          <p:spPr>
            <a:xfrm>
              <a:off x="4769230" y="4047711"/>
              <a:ext cx="685800" cy="685800"/>
            </a:xfrm>
            <a:prstGeom prst="ellipse">
              <a:avLst/>
            </a:prstGeom>
            <a:solidFill>
              <a:srgbClr val="2A7B99"/>
            </a:solidFill>
            <a:ln w="3175" cap="flat" cmpd="sng" algn="ctr">
              <a:noFill/>
              <a:prstDash val="solid"/>
              <a:miter lim="800000"/>
            </a:ln>
            <a:effectLst/>
          </p:spPr>
          <p:txBody>
            <a:bodyPr tIns="137160" anchor="ctr"/>
            <a:lstStyle/>
            <a:p>
              <a:pPr algn="ctr" defTabSz="914422">
                <a:defRPr/>
              </a:pPr>
              <a:endParaRPr lang="en-US" sz="3000" kern="0" dirty="0">
                <a:solidFill>
                  <a:srgbClr val="333F48">
                    <a:lumMod val="65000"/>
                    <a:lumOff val="35000"/>
                  </a:srgbClr>
                </a:solidFill>
                <a:latin typeface="Lato" panose="020F0502020204030203" pitchFamily="34" charset="0"/>
                <a:ea typeface="Lato" panose="020F0502020204030203" pitchFamily="34" charset="0"/>
                <a:cs typeface="Lato" panose="020F0502020204030203" pitchFamily="34" charset="0"/>
              </a:endParaRPr>
            </a:p>
          </p:txBody>
        </p:sp>
        <p:sp>
          <p:nvSpPr>
            <p:cNvPr id="11" name="Freeform 5">
              <a:extLst>
                <a:ext uri="{FF2B5EF4-FFF2-40B4-BE49-F238E27FC236}">
                  <a16:creationId xmlns:a16="http://schemas.microsoft.com/office/drawing/2014/main" id="{B17D2F47-0ADD-254F-BDAC-A73A2038D56A}"/>
                </a:ext>
              </a:extLst>
            </p:cNvPr>
            <p:cNvSpPr>
              <a:spLocks/>
            </p:cNvSpPr>
            <p:nvPr/>
          </p:nvSpPr>
          <p:spPr bwMode="auto">
            <a:xfrm>
              <a:off x="4946633" y="4275121"/>
              <a:ext cx="332184" cy="217884"/>
            </a:xfrm>
            <a:custGeom>
              <a:avLst/>
              <a:gdLst>
                <a:gd name="T0" fmla="*/ 0 w 542"/>
                <a:gd name="T1" fmla="*/ 169 h 356"/>
                <a:gd name="T2" fmla="*/ 186 w 542"/>
                <a:gd name="T3" fmla="*/ 356 h 356"/>
                <a:gd name="T4" fmla="*/ 542 w 542"/>
                <a:gd name="T5" fmla="*/ 0 h 356"/>
              </a:gdLst>
              <a:ahLst/>
              <a:cxnLst>
                <a:cxn ang="0">
                  <a:pos x="T0" y="T1"/>
                </a:cxn>
                <a:cxn ang="0">
                  <a:pos x="T2" y="T3"/>
                </a:cxn>
                <a:cxn ang="0">
                  <a:pos x="T4" y="T5"/>
                </a:cxn>
              </a:cxnLst>
              <a:rect l="0" t="0" r="r" b="b"/>
              <a:pathLst>
                <a:path w="542" h="356">
                  <a:moveTo>
                    <a:pt x="0" y="169"/>
                  </a:moveTo>
                  <a:lnTo>
                    <a:pt x="186" y="356"/>
                  </a:lnTo>
                  <a:lnTo>
                    <a:pt x="542"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22">
                <a:defRPr/>
              </a:pPr>
              <a:endParaRPr lang="en-US" sz="1050">
                <a:solidFill>
                  <a:srgbClr val="333F48">
                    <a:lumMod val="65000"/>
                    <a:lumOff val="35000"/>
                  </a:srgbClr>
                </a:solidFill>
                <a:latin typeface="Lato" panose="020F0502020204030203" pitchFamily="34" charset="0"/>
                <a:ea typeface="Lato" panose="020F0502020204030203" pitchFamily="34" charset="0"/>
                <a:cs typeface="Lato" panose="020F0502020204030203" pitchFamily="34" charset="0"/>
              </a:endParaRPr>
            </a:p>
          </p:txBody>
        </p:sp>
      </p:grpSp>
      <p:grpSp>
        <p:nvGrpSpPr>
          <p:cNvPr id="12" name="Group 11">
            <a:extLst>
              <a:ext uri="{FF2B5EF4-FFF2-40B4-BE49-F238E27FC236}">
                <a16:creationId xmlns:a16="http://schemas.microsoft.com/office/drawing/2014/main" id="{12F6CEBA-9422-934F-B2DA-A2F4A7F94B3E}"/>
              </a:ext>
            </a:extLst>
          </p:cNvPr>
          <p:cNvGrpSpPr/>
          <p:nvPr/>
        </p:nvGrpSpPr>
        <p:grpSpPr>
          <a:xfrm>
            <a:off x="8242331" y="5957403"/>
            <a:ext cx="685800" cy="685800"/>
            <a:chOff x="4769230" y="5218096"/>
            <a:chExt cx="685800" cy="685800"/>
          </a:xfrm>
        </p:grpSpPr>
        <p:sp>
          <p:nvSpPr>
            <p:cNvPr id="13" name="Oval 12">
              <a:extLst>
                <a:ext uri="{FF2B5EF4-FFF2-40B4-BE49-F238E27FC236}">
                  <a16:creationId xmlns:a16="http://schemas.microsoft.com/office/drawing/2014/main" id="{5452D6AC-DC43-A74B-AE46-FE05C74DBFD6}"/>
                </a:ext>
              </a:extLst>
            </p:cNvPr>
            <p:cNvSpPr/>
            <p:nvPr/>
          </p:nvSpPr>
          <p:spPr>
            <a:xfrm>
              <a:off x="4769230" y="5218096"/>
              <a:ext cx="685800" cy="685800"/>
            </a:xfrm>
            <a:prstGeom prst="ellipse">
              <a:avLst/>
            </a:prstGeom>
            <a:solidFill>
              <a:srgbClr val="78C257"/>
            </a:solidFill>
            <a:ln w="3175" cap="flat" cmpd="sng" algn="ctr">
              <a:noFill/>
              <a:prstDash val="solid"/>
              <a:miter lim="800000"/>
            </a:ln>
            <a:effectLst/>
          </p:spPr>
          <p:txBody>
            <a:bodyPr tIns="137160" anchor="ctr"/>
            <a:lstStyle/>
            <a:p>
              <a:pPr algn="ctr" defTabSz="914422">
                <a:defRPr/>
              </a:pPr>
              <a:endParaRPr lang="en-US" sz="3000" kern="0" dirty="0">
                <a:solidFill>
                  <a:srgbClr val="333F48">
                    <a:lumMod val="65000"/>
                    <a:lumOff val="35000"/>
                  </a:srgbClr>
                </a:solidFill>
                <a:latin typeface="Lato" panose="020F0502020204030203" pitchFamily="34" charset="0"/>
                <a:ea typeface="Lato" panose="020F0502020204030203" pitchFamily="34" charset="0"/>
                <a:cs typeface="Lato" panose="020F0502020204030203" pitchFamily="34" charset="0"/>
              </a:endParaRPr>
            </a:p>
          </p:txBody>
        </p:sp>
        <p:sp>
          <p:nvSpPr>
            <p:cNvPr id="14" name="Freeform 5">
              <a:extLst>
                <a:ext uri="{FF2B5EF4-FFF2-40B4-BE49-F238E27FC236}">
                  <a16:creationId xmlns:a16="http://schemas.microsoft.com/office/drawing/2014/main" id="{146CFF31-D8E6-1443-924F-971DFDB6CE2F}"/>
                </a:ext>
              </a:extLst>
            </p:cNvPr>
            <p:cNvSpPr>
              <a:spLocks/>
            </p:cNvSpPr>
            <p:nvPr/>
          </p:nvSpPr>
          <p:spPr bwMode="auto">
            <a:xfrm>
              <a:off x="4946633" y="5445505"/>
              <a:ext cx="332184" cy="217885"/>
            </a:xfrm>
            <a:custGeom>
              <a:avLst/>
              <a:gdLst>
                <a:gd name="T0" fmla="*/ 0 w 542"/>
                <a:gd name="T1" fmla="*/ 169 h 356"/>
                <a:gd name="T2" fmla="*/ 186 w 542"/>
                <a:gd name="T3" fmla="*/ 356 h 356"/>
                <a:gd name="T4" fmla="*/ 542 w 542"/>
                <a:gd name="T5" fmla="*/ 0 h 356"/>
              </a:gdLst>
              <a:ahLst/>
              <a:cxnLst>
                <a:cxn ang="0">
                  <a:pos x="T0" y="T1"/>
                </a:cxn>
                <a:cxn ang="0">
                  <a:pos x="T2" y="T3"/>
                </a:cxn>
                <a:cxn ang="0">
                  <a:pos x="T4" y="T5"/>
                </a:cxn>
              </a:cxnLst>
              <a:rect l="0" t="0" r="r" b="b"/>
              <a:pathLst>
                <a:path w="542" h="356">
                  <a:moveTo>
                    <a:pt x="0" y="169"/>
                  </a:moveTo>
                  <a:lnTo>
                    <a:pt x="186" y="356"/>
                  </a:lnTo>
                  <a:lnTo>
                    <a:pt x="542"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22">
                <a:defRPr/>
              </a:pPr>
              <a:endParaRPr lang="en-US" sz="1050">
                <a:solidFill>
                  <a:srgbClr val="333F48">
                    <a:lumMod val="65000"/>
                    <a:lumOff val="35000"/>
                  </a:srgbClr>
                </a:solidFill>
                <a:latin typeface="Lato" panose="020F0502020204030203" pitchFamily="34" charset="0"/>
                <a:ea typeface="Lato" panose="020F0502020204030203" pitchFamily="34" charset="0"/>
                <a:cs typeface="Lato" panose="020F0502020204030203" pitchFamily="34" charset="0"/>
              </a:endParaRPr>
            </a:p>
          </p:txBody>
        </p:sp>
      </p:grpSp>
      <p:sp>
        <p:nvSpPr>
          <p:cNvPr id="15" name="object 17">
            <a:extLst>
              <a:ext uri="{FF2B5EF4-FFF2-40B4-BE49-F238E27FC236}">
                <a16:creationId xmlns:a16="http://schemas.microsoft.com/office/drawing/2014/main" id="{05F96266-8C42-F943-87DE-7F916364E40E}"/>
              </a:ext>
            </a:extLst>
          </p:cNvPr>
          <p:cNvSpPr txBox="1"/>
          <p:nvPr/>
        </p:nvSpPr>
        <p:spPr bwMode="auto">
          <a:xfrm>
            <a:off x="9104344" y="5807692"/>
            <a:ext cx="1826926" cy="933820"/>
          </a:xfrm>
          <a:prstGeom prst="rect">
            <a:avLst/>
          </a:prstGeom>
        </p:spPr>
        <p:txBody>
          <a:bodyPr wrap="square" lIns="0" tIns="10389" rIns="0" bIns="0">
            <a:spAutoFit/>
          </a:bodyPr>
          <a:lstStyle/>
          <a:p>
            <a:pPr marL="7696" defTabSz="913873">
              <a:spcBef>
                <a:spcPts val="82"/>
              </a:spcBef>
              <a:defRPr/>
            </a:pPr>
            <a:r>
              <a:rPr lang="en-US" sz="5400" spc="-6" dirty="0">
                <a:solidFill>
                  <a:schemeClr val="bg1"/>
                </a:solidFill>
                <a:latin typeface="Century Gothic" panose="020B0502020202020204" pitchFamily="34" charset="0"/>
                <a:cs typeface="Gotham-Medium"/>
              </a:rPr>
              <a:t>&lt;</a:t>
            </a:r>
            <a:r>
              <a:rPr lang="en-US" sz="6000" spc="-6" dirty="0">
                <a:solidFill>
                  <a:schemeClr val="bg1"/>
                </a:solidFill>
                <a:latin typeface="Century Gothic" panose="020B0502020202020204" pitchFamily="34" charset="0"/>
                <a:cs typeface="Gotham-Medium"/>
              </a:rPr>
              <a:t> 2</a:t>
            </a:r>
            <a:r>
              <a:rPr lang="en-US" sz="5500" spc="-6" baseline="30000" dirty="0">
                <a:solidFill>
                  <a:schemeClr val="bg1"/>
                </a:solidFill>
                <a:latin typeface="Century Gothic" panose="020B0502020202020204" pitchFamily="34" charset="0"/>
                <a:cs typeface="Gotham-Medium"/>
              </a:rPr>
              <a:t>%</a:t>
            </a:r>
            <a:endParaRPr sz="5500" baseline="30000" dirty="0">
              <a:solidFill>
                <a:schemeClr val="bg1"/>
              </a:solidFill>
              <a:latin typeface="Century Gothic" panose="020B0502020202020204" pitchFamily="34" charset="0"/>
              <a:cs typeface="Gotham-Medium"/>
            </a:endParaRPr>
          </a:p>
        </p:txBody>
      </p:sp>
      <p:sp>
        <p:nvSpPr>
          <p:cNvPr id="16" name="object 31">
            <a:extLst>
              <a:ext uri="{FF2B5EF4-FFF2-40B4-BE49-F238E27FC236}">
                <a16:creationId xmlns:a16="http://schemas.microsoft.com/office/drawing/2014/main" id="{76598C6A-E208-7241-9495-0020FD10B38A}"/>
              </a:ext>
            </a:extLst>
          </p:cNvPr>
          <p:cNvSpPr txBox="1"/>
          <p:nvPr/>
        </p:nvSpPr>
        <p:spPr bwMode="auto">
          <a:xfrm>
            <a:off x="1115658" y="5812948"/>
            <a:ext cx="1533775" cy="933820"/>
          </a:xfrm>
          <a:prstGeom prst="rect">
            <a:avLst/>
          </a:prstGeom>
        </p:spPr>
        <p:txBody>
          <a:bodyPr wrap="square" lIns="0" tIns="10389" rIns="0" bIns="0">
            <a:spAutoFit/>
          </a:bodyPr>
          <a:lstStyle/>
          <a:p>
            <a:pPr marL="7696" algn="ctr" defTabSz="913873">
              <a:spcBef>
                <a:spcPts val="82"/>
              </a:spcBef>
              <a:defRPr/>
            </a:pPr>
            <a:r>
              <a:rPr lang="en-US" sz="6000" spc="9" dirty="0">
                <a:solidFill>
                  <a:schemeClr val="bg1"/>
                </a:solidFill>
                <a:latin typeface="Century Gothic" panose="020B0502020202020204" pitchFamily="34" charset="0"/>
                <a:cs typeface="Gotham-Medium"/>
              </a:rPr>
              <a:t>60</a:t>
            </a:r>
            <a:r>
              <a:rPr lang="en-US" sz="5500" spc="327" baseline="30000" dirty="0">
                <a:solidFill>
                  <a:schemeClr val="bg1"/>
                </a:solidFill>
                <a:latin typeface="Century Gothic" panose="020B0502020202020204" pitchFamily="34" charset="0"/>
                <a:cs typeface="Gotham-Medium"/>
              </a:rPr>
              <a:t>%</a:t>
            </a:r>
            <a:endParaRPr sz="5500" baseline="30000" dirty="0">
              <a:solidFill>
                <a:schemeClr val="bg1"/>
              </a:solidFill>
              <a:latin typeface="Century Gothic" panose="020B0502020202020204" pitchFamily="34" charset="0"/>
              <a:cs typeface="Gotham-Medium"/>
            </a:endParaRPr>
          </a:p>
        </p:txBody>
      </p:sp>
      <p:sp>
        <p:nvSpPr>
          <p:cNvPr id="17" name="Текст 11">
            <a:extLst>
              <a:ext uri="{FF2B5EF4-FFF2-40B4-BE49-F238E27FC236}">
                <a16:creationId xmlns:a16="http://schemas.microsoft.com/office/drawing/2014/main" id="{E5016398-40D5-C043-BC2D-321AF0C6FF1D}"/>
              </a:ext>
            </a:extLst>
          </p:cNvPr>
          <p:cNvSpPr txBox="1">
            <a:spLocks/>
          </p:cNvSpPr>
          <p:nvPr/>
        </p:nvSpPr>
        <p:spPr>
          <a:xfrm>
            <a:off x="2669312" y="5917388"/>
            <a:ext cx="1596887" cy="77877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96" defTabSz="913873">
              <a:spcBef>
                <a:spcPts val="67"/>
              </a:spcBef>
              <a:defRPr/>
            </a:pPr>
            <a:r>
              <a:rPr lang="en-US" sz="1600" dirty="0">
                <a:solidFill>
                  <a:schemeClr val="bg1"/>
                </a:solidFill>
                <a:latin typeface="Century Gothic" panose="020B0502020202020204" pitchFamily="34" charset="0"/>
                <a:cs typeface="Gotham"/>
              </a:rPr>
              <a:t>of window</a:t>
            </a:r>
            <a:br>
              <a:rPr lang="en-US" sz="1600" dirty="0">
                <a:solidFill>
                  <a:schemeClr val="bg1"/>
                </a:solidFill>
                <a:latin typeface="Century Gothic" panose="020B0502020202020204" pitchFamily="34" charset="0"/>
                <a:cs typeface="Gotham"/>
              </a:rPr>
            </a:br>
            <a:r>
              <a:rPr lang="en-US" sz="1600" dirty="0">
                <a:solidFill>
                  <a:schemeClr val="bg1"/>
                </a:solidFill>
                <a:latin typeface="Century Gothic" panose="020B0502020202020204" pitchFamily="34" charset="0"/>
                <a:cs typeface="Gotham"/>
              </a:rPr>
              <a:t>area covered</a:t>
            </a:r>
          </a:p>
          <a:p>
            <a:pPr marL="7696" defTabSz="913873">
              <a:spcBef>
                <a:spcPts val="67"/>
              </a:spcBef>
              <a:defRPr/>
            </a:pPr>
            <a:r>
              <a:rPr lang="en-US" sz="1600" dirty="0">
                <a:solidFill>
                  <a:schemeClr val="bg1"/>
                </a:solidFill>
                <a:latin typeface="Century Gothic" panose="020B0502020202020204" pitchFamily="34" charset="0"/>
                <a:cs typeface="Gotham"/>
              </a:rPr>
              <a:t>by shades</a:t>
            </a:r>
          </a:p>
        </p:txBody>
      </p:sp>
      <p:sp>
        <p:nvSpPr>
          <p:cNvPr id="18" name="Текст 11">
            <a:extLst>
              <a:ext uri="{FF2B5EF4-FFF2-40B4-BE49-F238E27FC236}">
                <a16:creationId xmlns:a16="http://schemas.microsoft.com/office/drawing/2014/main" id="{383ACDB1-1370-C649-A1E3-AEDBDBAF16A4}"/>
              </a:ext>
            </a:extLst>
          </p:cNvPr>
          <p:cNvSpPr txBox="1">
            <a:spLocks/>
          </p:cNvSpPr>
          <p:nvPr/>
        </p:nvSpPr>
        <p:spPr>
          <a:xfrm>
            <a:off x="6568838" y="5900331"/>
            <a:ext cx="1596887" cy="77877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96" defTabSz="913873">
              <a:spcBef>
                <a:spcPts val="67"/>
              </a:spcBef>
              <a:defRPr/>
            </a:pPr>
            <a:r>
              <a:rPr lang="en-US" sz="1600" dirty="0">
                <a:solidFill>
                  <a:schemeClr val="bg1"/>
                </a:solidFill>
                <a:latin typeface="Century Gothic" panose="020B0502020202020204" pitchFamily="34" charset="0"/>
                <a:cs typeface="Gotham"/>
              </a:rPr>
              <a:t>of shades </a:t>
            </a:r>
            <a:br>
              <a:rPr lang="en-US" sz="1600" dirty="0">
                <a:solidFill>
                  <a:schemeClr val="bg1"/>
                </a:solidFill>
                <a:latin typeface="Century Gothic" panose="020B0502020202020204" pitchFamily="34" charset="0"/>
                <a:cs typeface="Gotham"/>
              </a:rPr>
            </a:br>
            <a:r>
              <a:rPr lang="en-US" sz="1600" dirty="0">
                <a:solidFill>
                  <a:schemeClr val="bg1"/>
                </a:solidFill>
                <a:latin typeface="Century Gothic" panose="020B0502020202020204" pitchFamily="34" charset="0"/>
                <a:cs typeface="Gotham"/>
              </a:rPr>
              <a:t>did not </a:t>
            </a:r>
            <a:br>
              <a:rPr lang="en-US" sz="1600" dirty="0">
                <a:solidFill>
                  <a:schemeClr val="bg1"/>
                </a:solidFill>
                <a:latin typeface="Century Gothic" panose="020B0502020202020204" pitchFamily="34" charset="0"/>
                <a:cs typeface="Gotham"/>
              </a:rPr>
            </a:br>
            <a:r>
              <a:rPr lang="en-US" sz="1600" dirty="0">
                <a:solidFill>
                  <a:schemeClr val="bg1"/>
                </a:solidFill>
                <a:latin typeface="Century Gothic" panose="020B0502020202020204" pitchFamily="34" charset="0"/>
                <a:cs typeface="Gotham"/>
              </a:rPr>
              <a:t>move at all</a:t>
            </a:r>
          </a:p>
        </p:txBody>
      </p:sp>
      <p:sp>
        <p:nvSpPr>
          <p:cNvPr id="19" name="object 31">
            <a:extLst>
              <a:ext uri="{FF2B5EF4-FFF2-40B4-BE49-F238E27FC236}">
                <a16:creationId xmlns:a16="http://schemas.microsoft.com/office/drawing/2014/main" id="{A3221170-8D47-CC4A-A958-F27972770669}"/>
              </a:ext>
            </a:extLst>
          </p:cNvPr>
          <p:cNvSpPr txBox="1"/>
          <p:nvPr/>
        </p:nvSpPr>
        <p:spPr bwMode="auto">
          <a:xfrm>
            <a:off x="5044838" y="5807692"/>
            <a:ext cx="1533775" cy="933820"/>
          </a:xfrm>
          <a:prstGeom prst="rect">
            <a:avLst/>
          </a:prstGeom>
        </p:spPr>
        <p:txBody>
          <a:bodyPr wrap="square" lIns="0" tIns="10389" rIns="0" bIns="0">
            <a:spAutoFit/>
          </a:bodyPr>
          <a:lstStyle/>
          <a:p>
            <a:pPr marL="7696" algn="ctr" defTabSz="913873">
              <a:spcBef>
                <a:spcPts val="82"/>
              </a:spcBef>
              <a:defRPr/>
            </a:pPr>
            <a:r>
              <a:rPr lang="en-US" sz="6000" spc="9" dirty="0">
                <a:solidFill>
                  <a:schemeClr val="bg1"/>
                </a:solidFill>
                <a:latin typeface="Century Gothic" panose="020B0502020202020204" pitchFamily="34" charset="0"/>
                <a:cs typeface="Gotham-Medium"/>
              </a:rPr>
              <a:t>77</a:t>
            </a:r>
            <a:r>
              <a:rPr lang="en-US" sz="5500" spc="327" baseline="30000" dirty="0">
                <a:solidFill>
                  <a:schemeClr val="bg1"/>
                </a:solidFill>
                <a:latin typeface="Century Gothic" panose="020B0502020202020204" pitchFamily="34" charset="0"/>
                <a:cs typeface="Gotham-Medium"/>
              </a:rPr>
              <a:t>%</a:t>
            </a:r>
            <a:endParaRPr sz="5500" baseline="30000" dirty="0">
              <a:solidFill>
                <a:schemeClr val="bg1"/>
              </a:solidFill>
              <a:latin typeface="Century Gothic" panose="020B0502020202020204" pitchFamily="34" charset="0"/>
              <a:cs typeface="Gotham-Medium"/>
            </a:endParaRPr>
          </a:p>
        </p:txBody>
      </p:sp>
    </p:spTree>
    <p:extLst>
      <p:ext uri="{BB962C8B-B14F-4D97-AF65-F5344CB8AC3E}">
        <p14:creationId xmlns:p14="http://schemas.microsoft.com/office/powerpoint/2010/main" val="16601119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after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BA5D24-038F-48DA-8F26-6079C4695432}"/>
              </a:ext>
            </a:extLst>
          </p:cNvPr>
          <p:cNvSpPr>
            <a:spLocks noGrp="1"/>
          </p:cNvSpPr>
          <p:nvPr>
            <p:ph type="body" sz="quarter" idx="11"/>
          </p:nvPr>
        </p:nvSpPr>
        <p:spPr>
          <a:xfrm>
            <a:off x="288048" y="762918"/>
            <a:ext cx="7359662" cy="300037"/>
          </a:xfrm>
        </p:spPr>
        <p:txBody>
          <a:bodyPr/>
          <a:lstStyle/>
          <a:p>
            <a:endParaRPr lang="en-US"/>
          </a:p>
        </p:txBody>
      </p:sp>
      <p:sp>
        <p:nvSpPr>
          <p:cNvPr id="2" name="Title 1"/>
          <p:cNvSpPr>
            <a:spLocks noGrp="1"/>
          </p:cNvSpPr>
          <p:nvPr>
            <p:ph type="title"/>
          </p:nvPr>
        </p:nvSpPr>
        <p:spPr/>
        <p:txBody>
          <a:bodyPr anchor="t"/>
          <a:lstStyle/>
          <a:p>
            <a:r>
              <a:rPr lang="en-US" sz="3088" dirty="0"/>
              <a:t>Once shades are </a:t>
            </a:r>
            <a:br>
              <a:rPr lang="en-US" sz="2647" dirty="0"/>
            </a:br>
            <a:r>
              <a:rPr lang="en-US" sz="2647" dirty="0"/>
              <a:t>down, they stay down</a:t>
            </a:r>
          </a:p>
        </p:txBody>
      </p:sp>
      <p:grpSp>
        <p:nvGrpSpPr>
          <p:cNvPr id="45" name="Group 44">
            <a:extLst>
              <a:ext uri="{FF2B5EF4-FFF2-40B4-BE49-F238E27FC236}">
                <a16:creationId xmlns:a16="http://schemas.microsoft.com/office/drawing/2014/main" id="{304242C1-2828-4113-B078-B0AD14827464}"/>
              </a:ext>
            </a:extLst>
          </p:cNvPr>
          <p:cNvGrpSpPr/>
          <p:nvPr/>
        </p:nvGrpSpPr>
        <p:grpSpPr>
          <a:xfrm>
            <a:off x="8286350" y="2277652"/>
            <a:ext cx="3524880" cy="2717513"/>
            <a:chOff x="1092202" y="1765301"/>
            <a:chExt cx="3111500" cy="2074334"/>
          </a:xfrm>
          <a:effectLst/>
        </p:grpSpPr>
        <p:graphicFrame>
          <p:nvGraphicFramePr>
            <p:cNvPr id="46" name="Chart 45">
              <a:extLst>
                <a:ext uri="{FF2B5EF4-FFF2-40B4-BE49-F238E27FC236}">
                  <a16:creationId xmlns:a16="http://schemas.microsoft.com/office/drawing/2014/main" id="{8DCAC0FC-D274-4602-A3FA-18242E21639A}"/>
                </a:ext>
              </a:extLst>
            </p:cNvPr>
            <p:cNvGraphicFramePr/>
            <p:nvPr/>
          </p:nvGraphicFramePr>
          <p:xfrm>
            <a:off x="1092202" y="1765301"/>
            <a:ext cx="3111500" cy="2074334"/>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Box 46">
              <a:extLst>
                <a:ext uri="{FF2B5EF4-FFF2-40B4-BE49-F238E27FC236}">
                  <a16:creationId xmlns:a16="http://schemas.microsoft.com/office/drawing/2014/main" id="{54141947-F12F-40A0-935B-DC3ACC96D44A}"/>
                </a:ext>
              </a:extLst>
            </p:cNvPr>
            <p:cNvSpPr txBox="1"/>
            <p:nvPr/>
          </p:nvSpPr>
          <p:spPr>
            <a:xfrm>
              <a:off x="1912719" y="2453179"/>
              <a:ext cx="1512236" cy="650958"/>
            </a:xfrm>
            <a:prstGeom prst="rect">
              <a:avLst/>
            </a:prstGeom>
            <a:noFill/>
            <a:effectLst/>
          </p:spPr>
          <p:txBody>
            <a:bodyPr wrap="square" rtlCol="0">
              <a:spAutoFit/>
            </a:bodyPr>
            <a:lstStyle/>
            <a:p>
              <a:pPr algn="ctr" defTabSz="449399">
                <a:lnSpc>
                  <a:spcPct val="80000"/>
                </a:lnSpc>
              </a:pPr>
              <a:r>
                <a:rPr lang="en-US" sz="6177" b="1" dirty="0">
                  <a:solidFill>
                    <a:srgbClr val="387CAE"/>
                  </a:solidFill>
                  <a:latin typeface="Century Gothic" panose="020B0502020202020204" pitchFamily="34" charset="0"/>
                  <a:cs typeface="Gotham-Light"/>
                </a:rPr>
                <a:t>59</a:t>
              </a:r>
              <a:r>
                <a:rPr lang="en-US" sz="6177" b="1" baseline="30000" dirty="0">
                  <a:solidFill>
                    <a:srgbClr val="387CAE"/>
                  </a:solidFill>
                  <a:latin typeface="Calibri" panose="020F0502020204030204" pitchFamily="34" charset="0"/>
                  <a:cs typeface="Calibri" panose="020F0502020204030204" pitchFamily="34" charset="0"/>
                </a:rPr>
                <a:t>%</a:t>
              </a:r>
            </a:p>
          </p:txBody>
        </p:sp>
      </p:grpSp>
      <p:sp>
        <p:nvSpPr>
          <p:cNvPr id="51" name="Rectangle 50">
            <a:extLst>
              <a:ext uri="{FF2B5EF4-FFF2-40B4-BE49-F238E27FC236}">
                <a16:creationId xmlns:a16="http://schemas.microsoft.com/office/drawing/2014/main" id="{91332906-85FE-48C8-B5FF-2180936B753A}"/>
              </a:ext>
            </a:extLst>
          </p:cNvPr>
          <p:cNvSpPr/>
          <p:nvPr/>
        </p:nvSpPr>
        <p:spPr>
          <a:xfrm>
            <a:off x="8874561" y="5710398"/>
            <a:ext cx="2822818" cy="336759"/>
          </a:xfrm>
          <a:prstGeom prst="rect">
            <a:avLst/>
          </a:prstGeom>
        </p:spPr>
        <p:txBody>
          <a:bodyPr wrap="square">
            <a:spAutoFit/>
          </a:bodyPr>
          <a:lstStyle/>
          <a:p>
            <a:pPr defTabSz="449399"/>
            <a:r>
              <a:rPr lang="en-US" sz="794" dirty="0">
                <a:solidFill>
                  <a:srgbClr val="334047"/>
                </a:solidFill>
                <a:latin typeface="Century Gothic"/>
                <a:cs typeface="Century Gothic"/>
              </a:rPr>
              <a:t>Source: Urban Green Council, the U.S. Green Building Council of New York, December 2013</a:t>
            </a:r>
          </a:p>
        </p:txBody>
      </p:sp>
      <p:pic>
        <p:nvPicPr>
          <p:cNvPr id="12" name="Picture 11"/>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713" y="1787"/>
            <a:ext cx="7756766" cy="6854429"/>
          </a:xfrm>
          <a:prstGeom prst="rect">
            <a:avLst/>
          </a:prstGeom>
        </p:spPr>
      </p:pic>
      <p:sp>
        <p:nvSpPr>
          <p:cNvPr id="14" name="Title 1"/>
          <p:cNvSpPr txBox="1">
            <a:spLocks/>
          </p:cNvSpPr>
          <p:nvPr/>
        </p:nvSpPr>
        <p:spPr>
          <a:xfrm>
            <a:off x="529585" y="510040"/>
            <a:ext cx="7598373" cy="1977141"/>
          </a:xfrm>
          <a:prstGeom prst="rect">
            <a:avLst/>
          </a:prstGeom>
          <a:effectLst/>
        </p:spPr>
        <p:txBody>
          <a:bodyPr vert="horz" lIns="80682" tIns="40341" rIns="80682" bIns="40341" rtlCol="0" anchor="t">
            <a:noAutofit/>
          </a:bodyPr>
          <a:lstStyle>
            <a:lvl1pPr algn="l" defTabSz="1036290" rtl="0" eaLnBrk="1" latinLnBrk="0" hangingPunct="1">
              <a:lnSpc>
                <a:spcPct val="90000"/>
              </a:lnSpc>
              <a:spcBef>
                <a:spcPct val="0"/>
              </a:spcBef>
              <a:buNone/>
              <a:defRPr sz="4000" kern="1200">
                <a:solidFill>
                  <a:schemeClr val="tx2"/>
                </a:solidFill>
                <a:latin typeface="Century Gothic" panose="020B0502020202020204" pitchFamily="34" charset="0"/>
                <a:ea typeface="+mj-ea"/>
                <a:cs typeface="+mj-cs"/>
              </a:defRPr>
            </a:lvl1pPr>
          </a:lstStyle>
          <a:p>
            <a:pPr defTabSz="914422"/>
            <a:r>
              <a:rPr lang="en-US" sz="3530" dirty="0">
                <a:solidFill>
                  <a:srgbClr val="FFFFFF"/>
                </a:solidFill>
                <a:effectLst>
                  <a:outerShdw blurRad="50800" dist="38100" dir="2700000" algn="tl" rotWithShape="0">
                    <a:prstClr val="black">
                      <a:alpha val="40000"/>
                    </a:prstClr>
                  </a:outerShdw>
                </a:effectLst>
              </a:rPr>
              <a:t>The problem is obvious</a:t>
            </a:r>
          </a:p>
        </p:txBody>
      </p:sp>
      <p:sp>
        <p:nvSpPr>
          <p:cNvPr id="7" name="Rectangle 6">
            <a:extLst>
              <a:ext uri="{FF2B5EF4-FFF2-40B4-BE49-F238E27FC236}">
                <a16:creationId xmlns:a16="http://schemas.microsoft.com/office/drawing/2014/main" id="{5F517D13-D856-3C40-8462-3A9500DA26A2}"/>
              </a:ext>
            </a:extLst>
          </p:cNvPr>
          <p:cNvSpPr/>
          <p:nvPr/>
        </p:nvSpPr>
        <p:spPr>
          <a:xfrm>
            <a:off x="9375964" y="3810433"/>
            <a:ext cx="1252267" cy="342273"/>
          </a:xfrm>
          <a:prstGeom prst="rect">
            <a:avLst/>
          </a:prstGeom>
        </p:spPr>
        <p:txBody>
          <a:bodyPr wrap="none">
            <a:spAutoFit/>
          </a:bodyPr>
          <a:lstStyle/>
          <a:p>
            <a:pPr algn="ctr" defTabSz="449399">
              <a:lnSpc>
                <a:spcPct val="80000"/>
              </a:lnSpc>
            </a:pPr>
            <a:r>
              <a:rPr lang="en-US" sz="2030" b="1" dirty="0">
                <a:solidFill>
                  <a:srgbClr val="387CAE"/>
                </a:solidFill>
                <a:latin typeface="Century Gothic" panose="020B0502020202020204" pitchFamily="34" charset="0"/>
                <a:cs typeface="Gotham-Light"/>
              </a:rPr>
              <a:t>covered</a:t>
            </a:r>
          </a:p>
        </p:txBody>
      </p:sp>
    </p:spTree>
    <p:extLst>
      <p:ext uri="{BB962C8B-B14F-4D97-AF65-F5344CB8AC3E}">
        <p14:creationId xmlns:p14="http://schemas.microsoft.com/office/powerpoint/2010/main" val="13163667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0" dirty="0"/>
              <a:t>Buildings lack intelligence</a:t>
            </a:r>
          </a:p>
        </p:txBody>
      </p:sp>
      <p:pic>
        <p:nvPicPr>
          <p:cNvPr id="7" name="Picture 6" descr="building_straighten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7624" y="0"/>
            <a:ext cx="6608846" cy="6858000"/>
          </a:xfrm>
          <a:prstGeom prst="rect">
            <a:avLst/>
          </a:prstGeom>
        </p:spPr>
      </p:pic>
      <p:sp>
        <p:nvSpPr>
          <p:cNvPr id="6" name="Title 1"/>
          <p:cNvSpPr txBox="1">
            <a:spLocks/>
          </p:cNvSpPr>
          <p:nvPr/>
        </p:nvSpPr>
        <p:spPr>
          <a:xfrm>
            <a:off x="180023" y="1747267"/>
            <a:ext cx="1557169" cy="447080"/>
          </a:xfrm>
          <a:prstGeom prst="rect">
            <a:avLst/>
          </a:prstGeom>
        </p:spPr>
        <p:txBody>
          <a:bodyPr vert="horz" lIns="80682" tIns="40341" rIns="80682" bIns="40341" rtlCol="0" anchor="ctr">
            <a:noAutofit/>
          </a:bodyPr>
          <a:lstStyle>
            <a:lvl1pPr algn="l" defTabSz="1036290" rtl="0" eaLnBrk="1" latinLnBrk="0" hangingPunct="1">
              <a:lnSpc>
                <a:spcPct val="90000"/>
              </a:lnSpc>
              <a:spcBef>
                <a:spcPct val="0"/>
              </a:spcBef>
              <a:buNone/>
              <a:defRPr sz="4000" kern="1200">
                <a:solidFill>
                  <a:schemeClr val="tx2"/>
                </a:solidFill>
                <a:latin typeface="Century Gothic" panose="020B0502020202020204" pitchFamily="34" charset="0"/>
                <a:ea typeface="+mj-ea"/>
                <a:cs typeface="+mj-cs"/>
              </a:defRPr>
            </a:lvl1pPr>
          </a:lstStyle>
          <a:p>
            <a:pPr algn="ctr" defTabSz="914422"/>
            <a:r>
              <a:rPr lang="en-US" sz="2000" b="1" dirty="0">
                <a:solidFill>
                  <a:srgbClr val="34657F"/>
                </a:solidFill>
              </a:rPr>
              <a:t>Humans</a:t>
            </a:r>
          </a:p>
        </p:txBody>
      </p:sp>
      <p:sp>
        <p:nvSpPr>
          <p:cNvPr id="12" name="TextBox 11"/>
          <p:cNvSpPr txBox="1"/>
          <p:nvPr/>
        </p:nvSpPr>
        <p:spPr>
          <a:xfrm>
            <a:off x="180023" y="2339820"/>
            <a:ext cx="1554938" cy="2020938"/>
          </a:xfrm>
          <a:prstGeom prst="rect">
            <a:avLst/>
          </a:prstGeom>
          <a:noFill/>
        </p:spPr>
        <p:txBody>
          <a:bodyPr wrap="square" lIns="0" tIns="0" rIns="0" bIns="0" rtlCol="0">
            <a:spAutoFit/>
          </a:bodyPr>
          <a:lstStyle/>
          <a:p>
            <a:pPr algn="ctr" defTabSz="449399">
              <a:lnSpc>
                <a:spcPct val="110000"/>
              </a:lnSpc>
              <a:spcAft>
                <a:spcPts val="529"/>
              </a:spcAft>
            </a:pPr>
            <a:r>
              <a:rPr lang="en-US" sz="1400" b="1" dirty="0">
                <a:solidFill>
                  <a:srgbClr val="334047"/>
                </a:solidFill>
                <a:latin typeface="Century Gothic"/>
              </a:rPr>
              <a:t>Brain</a:t>
            </a:r>
          </a:p>
          <a:p>
            <a:pPr algn="ctr" defTabSz="449399">
              <a:lnSpc>
                <a:spcPct val="110000"/>
              </a:lnSpc>
              <a:spcAft>
                <a:spcPts val="529"/>
              </a:spcAft>
            </a:pPr>
            <a:r>
              <a:rPr lang="en-US" sz="1400" b="1" dirty="0">
                <a:solidFill>
                  <a:srgbClr val="334047"/>
                </a:solidFill>
                <a:latin typeface="Century Gothic"/>
              </a:rPr>
              <a:t>Integrated </a:t>
            </a:r>
            <a:br>
              <a:rPr lang="en-US" sz="1400" b="1" dirty="0">
                <a:solidFill>
                  <a:srgbClr val="334047"/>
                </a:solidFill>
                <a:latin typeface="Century Gothic"/>
              </a:rPr>
            </a:br>
            <a:r>
              <a:rPr lang="en-US" sz="1400" b="1" dirty="0">
                <a:solidFill>
                  <a:srgbClr val="334047"/>
                </a:solidFill>
                <a:latin typeface="Century Gothic"/>
              </a:rPr>
              <a:t>senses:</a:t>
            </a:r>
          </a:p>
          <a:p>
            <a:pPr marL="0" lvl="1" algn="ctr" defTabSz="449399">
              <a:lnSpc>
                <a:spcPct val="110000"/>
              </a:lnSpc>
              <a:spcAft>
                <a:spcPts val="529"/>
              </a:spcAft>
            </a:pPr>
            <a:r>
              <a:rPr lang="en-US" sz="1400" dirty="0">
                <a:solidFill>
                  <a:srgbClr val="334047"/>
                </a:solidFill>
                <a:latin typeface="Century Gothic"/>
              </a:rPr>
              <a:t>Touch</a:t>
            </a:r>
            <a:br>
              <a:rPr lang="en-US" sz="1400" dirty="0">
                <a:solidFill>
                  <a:srgbClr val="334047"/>
                </a:solidFill>
                <a:latin typeface="Century Gothic"/>
              </a:rPr>
            </a:br>
            <a:r>
              <a:rPr lang="en-US" sz="1400" dirty="0">
                <a:solidFill>
                  <a:srgbClr val="334047"/>
                </a:solidFill>
                <a:latin typeface="Century Gothic"/>
              </a:rPr>
              <a:t>Hear</a:t>
            </a:r>
            <a:br>
              <a:rPr lang="en-US" sz="1400" dirty="0">
                <a:solidFill>
                  <a:srgbClr val="334047"/>
                </a:solidFill>
                <a:latin typeface="Century Gothic"/>
              </a:rPr>
            </a:br>
            <a:r>
              <a:rPr lang="en-US" sz="1400" dirty="0">
                <a:solidFill>
                  <a:srgbClr val="334047"/>
                </a:solidFill>
                <a:latin typeface="Century Gothic"/>
              </a:rPr>
              <a:t>See</a:t>
            </a:r>
            <a:br>
              <a:rPr lang="en-US" sz="1400" dirty="0">
                <a:solidFill>
                  <a:srgbClr val="334047"/>
                </a:solidFill>
                <a:latin typeface="Century Gothic"/>
              </a:rPr>
            </a:br>
            <a:r>
              <a:rPr lang="en-US" sz="1400" dirty="0">
                <a:solidFill>
                  <a:srgbClr val="334047"/>
                </a:solidFill>
                <a:latin typeface="Century Gothic"/>
              </a:rPr>
              <a:t>Taste</a:t>
            </a:r>
            <a:br>
              <a:rPr lang="en-US" sz="1400" dirty="0">
                <a:solidFill>
                  <a:srgbClr val="334047"/>
                </a:solidFill>
                <a:latin typeface="Century Gothic"/>
              </a:rPr>
            </a:br>
            <a:r>
              <a:rPr lang="en-US" sz="1400" dirty="0">
                <a:solidFill>
                  <a:srgbClr val="334047"/>
                </a:solidFill>
                <a:latin typeface="Century Gothic"/>
              </a:rPr>
              <a:t>Smell</a:t>
            </a:r>
          </a:p>
        </p:txBody>
      </p:sp>
      <p:sp>
        <p:nvSpPr>
          <p:cNvPr id="10" name="Title 1"/>
          <p:cNvSpPr txBox="1">
            <a:spLocks/>
          </p:cNvSpPr>
          <p:nvPr/>
        </p:nvSpPr>
        <p:spPr>
          <a:xfrm>
            <a:off x="8243463" y="1747267"/>
            <a:ext cx="1557169" cy="447080"/>
          </a:xfrm>
          <a:prstGeom prst="rect">
            <a:avLst/>
          </a:prstGeom>
        </p:spPr>
        <p:txBody>
          <a:bodyPr vert="horz" lIns="80682" tIns="40341" rIns="80682" bIns="40341" rtlCol="0" anchor="ctr">
            <a:noAutofit/>
          </a:bodyPr>
          <a:lstStyle>
            <a:lvl1pPr algn="l" defTabSz="1036290" rtl="0" eaLnBrk="1" latinLnBrk="0" hangingPunct="1">
              <a:lnSpc>
                <a:spcPct val="90000"/>
              </a:lnSpc>
              <a:spcBef>
                <a:spcPct val="0"/>
              </a:spcBef>
              <a:buNone/>
              <a:defRPr sz="4000" kern="1200">
                <a:solidFill>
                  <a:schemeClr val="tx2"/>
                </a:solidFill>
                <a:latin typeface="Century Gothic" panose="020B0502020202020204" pitchFamily="34" charset="0"/>
                <a:ea typeface="+mj-ea"/>
                <a:cs typeface="+mj-cs"/>
              </a:defRPr>
            </a:lvl1pPr>
          </a:lstStyle>
          <a:p>
            <a:pPr algn="ctr" defTabSz="914422"/>
            <a:r>
              <a:rPr lang="en-US" sz="2000" b="1" dirty="0">
                <a:solidFill>
                  <a:srgbClr val="FFFFFF"/>
                </a:solidFill>
              </a:rPr>
              <a:t>Buildings</a:t>
            </a:r>
          </a:p>
        </p:txBody>
      </p:sp>
      <p:sp>
        <p:nvSpPr>
          <p:cNvPr id="11" name="TextBox 10"/>
          <p:cNvSpPr txBox="1"/>
          <p:nvPr/>
        </p:nvSpPr>
        <p:spPr>
          <a:xfrm>
            <a:off x="8127495" y="2271644"/>
            <a:ext cx="1557169" cy="761491"/>
          </a:xfrm>
          <a:prstGeom prst="rect">
            <a:avLst/>
          </a:prstGeom>
          <a:noFill/>
        </p:spPr>
        <p:txBody>
          <a:bodyPr wrap="square" lIns="0" tIns="0" rIns="0" bIns="0" rtlCol="0">
            <a:spAutoFit/>
          </a:bodyPr>
          <a:lstStyle/>
          <a:p>
            <a:pPr algn="ctr" defTabSz="449399">
              <a:lnSpc>
                <a:spcPct val="110000"/>
              </a:lnSpc>
              <a:spcAft>
                <a:spcPts val="529"/>
              </a:spcAft>
            </a:pPr>
            <a:r>
              <a:rPr lang="en-US" sz="1400" b="1" dirty="0">
                <a:solidFill>
                  <a:srgbClr val="FFFFFF"/>
                </a:solidFill>
                <a:latin typeface="Century Gothic"/>
              </a:rPr>
              <a:t>No brain</a:t>
            </a:r>
          </a:p>
          <a:p>
            <a:pPr algn="ctr" defTabSz="449399">
              <a:lnSpc>
                <a:spcPct val="110000"/>
              </a:lnSpc>
              <a:spcAft>
                <a:spcPts val="529"/>
              </a:spcAft>
            </a:pPr>
            <a:r>
              <a:rPr lang="en-US" sz="1400" b="1" dirty="0">
                <a:solidFill>
                  <a:srgbClr val="FFFFFF"/>
                </a:solidFill>
                <a:latin typeface="Century Gothic"/>
              </a:rPr>
              <a:t>No integrated senses</a:t>
            </a:r>
            <a:endParaRPr lang="en-US" sz="1400" dirty="0">
              <a:solidFill>
                <a:srgbClr val="FFFFFF"/>
              </a:solidFill>
              <a:latin typeface="Century Gothic"/>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8431" y="1747267"/>
            <a:ext cx="3811639" cy="4328840"/>
          </a:xfrm>
          <a:prstGeom prst="rect">
            <a:avLst/>
          </a:prstGeom>
        </p:spPr>
      </p:pic>
      <p:sp>
        <p:nvSpPr>
          <p:cNvPr id="13" name="Slide Number Placeholder 8">
            <a:extLst>
              <a:ext uri="{FF2B5EF4-FFF2-40B4-BE49-F238E27FC236}">
                <a16:creationId xmlns:a16="http://schemas.microsoft.com/office/drawing/2014/main" id="{6B9A374B-5FCA-4C67-A728-E1A6F741DE6E}"/>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13</a:t>
            </a:fld>
            <a:endParaRPr lang="en-US" sz="1000" dirty="0"/>
          </a:p>
        </p:txBody>
      </p:sp>
    </p:spTree>
    <p:extLst>
      <p:ext uri="{BB962C8B-B14F-4D97-AF65-F5344CB8AC3E}">
        <p14:creationId xmlns:p14="http://schemas.microsoft.com/office/powerpoint/2010/main" val="25573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a large window&#10;&#10;Description generated with very high confidence">
            <a:extLst>
              <a:ext uri="{FF2B5EF4-FFF2-40B4-BE49-F238E27FC236}">
                <a16:creationId xmlns:a16="http://schemas.microsoft.com/office/drawing/2014/main" id="{CF3C79B6-150F-48D3-B539-EEBF93F438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44303"/>
            <a:ext cx="12231687" cy="8975728"/>
          </a:xfrm>
          <a:prstGeom prst="rect">
            <a:avLst/>
          </a:prstGeom>
        </p:spPr>
      </p:pic>
      <p:sp>
        <p:nvSpPr>
          <p:cNvPr id="24" name="Rectangle 23"/>
          <p:cNvSpPr/>
          <p:nvPr/>
        </p:nvSpPr>
        <p:spPr>
          <a:xfrm rot="10800000">
            <a:off x="-32279" y="5215467"/>
            <a:ext cx="12263966" cy="2307167"/>
          </a:xfrm>
          <a:prstGeom prst="rect">
            <a:avLst/>
          </a:prstGeom>
          <a:gradFill flip="none" rotWithShape="1">
            <a:gsLst>
              <a:gs pos="66000">
                <a:srgbClr val="222B31">
                  <a:alpha val="62000"/>
                </a:srgbClr>
              </a:gs>
              <a:gs pos="0">
                <a:schemeClr val="tx2">
                  <a:alpha val="0"/>
                </a:schemeClr>
              </a:gs>
            </a:gsLst>
            <a:lin ang="16200000" scaled="0"/>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a:endParaRPr>
          </a:p>
        </p:txBody>
      </p:sp>
      <p:sp>
        <p:nvSpPr>
          <p:cNvPr id="7" name="TextBox 6">
            <a:extLst>
              <a:ext uri="{FF2B5EF4-FFF2-40B4-BE49-F238E27FC236}">
                <a16:creationId xmlns:a16="http://schemas.microsoft.com/office/drawing/2014/main" id="{4F813A2A-B9FD-5C4F-8CE4-043E9D3A49A2}"/>
              </a:ext>
            </a:extLst>
          </p:cNvPr>
          <p:cNvSpPr txBox="1"/>
          <p:nvPr/>
        </p:nvSpPr>
        <p:spPr>
          <a:xfrm>
            <a:off x="5690164" y="5680099"/>
            <a:ext cx="5981701" cy="553998"/>
          </a:xfrm>
          <a:prstGeom prst="rect">
            <a:avLst/>
          </a:prstGeom>
          <a:noFill/>
          <a:effectLst/>
        </p:spPr>
        <p:txBody>
          <a:bodyPr wrap="square" rtlCol="0">
            <a:spAutoFit/>
          </a:bodyPr>
          <a:lstStyle/>
          <a:p>
            <a:pPr algn="r"/>
            <a:r>
              <a:rPr lang="en-US" sz="3000" dirty="0">
                <a:solidFill>
                  <a:srgbClr val="FFFFFF"/>
                </a:solidFill>
                <a:latin typeface="Century Gothic"/>
                <a:cs typeface="Century Gothic"/>
              </a:rPr>
              <a:t>clear when you want it</a:t>
            </a:r>
          </a:p>
        </p:txBody>
      </p:sp>
      <p:sp>
        <p:nvSpPr>
          <p:cNvPr id="8" name="Slide Number Placeholder 3">
            <a:extLst>
              <a:ext uri="{FF2B5EF4-FFF2-40B4-BE49-F238E27FC236}">
                <a16:creationId xmlns:a16="http://schemas.microsoft.com/office/drawing/2014/main" id="{EBFF8020-50F4-D14F-90E5-00B72CEB835F}"/>
              </a:ext>
            </a:extLst>
          </p:cNvPr>
          <p:cNvSpPr txBox="1">
            <a:spLocks/>
          </p:cNvSpPr>
          <p:nvPr/>
        </p:nvSpPr>
        <p:spPr>
          <a:xfrm>
            <a:off x="245871" y="6454644"/>
            <a:ext cx="284469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solidFill>
                  <a:schemeClr val="bg1"/>
                </a:solidFill>
                <a:latin typeface="Century Gothic" panose="020B0502020202020204" pitchFamily="34" charset="0"/>
              </a:rPr>
              <a:pPr/>
              <a:t>14</a:t>
            </a:fld>
            <a:endParaRPr lang="en-US" sz="1000" dirty="0">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EBDACE6F-B728-4B6E-B1FC-69368C020866}"/>
              </a:ext>
            </a:extLst>
          </p:cNvPr>
          <p:cNvSpPr>
            <a:spLocks noGrp="1"/>
          </p:cNvSpPr>
          <p:nvPr>
            <p:ph type="title"/>
          </p:nvPr>
        </p:nvSpPr>
        <p:spPr/>
        <p:txBody>
          <a:bodyPr/>
          <a:lstStyle/>
          <a:p>
            <a:r>
              <a:rPr lang="en-US" b="0" dirty="0">
                <a:solidFill>
                  <a:schemeClr val="bg1"/>
                </a:solidFill>
              </a:rPr>
              <a:t>What if you could have glass that is</a:t>
            </a:r>
          </a:p>
        </p:txBody>
      </p:sp>
    </p:spTree>
    <p:extLst>
      <p:ext uri="{BB962C8B-B14F-4D97-AF65-F5344CB8AC3E}">
        <p14:creationId xmlns:p14="http://schemas.microsoft.com/office/powerpoint/2010/main" val="121750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empty room&#10;&#10;Description generated with very high confidence">
            <a:extLst>
              <a:ext uri="{FF2B5EF4-FFF2-40B4-BE49-F238E27FC236}">
                <a16:creationId xmlns:a16="http://schemas.microsoft.com/office/drawing/2014/main" id="{87D6839D-7629-4542-BDC9-5AC75A109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00125"/>
            <a:ext cx="12192000" cy="8949228"/>
          </a:xfrm>
          <a:prstGeom prst="rect">
            <a:avLst/>
          </a:prstGeom>
        </p:spPr>
      </p:pic>
      <p:sp>
        <p:nvSpPr>
          <p:cNvPr id="24" name="Rectangle 23"/>
          <p:cNvSpPr/>
          <p:nvPr/>
        </p:nvSpPr>
        <p:spPr>
          <a:xfrm rot="10800000">
            <a:off x="-32279" y="5215467"/>
            <a:ext cx="12263966" cy="2307167"/>
          </a:xfrm>
          <a:prstGeom prst="rect">
            <a:avLst/>
          </a:prstGeom>
          <a:gradFill flip="none" rotWithShape="1">
            <a:gsLst>
              <a:gs pos="66000">
                <a:srgbClr val="222B31">
                  <a:alpha val="62000"/>
                </a:srgbClr>
              </a:gs>
              <a:gs pos="0">
                <a:schemeClr val="tx2">
                  <a:alpha val="0"/>
                </a:schemeClr>
              </a:gs>
            </a:gsLst>
            <a:lin ang="16200000" scaled="0"/>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a:endParaRPr>
          </a:p>
        </p:txBody>
      </p:sp>
      <p:sp>
        <p:nvSpPr>
          <p:cNvPr id="15" name="TextBox 14"/>
          <p:cNvSpPr txBox="1"/>
          <p:nvPr/>
        </p:nvSpPr>
        <p:spPr>
          <a:xfrm>
            <a:off x="5722733" y="5736889"/>
            <a:ext cx="5968181" cy="553998"/>
          </a:xfrm>
          <a:prstGeom prst="rect">
            <a:avLst/>
          </a:prstGeom>
          <a:noFill/>
          <a:effectLst/>
        </p:spPr>
        <p:txBody>
          <a:bodyPr wrap="square" rtlCol="0">
            <a:spAutoFit/>
          </a:bodyPr>
          <a:lstStyle/>
          <a:p>
            <a:pPr algn="r"/>
            <a:r>
              <a:rPr lang="en-US" sz="3000" dirty="0">
                <a:solidFill>
                  <a:srgbClr val="FFFFFF"/>
                </a:solidFill>
                <a:latin typeface="Century Gothic"/>
                <a:cs typeface="Century Gothic"/>
              </a:rPr>
              <a:t>and tints when you need it</a:t>
            </a:r>
          </a:p>
        </p:txBody>
      </p:sp>
      <p:sp>
        <p:nvSpPr>
          <p:cNvPr id="8" name="Slide Number Placeholder 3">
            <a:extLst>
              <a:ext uri="{FF2B5EF4-FFF2-40B4-BE49-F238E27FC236}">
                <a16:creationId xmlns:a16="http://schemas.microsoft.com/office/drawing/2014/main" id="{91DD61A4-4E7B-3E4F-9903-A35CE98DA3D9}"/>
              </a:ext>
            </a:extLst>
          </p:cNvPr>
          <p:cNvSpPr txBox="1">
            <a:spLocks/>
          </p:cNvSpPr>
          <p:nvPr/>
        </p:nvSpPr>
        <p:spPr>
          <a:xfrm>
            <a:off x="245871" y="6454644"/>
            <a:ext cx="284469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solidFill>
                  <a:schemeClr val="bg1"/>
                </a:solidFill>
                <a:latin typeface="Century Gothic" panose="020B0502020202020204" pitchFamily="34" charset="0"/>
              </a:rPr>
              <a:pPr/>
              <a:t>15</a:t>
            </a:fld>
            <a:endParaRPr lang="en-US" sz="1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719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nts transition">
            <a:hlinkClick r:id="" action="ppaction://media"/>
            <a:extLst>
              <a:ext uri="{FF2B5EF4-FFF2-40B4-BE49-F238E27FC236}">
                <a16:creationId xmlns:a16="http://schemas.microsoft.com/office/drawing/2014/main" id="{8FBF9566-FD5C-4A99-A3AA-703AD09B71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799" y="-219075"/>
            <a:ext cx="13004800" cy="7315200"/>
          </a:xfrm>
          <a:prstGeom prst="rect">
            <a:avLst/>
          </a:prstGeom>
        </p:spPr>
      </p:pic>
      <p:sp>
        <p:nvSpPr>
          <p:cNvPr id="3" name="Title 2">
            <a:extLst>
              <a:ext uri="{FF2B5EF4-FFF2-40B4-BE49-F238E27FC236}">
                <a16:creationId xmlns:a16="http://schemas.microsoft.com/office/drawing/2014/main" id="{88B3CAF4-253A-4546-869D-687CDC3ADE48}"/>
              </a:ext>
            </a:extLst>
          </p:cNvPr>
          <p:cNvSpPr>
            <a:spLocks noGrp="1"/>
          </p:cNvSpPr>
          <p:nvPr>
            <p:ph type="title"/>
          </p:nvPr>
        </p:nvSpPr>
        <p:spPr>
          <a:xfrm>
            <a:off x="0" y="488829"/>
            <a:ext cx="11615905" cy="457200"/>
          </a:xfrm>
        </p:spPr>
        <p:txBody>
          <a:bodyPr/>
          <a:lstStyle/>
          <a:p>
            <a:r>
              <a:rPr lang="en-US" b="0" dirty="0"/>
              <a:t>Maximizing occupant well-being</a:t>
            </a:r>
          </a:p>
        </p:txBody>
      </p:sp>
      <p:sp>
        <p:nvSpPr>
          <p:cNvPr id="4" name="Slide Number Placeholder 3">
            <a:extLst>
              <a:ext uri="{FF2B5EF4-FFF2-40B4-BE49-F238E27FC236}">
                <a16:creationId xmlns:a16="http://schemas.microsoft.com/office/drawing/2014/main" id="{821154CE-FA7E-475F-8F57-E22A4A7A3C38}"/>
              </a:ext>
            </a:extLst>
          </p:cNvPr>
          <p:cNvSpPr>
            <a:spLocks noGrp="1"/>
          </p:cNvSpPr>
          <p:nvPr>
            <p:ph type="sldNum" sz="quarter" idx="4"/>
          </p:nvPr>
        </p:nvSpPr>
        <p:spPr/>
        <p:txBody>
          <a:bodyPr/>
          <a:lstStyle/>
          <a:p>
            <a:fld id="{DB150780-22E9-4FA5-82D2-A4C93B49AABD}" type="slidenum">
              <a:rPr lang="en-US" smtClean="0">
                <a:solidFill>
                  <a:srgbClr val="FFFFFF"/>
                </a:solidFill>
              </a:rPr>
              <a:pPr/>
              <a:t>16</a:t>
            </a:fld>
            <a:endParaRPr lang="en-US">
              <a:solidFill>
                <a:srgbClr val="FFFFFF"/>
              </a:solidFill>
            </a:endParaRPr>
          </a:p>
        </p:txBody>
      </p:sp>
    </p:spTree>
    <p:extLst>
      <p:ext uri="{BB962C8B-B14F-4D97-AF65-F5344CB8AC3E}">
        <p14:creationId xmlns:p14="http://schemas.microsoft.com/office/powerpoint/2010/main" val="27693251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97541D-31F5-41D7-A48B-5E4A99CFFE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88825" cy="6858000"/>
          </a:xfrm>
          <a:prstGeom prst="rect">
            <a:avLst/>
          </a:prstGeom>
        </p:spPr>
      </p:pic>
      <p:sp>
        <p:nvSpPr>
          <p:cNvPr id="20" name="Rectangle 19">
            <a:extLst>
              <a:ext uri="{FF2B5EF4-FFF2-40B4-BE49-F238E27FC236}">
                <a16:creationId xmlns:a16="http://schemas.microsoft.com/office/drawing/2014/main" id="{0249ED74-FEF2-41F6-9D56-E981926007CC}"/>
              </a:ext>
            </a:extLst>
          </p:cNvPr>
          <p:cNvSpPr/>
          <p:nvPr/>
        </p:nvSpPr>
        <p:spPr>
          <a:xfrm>
            <a:off x="3175" y="0"/>
            <a:ext cx="12188825" cy="6858000"/>
          </a:xfrm>
          <a:prstGeom prst="rect">
            <a:avLst/>
          </a:prstGeom>
          <a:solidFill>
            <a:srgbClr val="011F38">
              <a:alpha val="66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EB5BC01B-CD37-484E-8C46-923EA6A2D5D2}"/>
              </a:ext>
            </a:extLst>
          </p:cNvPr>
          <p:cNvSpPr>
            <a:spLocks noGrp="1"/>
          </p:cNvSpPr>
          <p:nvPr>
            <p:ph type="sldNum" sz="quarter" idx="4"/>
          </p:nvPr>
        </p:nvSpPr>
        <p:spPr/>
        <p:txBody>
          <a:bodyPr/>
          <a:lstStyle/>
          <a:p>
            <a:fld id="{DB150780-22E9-4FA5-82D2-A4C93B49AABD}" type="slidenum">
              <a:rPr lang="en-US" sz="1000" smtClean="0"/>
              <a:pPr/>
              <a:t>17</a:t>
            </a:fld>
            <a:endParaRPr lang="en-US" sz="1000" dirty="0"/>
          </a:p>
        </p:txBody>
      </p:sp>
      <p:sp>
        <p:nvSpPr>
          <p:cNvPr id="21" name="TextBox 20">
            <a:extLst>
              <a:ext uri="{FF2B5EF4-FFF2-40B4-BE49-F238E27FC236}">
                <a16:creationId xmlns:a16="http://schemas.microsoft.com/office/drawing/2014/main" id="{A5990CBF-943F-436E-A299-50CE6A6A2357}"/>
              </a:ext>
            </a:extLst>
          </p:cNvPr>
          <p:cNvSpPr txBox="1"/>
          <p:nvPr/>
        </p:nvSpPr>
        <p:spPr>
          <a:xfrm>
            <a:off x="2564561" y="3662633"/>
            <a:ext cx="10714384" cy="1769715"/>
          </a:xfrm>
          <a:prstGeom prst="rect">
            <a:avLst/>
          </a:prstGeom>
          <a:noFill/>
        </p:spPr>
        <p:txBody>
          <a:bodyPr wrap="square" lIns="0" tIns="0" rIns="0" bIns="0" rtlCol="0" anchor="ctr">
            <a:spAutoFit/>
          </a:bodyPr>
          <a:lstStyle/>
          <a:p>
            <a:pPr algn="ctr"/>
            <a:r>
              <a:rPr lang="en-US" sz="11500" dirty="0">
                <a:solidFill>
                  <a:schemeClr val="bg1"/>
                </a:solidFill>
                <a:latin typeface="Century Gothic" panose="020B0502020202020204" pitchFamily="34" charset="0"/>
              </a:rPr>
              <a:t>Flexible </a:t>
            </a:r>
            <a:endParaRPr lang="en-US" sz="9600" dirty="0">
              <a:solidFill>
                <a:schemeClr val="bg1"/>
              </a:solidFill>
              <a:latin typeface="Century Gothic" panose="020B0502020202020204" pitchFamily="34" charset="0"/>
            </a:endParaRPr>
          </a:p>
        </p:txBody>
      </p:sp>
      <p:sp>
        <p:nvSpPr>
          <p:cNvPr id="22" name="Rectangle 21">
            <a:extLst>
              <a:ext uri="{FF2B5EF4-FFF2-40B4-BE49-F238E27FC236}">
                <a16:creationId xmlns:a16="http://schemas.microsoft.com/office/drawing/2014/main" id="{F2745FC0-E86C-4C07-A1EC-EFEC5890B6C0}"/>
              </a:ext>
            </a:extLst>
          </p:cNvPr>
          <p:cNvSpPr/>
          <p:nvPr/>
        </p:nvSpPr>
        <p:spPr>
          <a:xfrm>
            <a:off x="2209800" y="1859901"/>
            <a:ext cx="8278368" cy="738664"/>
          </a:xfrm>
          <a:prstGeom prst="rect">
            <a:avLst/>
          </a:prstGeom>
        </p:spPr>
        <p:txBody>
          <a:bodyPr wrap="square" lIns="36000" rIns="36000">
            <a:spAutoFit/>
          </a:bodyPr>
          <a:lstStyle/>
          <a:p>
            <a:pPr marL="360000" algn="r"/>
            <a:r>
              <a:rPr lang="en-US" sz="2100" dirty="0">
                <a:solidFill>
                  <a:schemeClr val="bg1"/>
                </a:solidFill>
                <a:latin typeface="Century Gothic" panose="020B0502020202020204" pitchFamily="34" charset="0"/>
              </a:rPr>
              <a:t>Design with freedom, incorporate more </a:t>
            </a:r>
            <a:br>
              <a:rPr lang="en-US" sz="2100" dirty="0">
                <a:solidFill>
                  <a:schemeClr val="bg1"/>
                </a:solidFill>
                <a:latin typeface="Century Gothic" panose="020B0502020202020204" pitchFamily="34" charset="0"/>
              </a:rPr>
            </a:br>
            <a:r>
              <a:rPr lang="en-US" sz="2100" dirty="0">
                <a:solidFill>
                  <a:schemeClr val="bg1"/>
                </a:solidFill>
                <a:latin typeface="Century Gothic" panose="020B0502020202020204" pitchFamily="34" charset="0"/>
              </a:rPr>
              <a:t>natural light &amp; increase glass area regardless of orientation </a:t>
            </a:r>
          </a:p>
        </p:txBody>
      </p:sp>
      <p:sp>
        <p:nvSpPr>
          <p:cNvPr id="23" name="Rectangle 22">
            <a:extLst>
              <a:ext uri="{FF2B5EF4-FFF2-40B4-BE49-F238E27FC236}">
                <a16:creationId xmlns:a16="http://schemas.microsoft.com/office/drawing/2014/main" id="{868EFCF1-4677-4158-B0AE-134991147416}"/>
              </a:ext>
            </a:extLst>
          </p:cNvPr>
          <p:cNvSpPr/>
          <p:nvPr/>
        </p:nvSpPr>
        <p:spPr>
          <a:xfrm>
            <a:off x="8162890" y="5064217"/>
            <a:ext cx="2444901" cy="923330"/>
          </a:xfrm>
          <a:prstGeom prst="rect">
            <a:avLst/>
          </a:prstGeom>
        </p:spPr>
        <p:txBody>
          <a:bodyPr wrap="none">
            <a:spAutoFit/>
          </a:bodyPr>
          <a:lstStyle/>
          <a:p>
            <a:pPr algn="ctr"/>
            <a:r>
              <a:rPr lang="en-US" sz="5400" dirty="0">
                <a:solidFill>
                  <a:schemeClr val="bg1"/>
                </a:solidFill>
                <a:latin typeface="Century Gothic" panose="020B0502020202020204" pitchFamily="34" charset="0"/>
              </a:rPr>
              <a:t>Design</a:t>
            </a:r>
          </a:p>
        </p:txBody>
      </p:sp>
    </p:spTree>
    <p:extLst>
      <p:ext uri="{BB962C8B-B14F-4D97-AF65-F5344CB8AC3E}">
        <p14:creationId xmlns:p14="http://schemas.microsoft.com/office/powerpoint/2010/main" val="18093688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02E51-B33A-4A35-91C6-F3F0895790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12782"/>
          </a:xfrm>
          <a:prstGeom prst="rect">
            <a:avLst/>
          </a:prstGeom>
        </p:spPr>
      </p:pic>
      <p:sp>
        <p:nvSpPr>
          <p:cNvPr id="6" name="Rectangle 5">
            <a:extLst>
              <a:ext uri="{FF2B5EF4-FFF2-40B4-BE49-F238E27FC236}">
                <a16:creationId xmlns:a16="http://schemas.microsoft.com/office/drawing/2014/main" id="{7EF8C852-591A-4351-92F0-6E81C1FD1556}"/>
              </a:ext>
            </a:extLst>
          </p:cNvPr>
          <p:cNvSpPr/>
          <p:nvPr/>
        </p:nvSpPr>
        <p:spPr>
          <a:xfrm>
            <a:off x="0" y="-45218"/>
            <a:ext cx="12188825" cy="6858000"/>
          </a:xfrm>
          <a:prstGeom prst="rect">
            <a:avLst/>
          </a:prstGeom>
          <a:solidFill>
            <a:srgbClr val="011F38">
              <a:alpha val="35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24A9BB6D-C26A-489F-A2C0-977A1FBA5D8D}"/>
              </a:ext>
            </a:extLst>
          </p:cNvPr>
          <p:cNvSpPr>
            <a:spLocks noGrp="1"/>
          </p:cNvSpPr>
          <p:nvPr>
            <p:ph type="sldNum" sz="quarter" idx="4"/>
          </p:nvPr>
        </p:nvSpPr>
        <p:spPr/>
        <p:txBody>
          <a:bodyPr/>
          <a:lstStyle/>
          <a:p>
            <a:fld id="{DB150780-22E9-4FA5-82D2-A4C93B49AABD}" type="slidenum">
              <a:rPr lang="en-US" sz="1000" smtClean="0"/>
              <a:pPr/>
              <a:t>18</a:t>
            </a:fld>
            <a:endParaRPr lang="en-US" sz="1000" dirty="0"/>
          </a:p>
        </p:txBody>
      </p:sp>
      <p:sp>
        <p:nvSpPr>
          <p:cNvPr id="7" name="TextBox 6">
            <a:extLst>
              <a:ext uri="{FF2B5EF4-FFF2-40B4-BE49-F238E27FC236}">
                <a16:creationId xmlns:a16="http://schemas.microsoft.com/office/drawing/2014/main" id="{46B0FF12-899C-4EB5-8F52-CFF1B7F1D0FB}"/>
              </a:ext>
            </a:extLst>
          </p:cNvPr>
          <p:cNvSpPr txBox="1"/>
          <p:nvPr/>
        </p:nvSpPr>
        <p:spPr>
          <a:xfrm>
            <a:off x="2699220" y="3670213"/>
            <a:ext cx="8347587" cy="1769715"/>
          </a:xfrm>
          <a:prstGeom prst="rect">
            <a:avLst/>
          </a:prstGeom>
          <a:noFill/>
        </p:spPr>
        <p:txBody>
          <a:bodyPr wrap="square" lIns="0" tIns="0" rIns="0" bIns="0" rtlCol="0" anchor="ctr">
            <a:spAutoFit/>
          </a:bodyPr>
          <a:lstStyle/>
          <a:p>
            <a:pPr algn="ctr"/>
            <a:r>
              <a:rPr lang="en-US" sz="11500" dirty="0">
                <a:solidFill>
                  <a:schemeClr val="bg1"/>
                </a:solidFill>
                <a:latin typeface="Century Gothic" panose="020B0502020202020204" pitchFamily="34" charset="0"/>
              </a:rPr>
              <a:t>Enhanced</a:t>
            </a:r>
            <a:endParaRPr lang="en-US" sz="9600" dirty="0">
              <a:solidFill>
                <a:schemeClr val="bg1"/>
              </a:solidFill>
              <a:latin typeface="Century Gothic" panose="020B0502020202020204" pitchFamily="34" charset="0"/>
            </a:endParaRPr>
          </a:p>
        </p:txBody>
      </p:sp>
      <p:sp>
        <p:nvSpPr>
          <p:cNvPr id="13" name="Rectangle 12">
            <a:extLst>
              <a:ext uri="{FF2B5EF4-FFF2-40B4-BE49-F238E27FC236}">
                <a16:creationId xmlns:a16="http://schemas.microsoft.com/office/drawing/2014/main" id="{47CBCF2C-20CE-48D6-93F0-96896F5D41A5}"/>
              </a:ext>
            </a:extLst>
          </p:cNvPr>
          <p:cNvSpPr/>
          <p:nvPr/>
        </p:nvSpPr>
        <p:spPr>
          <a:xfrm>
            <a:off x="3757452" y="5070865"/>
            <a:ext cx="6840334" cy="923330"/>
          </a:xfrm>
          <a:prstGeom prst="rect">
            <a:avLst/>
          </a:prstGeom>
        </p:spPr>
        <p:txBody>
          <a:bodyPr wrap="none">
            <a:spAutoFit/>
          </a:bodyPr>
          <a:lstStyle/>
          <a:p>
            <a:pPr algn="ctr"/>
            <a:r>
              <a:rPr lang="en-US" sz="5400" dirty="0">
                <a:solidFill>
                  <a:schemeClr val="bg1"/>
                </a:solidFill>
                <a:latin typeface="Century Gothic" panose="020B0502020202020204" pitchFamily="34" charset="0"/>
              </a:rPr>
              <a:t>Health and wellness</a:t>
            </a:r>
          </a:p>
        </p:txBody>
      </p:sp>
      <p:sp>
        <p:nvSpPr>
          <p:cNvPr id="16" name="Rectangle 15">
            <a:extLst>
              <a:ext uri="{FF2B5EF4-FFF2-40B4-BE49-F238E27FC236}">
                <a16:creationId xmlns:a16="http://schemas.microsoft.com/office/drawing/2014/main" id="{E40C6FA4-B9F0-4D64-AC1C-A794C2766B93}"/>
              </a:ext>
            </a:extLst>
          </p:cNvPr>
          <p:cNvSpPr/>
          <p:nvPr/>
        </p:nvSpPr>
        <p:spPr>
          <a:xfrm>
            <a:off x="1672866" y="1566741"/>
            <a:ext cx="8873007" cy="738664"/>
          </a:xfrm>
          <a:prstGeom prst="rect">
            <a:avLst/>
          </a:prstGeom>
        </p:spPr>
        <p:txBody>
          <a:bodyPr wrap="square">
            <a:spAutoFit/>
          </a:bodyPr>
          <a:lstStyle/>
          <a:p>
            <a:pPr algn="r"/>
            <a:r>
              <a:rPr lang="en-US" sz="2100" dirty="0">
                <a:solidFill>
                  <a:schemeClr val="bg1"/>
                </a:solidFill>
                <a:latin typeface="Century Gothic" panose="020B0502020202020204" pitchFamily="34" charset="0"/>
              </a:rPr>
              <a:t>Provide unobstructed views with more daylight, </a:t>
            </a:r>
            <a:br>
              <a:rPr lang="en-US" sz="2100" dirty="0">
                <a:solidFill>
                  <a:schemeClr val="bg1"/>
                </a:solidFill>
                <a:latin typeface="Century Gothic" panose="020B0502020202020204" pitchFamily="34" charset="0"/>
              </a:rPr>
            </a:br>
            <a:r>
              <a:rPr lang="en-US" sz="2100" dirty="0">
                <a:solidFill>
                  <a:schemeClr val="bg1"/>
                </a:solidFill>
                <a:latin typeface="Century Gothic" panose="020B0502020202020204" pitchFamily="34" charset="0"/>
              </a:rPr>
              <a:t>controlled glare, and greater thermal comfort</a:t>
            </a:r>
          </a:p>
        </p:txBody>
      </p:sp>
    </p:spTree>
    <p:extLst>
      <p:ext uri="{BB962C8B-B14F-4D97-AF65-F5344CB8AC3E}">
        <p14:creationId xmlns:p14="http://schemas.microsoft.com/office/powerpoint/2010/main" val="42914507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living room filled with furniture and a large window&#10;&#10;Description generated with very high confidence">
            <a:extLst>
              <a:ext uri="{FF2B5EF4-FFF2-40B4-BE49-F238E27FC236}">
                <a16:creationId xmlns:a16="http://schemas.microsoft.com/office/drawing/2014/main" id="{04B06696-C842-4A9A-A0D6-002A400F5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88825" cy="6858000"/>
          </a:xfrm>
          <a:prstGeom prst="rect">
            <a:avLst/>
          </a:prstGeom>
        </p:spPr>
      </p:pic>
      <p:sp>
        <p:nvSpPr>
          <p:cNvPr id="9" name="Rectangle 8">
            <a:extLst>
              <a:ext uri="{FF2B5EF4-FFF2-40B4-BE49-F238E27FC236}">
                <a16:creationId xmlns:a16="http://schemas.microsoft.com/office/drawing/2014/main" id="{ED050C43-627B-411A-8530-E6B2326DD012}"/>
              </a:ext>
            </a:extLst>
          </p:cNvPr>
          <p:cNvSpPr/>
          <p:nvPr/>
        </p:nvSpPr>
        <p:spPr>
          <a:xfrm>
            <a:off x="-2" y="0"/>
            <a:ext cx="12188825" cy="6858000"/>
          </a:xfrm>
          <a:prstGeom prst="rect">
            <a:avLst/>
          </a:prstGeom>
          <a:solidFill>
            <a:srgbClr val="011F38">
              <a:alpha val="56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D6CFB087-9B50-46E2-ADD1-44BE978F812A}"/>
              </a:ext>
            </a:extLst>
          </p:cNvPr>
          <p:cNvSpPr>
            <a:spLocks noGrp="1"/>
          </p:cNvSpPr>
          <p:nvPr>
            <p:ph type="sldNum" sz="quarter" idx="4"/>
          </p:nvPr>
        </p:nvSpPr>
        <p:spPr/>
        <p:txBody>
          <a:bodyPr/>
          <a:lstStyle/>
          <a:p>
            <a:fld id="{DB150780-22E9-4FA5-82D2-A4C93B49AABD}" type="slidenum">
              <a:rPr lang="en-US" sz="1000" smtClean="0">
                <a:solidFill>
                  <a:srgbClr val="FFFFFF"/>
                </a:solidFill>
              </a:rPr>
              <a:pPr/>
              <a:t>19</a:t>
            </a:fld>
            <a:endParaRPr lang="en-US" sz="1000" dirty="0">
              <a:solidFill>
                <a:srgbClr val="FFFFFF"/>
              </a:solidFill>
            </a:endParaRPr>
          </a:p>
        </p:txBody>
      </p:sp>
      <p:sp>
        <p:nvSpPr>
          <p:cNvPr id="6" name="TextBox 5">
            <a:extLst>
              <a:ext uri="{FF2B5EF4-FFF2-40B4-BE49-F238E27FC236}">
                <a16:creationId xmlns:a16="http://schemas.microsoft.com/office/drawing/2014/main" id="{5E3A47E5-9BC1-4636-9637-433327B09AB6}"/>
              </a:ext>
            </a:extLst>
          </p:cNvPr>
          <p:cNvSpPr txBox="1"/>
          <p:nvPr/>
        </p:nvSpPr>
        <p:spPr>
          <a:xfrm>
            <a:off x="2015288" y="3682629"/>
            <a:ext cx="8912293" cy="1769715"/>
          </a:xfrm>
          <a:prstGeom prst="rect">
            <a:avLst/>
          </a:prstGeom>
          <a:noFill/>
        </p:spPr>
        <p:txBody>
          <a:bodyPr wrap="square" lIns="0" tIns="0" rIns="0" bIns="0" rtlCol="0" anchor="ctr">
            <a:spAutoFit/>
          </a:bodyPr>
          <a:lstStyle/>
          <a:p>
            <a:pPr algn="ctr"/>
            <a:r>
              <a:rPr lang="en-US" sz="11500" dirty="0">
                <a:solidFill>
                  <a:schemeClr val="bg1"/>
                </a:solidFill>
                <a:latin typeface="Century Gothic" panose="020B0502020202020204" pitchFamily="34" charset="0"/>
              </a:rPr>
              <a:t>Sustainable</a:t>
            </a:r>
            <a:endParaRPr lang="en-US" sz="400" dirty="0">
              <a:solidFill>
                <a:schemeClr val="bg1"/>
              </a:solidFill>
              <a:latin typeface="Century Gothic" panose="020B0502020202020204" pitchFamily="34" charset="0"/>
            </a:endParaRPr>
          </a:p>
        </p:txBody>
      </p:sp>
      <p:sp>
        <p:nvSpPr>
          <p:cNvPr id="2" name="Rectangle 1"/>
          <p:cNvSpPr/>
          <p:nvPr/>
        </p:nvSpPr>
        <p:spPr>
          <a:xfrm>
            <a:off x="7857639" y="5085255"/>
            <a:ext cx="2789546" cy="923330"/>
          </a:xfrm>
          <a:prstGeom prst="rect">
            <a:avLst/>
          </a:prstGeom>
        </p:spPr>
        <p:txBody>
          <a:bodyPr wrap="none">
            <a:spAutoFit/>
          </a:bodyPr>
          <a:lstStyle/>
          <a:p>
            <a:r>
              <a:rPr lang="en-US" sz="5400" dirty="0">
                <a:solidFill>
                  <a:schemeClr val="bg1"/>
                </a:solidFill>
                <a:latin typeface="Century Gothic" panose="020B0502020202020204" pitchFamily="34" charset="0"/>
              </a:rPr>
              <a:t>Solution</a:t>
            </a:r>
            <a:endParaRPr lang="en-US" sz="5400" dirty="0"/>
          </a:p>
        </p:txBody>
      </p:sp>
      <p:sp>
        <p:nvSpPr>
          <p:cNvPr id="15" name="Rectangle 14"/>
          <p:cNvSpPr/>
          <p:nvPr/>
        </p:nvSpPr>
        <p:spPr>
          <a:xfrm>
            <a:off x="2196518" y="1856458"/>
            <a:ext cx="8339494" cy="738664"/>
          </a:xfrm>
          <a:prstGeom prst="rect">
            <a:avLst/>
          </a:prstGeom>
        </p:spPr>
        <p:txBody>
          <a:bodyPr wrap="square">
            <a:spAutoFit/>
          </a:bodyPr>
          <a:lstStyle/>
          <a:p>
            <a:pPr algn="r"/>
            <a:r>
              <a:rPr lang="en-US" sz="2100" dirty="0">
                <a:solidFill>
                  <a:schemeClr val="bg1"/>
                </a:solidFill>
                <a:latin typeface="Century Gothic" panose="020B0502020202020204" pitchFamily="34" charset="0"/>
              </a:rPr>
              <a:t>Contribute to LEED under 5 different </a:t>
            </a:r>
            <a:br>
              <a:rPr lang="en-US" sz="2100" dirty="0">
                <a:solidFill>
                  <a:schemeClr val="bg1"/>
                </a:solidFill>
                <a:latin typeface="Century Gothic" panose="020B0502020202020204" pitchFamily="34" charset="0"/>
              </a:rPr>
            </a:br>
            <a:r>
              <a:rPr lang="en-US" sz="2100" dirty="0">
                <a:solidFill>
                  <a:schemeClr val="bg1"/>
                </a:solidFill>
                <a:latin typeface="Century Gothic" panose="020B0502020202020204" pitchFamily="34" charset="0"/>
              </a:rPr>
              <a:t>categories and promote material transparency</a:t>
            </a:r>
          </a:p>
        </p:txBody>
      </p:sp>
    </p:spTree>
    <p:extLst>
      <p:ext uri="{BB962C8B-B14F-4D97-AF65-F5344CB8AC3E}">
        <p14:creationId xmlns:p14="http://schemas.microsoft.com/office/powerpoint/2010/main" val="40051803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E90BFB-E600-4274-A2C3-92CCF6D779AD}"/>
              </a:ext>
            </a:extLst>
          </p:cNvPr>
          <p:cNvSpPr>
            <a:spLocks noGrp="1"/>
          </p:cNvSpPr>
          <p:nvPr>
            <p:ph idx="1"/>
          </p:nvPr>
        </p:nvSpPr>
        <p:spPr/>
        <p:txBody>
          <a:bodyPr/>
          <a:lstStyle/>
          <a:p>
            <a:pPr>
              <a:lnSpc>
                <a:spcPct val="125000"/>
              </a:lnSpc>
              <a:spcAft>
                <a:spcPts val="0"/>
              </a:spcAft>
            </a:pPr>
            <a:r>
              <a:rPr lang="en-US" sz="1600" dirty="0">
                <a:solidFill>
                  <a:schemeClr val="tx2"/>
                </a:solidFill>
              </a:rPr>
              <a:t>Course participants must self-report their activities by logging in to My Credentials at </a:t>
            </a:r>
          </a:p>
          <a:p>
            <a:pPr>
              <a:lnSpc>
                <a:spcPct val="125000"/>
              </a:lnSpc>
              <a:spcAft>
                <a:spcPts val="0"/>
              </a:spcAft>
            </a:pPr>
            <a:r>
              <a:rPr lang="en-US" sz="1600" dirty="0">
                <a:solidFill>
                  <a:schemeClr val="tx2"/>
                </a:solidFill>
              </a:rPr>
              <a:t>http://www.usgbc.org/account/credentials.</a:t>
            </a:r>
          </a:p>
          <a:p>
            <a:pPr>
              <a:lnSpc>
                <a:spcPct val="125000"/>
              </a:lnSpc>
              <a:spcAft>
                <a:spcPts val="0"/>
              </a:spcAft>
            </a:pPr>
            <a:endParaRPr lang="en-US" sz="1600" dirty="0">
              <a:solidFill>
                <a:schemeClr val="tx2"/>
              </a:solidFill>
            </a:endParaRPr>
          </a:p>
          <a:p>
            <a:pPr>
              <a:lnSpc>
                <a:spcPct val="125000"/>
              </a:lnSpc>
              <a:spcAft>
                <a:spcPts val="0"/>
              </a:spcAft>
            </a:pPr>
            <a:r>
              <a:rPr lang="en-US" sz="1600" dirty="0">
                <a:solidFill>
                  <a:schemeClr val="tx2"/>
                </a:solidFill>
              </a:rPr>
              <a:t>This course is registered with GBCI for continuing professional education.  As such, it does not include content that may be deemed or construed to be an approval or endorsement by the GBCI of any material of construction or any method or manner of handling, using, distributing, or dealing in any material or product.</a:t>
            </a:r>
          </a:p>
          <a:p>
            <a:pPr>
              <a:lnSpc>
                <a:spcPct val="125000"/>
              </a:lnSpc>
              <a:spcAft>
                <a:spcPts val="0"/>
              </a:spcAft>
            </a:pPr>
            <a:endParaRPr lang="en-US" sz="1600" dirty="0">
              <a:solidFill>
                <a:schemeClr val="tx2"/>
              </a:solidFill>
            </a:endParaRPr>
          </a:p>
          <a:p>
            <a:endParaRPr lang="en-US" dirty="0">
              <a:solidFill>
                <a:schemeClr val="tx2"/>
              </a:solidFill>
            </a:endParaRPr>
          </a:p>
        </p:txBody>
      </p:sp>
      <p:sp>
        <p:nvSpPr>
          <p:cNvPr id="4" name="Slide Number Placeholder 3">
            <a:extLst>
              <a:ext uri="{FF2B5EF4-FFF2-40B4-BE49-F238E27FC236}">
                <a16:creationId xmlns:a16="http://schemas.microsoft.com/office/drawing/2014/main" id="{D26BEC14-8BD6-45D8-959B-9F11CCEC9655}"/>
              </a:ext>
            </a:extLst>
          </p:cNvPr>
          <p:cNvSpPr>
            <a:spLocks noGrp="1"/>
          </p:cNvSpPr>
          <p:nvPr>
            <p:ph type="sldNum" sz="quarter" idx="4294967295"/>
          </p:nvPr>
        </p:nvSpPr>
        <p:spPr>
          <a:xfrm>
            <a:off x="245872" y="6454642"/>
            <a:ext cx="274614" cy="249385"/>
          </a:xfrm>
          <a:prstGeom prst="rect">
            <a:avLst/>
          </a:prstGeom>
        </p:spPr>
        <p:txBody>
          <a:bodyPr/>
          <a:lstStyle/>
          <a:p>
            <a:fld id="{DB150780-22E9-4FA5-82D2-A4C93B49AABD}" type="slidenum">
              <a:rPr lang="en-US" smtClean="0">
                <a:solidFill>
                  <a:srgbClr val="FFFFFF"/>
                </a:solidFill>
              </a:rPr>
              <a:pPr/>
              <a:t>2</a:t>
            </a:fld>
            <a:endParaRPr lang="en-US">
              <a:solidFill>
                <a:srgbClr val="FFFFFF"/>
              </a:solidFill>
            </a:endParaRPr>
          </a:p>
        </p:txBody>
      </p:sp>
      <p:sp>
        <p:nvSpPr>
          <p:cNvPr id="6" name="Title 2">
            <a:extLst>
              <a:ext uri="{FF2B5EF4-FFF2-40B4-BE49-F238E27FC236}">
                <a16:creationId xmlns:a16="http://schemas.microsoft.com/office/drawing/2014/main" id="{69CE53F2-FE19-3E44-95CC-8DB18A2BD55F}"/>
              </a:ext>
            </a:extLst>
          </p:cNvPr>
          <p:cNvSpPr txBox="1">
            <a:spLocks/>
          </p:cNvSpPr>
          <p:nvPr/>
        </p:nvSpPr>
        <p:spPr>
          <a:xfrm>
            <a:off x="292274" y="270049"/>
            <a:ext cx="11617325" cy="457200"/>
          </a:xfrm>
          <a:prstGeom prst="rect">
            <a:avLst/>
          </a:prstGeom>
        </p:spPr>
        <p:txBody>
          <a:bodyPr vert="horz" lIns="0" tIns="0" rIns="0" bIns="0" rtlCol="0" anchor="b" anchorCtr="0">
            <a:noAutofit/>
          </a:bodyPr>
          <a:lstStyle>
            <a:lvl1pPr marL="0" indent="0" algn="l" defTabSz="914126" rtl="0" eaLnBrk="1" latinLnBrk="0" hangingPunct="1">
              <a:lnSpc>
                <a:spcPct val="85000"/>
              </a:lnSpc>
              <a:spcBef>
                <a:spcPct val="0"/>
              </a:spcBef>
              <a:buNone/>
              <a:defRPr lang="en-US" sz="2799" b="1" kern="1200" dirty="0">
                <a:solidFill>
                  <a:schemeClr val="tx2"/>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sz="2800" b="0" dirty="0"/>
              <a:t>Credit(s) earned on completion of this course</a:t>
            </a:r>
            <a:endParaRPr lang="en-US" b="0" dirty="0"/>
          </a:p>
        </p:txBody>
      </p:sp>
      <p:sp>
        <p:nvSpPr>
          <p:cNvPr id="7" name="Slide Number Placeholder 8">
            <a:extLst>
              <a:ext uri="{FF2B5EF4-FFF2-40B4-BE49-F238E27FC236}">
                <a16:creationId xmlns:a16="http://schemas.microsoft.com/office/drawing/2014/main" id="{53E0D341-2470-8248-A53B-4D19FA8372D5}"/>
              </a:ext>
            </a:extLst>
          </p:cNvPr>
          <p:cNvSpPr txBox="1">
            <a:spLocks/>
          </p:cNvSpPr>
          <p:nvPr/>
        </p:nvSpPr>
        <p:spPr>
          <a:xfrm>
            <a:off x="245871" y="6454644"/>
            <a:ext cx="493165" cy="234255"/>
          </a:xfrm>
          <a:prstGeom prst="rect">
            <a:avLst/>
          </a:prstGeom>
        </p:spPr>
        <p:txBody>
          <a:bodyPr vert="horz" lIns="0" tIns="0" rIns="0" bIns="0" rtlCol="0" anchor="ctr"/>
          <a:lstStyle>
            <a:defPPr>
              <a:defRPr lang="en-US"/>
            </a:defPPr>
            <a:lvl1pPr marL="0" algn="l" defTabSz="914400" rtl="0" eaLnBrk="1" latinLnBrk="0" hangingPunct="1">
              <a:defRPr lang="en-US" sz="800" kern="1200" smtClean="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2</a:t>
            </a:fld>
            <a:endParaRPr lang="en-US" sz="1000" dirty="0"/>
          </a:p>
        </p:txBody>
      </p:sp>
    </p:spTree>
    <p:extLst>
      <p:ext uri="{BB962C8B-B14F-4D97-AF65-F5344CB8AC3E}">
        <p14:creationId xmlns:p14="http://schemas.microsoft.com/office/powerpoint/2010/main" val="3454601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8">
            <a:extLst>
              <a:ext uri="{FF2B5EF4-FFF2-40B4-BE49-F238E27FC236}">
                <a16:creationId xmlns:a16="http://schemas.microsoft.com/office/drawing/2014/main" id="{48615AEA-8244-FC4C-ACD0-D74D9B1472E0}"/>
              </a:ext>
            </a:extLst>
          </p:cNvPr>
          <p:cNvSpPr>
            <a:spLocks noGrp="1"/>
          </p:cNvSpPr>
          <p:nvPr>
            <p:ph type="sldNum" sz="quarter" idx="4"/>
          </p:nvPr>
        </p:nvSpPr>
        <p:spPr/>
        <p:txBody>
          <a:bodyPr/>
          <a:lstStyle/>
          <a:p>
            <a:fld id="{DB150780-22E9-4FA5-82D2-A4C93B49AABD}" type="slidenum">
              <a:rPr lang="en-US" sz="1000" smtClean="0"/>
              <a:pPr/>
              <a:t>20</a:t>
            </a:fld>
            <a:endParaRPr lang="en-US" sz="1000" dirty="0"/>
          </a:p>
        </p:txBody>
      </p:sp>
      <p:sp>
        <p:nvSpPr>
          <p:cNvPr id="3" name="Rectangle 2"/>
          <p:cNvSpPr txBox="1">
            <a:spLocks noChangeArrowheads="1"/>
          </p:cNvSpPr>
          <p:nvPr/>
        </p:nvSpPr>
        <p:spPr>
          <a:xfrm>
            <a:off x="1205887" y="1441754"/>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01</a:t>
            </a:r>
          </a:p>
        </p:txBody>
      </p:sp>
      <p:sp>
        <p:nvSpPr>
          <p:cNvPr id="4" name="Rectangle 2"/>
          <p:cNvSpPr txBox="1">
            <a:spLocks noChangeArrowheads="1"/>
          </p:cNvSpPr>
          <p:nvPr/>
        </p:nvSpPr>
        <p:spPr>
          <a:xfrm>
            <a:off x="1205887" y="2243068"/>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tx2"/>
                </a:solidFill>
                <a:latin typeface="Century Gothic" panose="020B0502020202020204" pitchFamily="34" charset="0"/>
              </a:rPr>
              <a:t>02</a:t>
            </a:r>
          </a:p>
        </p:txBody>
      </p:sp>
      <p:sp>
        <p:nvSpPr>
          <p:cNvPr id="5" name="Rectangle 2"/>
          <p:cNvSpPr txBox="1">
            <a:spLocks noChangeArrowheads="1"/>
          </p:cNvSpPr>
          <p:nvPr/>
        </p:nvSpPr>
        <p:spPr>
          <a:xfrm>
            <a:off x="1205887" y="3044381"/>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03</a:t>
            </a:r>
          </a:p>
        </p:txBody>
      </p:sp>
      <p:sp>
        <p:nvSpPr>
          <p:cNvPr id="9" name="Rectangle 2"/>
          <p:cNvSpPr txBox="1">
            <a:spLocks noChangeArrowheads="1"/>
          </p:cNvSpPr>
          <p:nvPr/>
        </p:nvSpPr>
        <p:spPr>
          <a:xfrm>
            <a:off x="2231927" y="1601125"/>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Introduction</a:t>
            </a:r>
          </a:p>
        </p:txBody>
      </p:sp>
      <p:sp>
        <p:nvSpPr>
          <p:cNvPr id="18" name="Rectangle 2"/>
          <p:cNvSpPr txBox="1">
            <a:spLocks noChangeArrowheads="1"/>
          </p:cNvSpPr>
          <p:nvPr/>
        </p:nvSpPr>
        <p:spPr>
          <a:xfrm>
            <a:off x="2255573" y="2402438"/>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b="1" dirty="0">
                <a:solidFill>
                  <a:schemeClr val="tx2"/>
                </a:solidFill>
                <a:latin typeface="Century Gothic" panose="020B0502020202020204" pitchFamily="34" charset="0"/>
              </a:rPr>
              <a:t>Product and Benefits</a:t>
            </a:r>
          </a:p>
        </p:txBody>
      </p:sp>
      <p:sp>
        <p:nvSpPr>
          <p:cNvPr id="20" name="Rectangle 2"/>
          <p:cNvSpPr txBox="1">
            <a:spLocks noChangeArrowheads="1"/>
          </p:cNvSpPr>
          <p:nvPr/>
        </p:nvSpPr>
        <p:spPr>
          <a:xfrm>
            <a:off x="2255573" y="3203751"/>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Sustainability</a:t>
            </a:r>
          </a:p>
        </p:txBody>
      </p:sp>
      <p:sp>
        <p:nvSpPr>
          <p:cNvPr id="21" name="Rectangle 2"/>
          <p:cNvSpPr txBox="1">
            <a:spLocks noChangeArrowheads="1"/>
          </p:cNvSpPr>
          <p:nvPr/>
        </p:nvSpPr>
        <p:spPr>
          <a:xfrm>
            <a:off x="2255573" y="3950476"/>
            <a:ext cx="6702880" cy="380416"/>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Case Studies</a:t>
            </a:r>
          </a:p>
        </p:txBody>
      </p:sp>
      <p:sp>
        <p:nvSpPr>
          <p:cNvPr id="13" name="Rectangle 2">
            <a:extLst>
              <a:ext uri="{FF2B5EF4-FFF2-40B4-BE49-F238E27FC236}">
                <a16:creationId xmlns:a16="http://schemas.microsoft.com/office/drawing/2014/main" id="{ED04120A-1F6B-4909-838A-04A37E2BBB3D}"/>
              </a:ext>
            </a:extLst>
          </p:cNvPr>
          <p:cNvSpPr txBox="1">
            <a:spLocks noChangeArrowheads="1"/>
          </p:cNvSpPr>
          <p:nvPr/>
        </p:nvSpPr>
        <p:spPr>
          <a:xfrm>
            <a:off x="1206467" y="3844021"/>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04</a:t>
            </a:r>
          </a:p>
        </p:txBody>
      </p:sp>
      <p:sp>
        <p:nvSpPr>
          <p:cNvPr id="15" name="Rectangle 2">
            <a:extLst>
              <a:ext uri="{FF2B5EF4-FFF2-40B4-BE49-F238E27FC236}">
                <a16:creationId xmlns:a16="http://schemas.microsoft.com/office/drawing/2014/main" id="{A7D3F754-D290-427D-932F-6342F6479B2D}"/>
              </a:ext>
            </a:extLst>
          </p:cNvPr>
          <p:cNvSpPr txBox="1">
            <a:spLocks noChangeArrowheads="1"/>
          </p:cNvSpPr>
          <p:nvPr/>
        </p:nvSpPr>
        <p:spPr>
          <a:xfrm>
            <a:off x="301300" y="335754"/>
            <a:ext cx="11615905" cy="457200"/>
          </a:xfrm>
          <a:prstGeom prst="rect">
            <a:avLst/>
          </a:prstGeom>
        </p:spPr>
        <p:txBody>
          <a:bodyPr vert="horz" lIns="0" tIns="0" rIns="0" bIns="0" rtlCol="0" anchor="ctr" anchorCtr="0">
            <a:noAutofit/>
          </a:bodyPr>
          <a:lstStyle>
            <a:lvl1pPr marL="0" indent="0" algn="l" defTabSz="914126" rtl="0" eaLnBrk="1" latinLnBrk="0" hangingPunct="1">
              <a:lnSpc>
                <a:spcPct val="85000"/>
              </a:lnSpc>
              <a:spcBef>
                <a:spcPct val="0"/>
              </a:spcBef>
              <a:buNone/>
              <a:defRPr lang="en-US" sz="2799" b="1" kern="1200" dirty="0">
                <a:solidFill>
                  <a:schemeClr val="tx2"/>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b="0" kern="0"/>
              <a:t>Agenda</a:t>
            </a:r>
          </a:p>
        </p:txBody>
      </p:sp>
    </p:spTree>
    <p:custDataLst>
      <p:tags r:id="rId2"/>
    </p:custDataLst>
    <p:extLst>
      <p:ext uri="{BB962C8B-B14F-4D97-AF65-F5344CB8AC3E}">
        <p14:creationId xmlns:p14="http://schemas.microsoft.com/office/powerpoint/2010/main" val="1466214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FB7BE39C-5DF7-8B48-B5D7-DBA3B39881A1}"/>
              </a:ext>
            </a:extLst>
          </p:cNvPr>
          <p:cNvSpPr/>
          <p:nvPr/>
        </p:nvSpPr>
        <p:spPr>
          <a:xfrm>
            <a:off x="0" y="926592"/>
            <a:ext cx="12192000" cy="5084064"/>
          </a:xfrm>
          <a:prstGeom prst="rect">
            <a:avLst/>
          </a:prstGeom>
          <a:solidFill>
            <a:schemeClr val="bg1">
              <a:lumMod val="9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69" name="Oval 168"/>
          <p:cNvSpPr/>
          <p:nvPr/>
        </p:nvSpPr>
        <p:spPr>
          <a:xfrm>
            <a:off x="6827136" y="5366517"/>
            <a:ext cx="4866282" cy="327697"/>
          </a:xfrm>
          <a:prstGeom prst="ellipse">
            <a:avLst/>
          </a:prstGeom>
          <a:gradFill flip="none" rotWithShape="1">
            <a:gsLst>
              <a:gs pos="100000">
                <a:schemeClr val="accent1">
                  <a:alpha val="0"/>
                </a:schemeClr>
              </a:gs>
              <a:gs pos="0">
                <a:schemeClr val="accent1">
                  <a:alpha val="62000"/>
                </a:schemeClr>
              </a:gs>
            </a:gsLst>
            <a:path path="shape">
              <a:fillToRect l="50000" t="50000" r="50000" b="50000"/>
            </a:path>
            <a:tileRect/>
          </a:gradFill>
          <a:ln w="22225">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a typeface="Open Sans" pitchFamily="34" charset="0"/>
              <a:cs typeface="Open Sans" pitchFamily="34" charset="0"/>
            </a:endParaRPr>
          </a:p>
        </p:txBody>
      </p:sp>
      <p:pic>
        <p:nvPicPr>
          <p:cNvPr id="178" name="Picture 177" descr="cross-section_v4_ligh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5683" y="1065099"/>
            <a:ext cx="3770048" cy="4421399"/>
          </a:xfrm>
          <a:prstGeom prst="rect">
            <a:avLst/>
          </a:prstGeom>
        </p:spPr>
      </p:pic>
      <p:pic>
        <p:nvPicPr>
          <p:cNvPr id="179" name="Picture 178" descr="cross-section_v4_dar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5683" y="1065099"/>
            <a:ext cx="3770048" cy="4421399"/>
          </a:xfrm>
          <a:prstGeom prst="rect">
            <a:avLst/>
          </a:prstGeom>
        </p:spPr>
      </p:pic>
      <p:sp>
        <p:nvSpPr>
          <p:cNvPr id="71" name="Rectangle 70"/>
          <p:cNvSpPr/>
          <p:nvPr/>
        </p:nvSpPr>
        <p:spPr bwMode="auto">
          <a:xfrm>
            <a:off x="1716220" y="1447609"/>
            <a:ext cx="524940" cy="3999655"/>
          </a:xfrm>
          <a:prstGeom prst="rect">
            <a:avLst/>
          </a:prstGeom>
          <a:solidFill>
            <a:schemeClr val="bg1">
              <a:lumMod val="75000"/>
            </a:schemeClr>
          </a:soli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grpSp>
        <p:nvGrpSpPr>
          <p:cNvPr id="72" name="Group 71"/>
          <p:cNvGrpSpPr/>
          <p:nvPr/>
        </p:nvGrpSpPr>
        <p:grpSpPr>
          <a:xfrm>
            <a:off x="2242531" y="1442277"/>
            <a:ext cx="2365206" cy="4004985"/>
            <a:chOff x="1677517" y="1406773"/>
            <a:chExt cx="1116965" cy="2843785"/>
          </a:xfrm>
        </p:grpSpPr>
        <p:sp>
          <p:nvSpPr>
            <p:cNvPr id="98" name="Rectangle 97"/>
            <p:cNvSpPr/>
            <p:nvPr/>
          </p:nvSpPr>
          <p:spPr bwMode="auto">
            <a:xfrm>
              <a:off x="1884826" y="1406773"/>
              <a:ext cx="909656" cy="2843784"/>
            </a:xfrm>
            <a:prstGeom prst="rect">
              <a:avLst/>
            </a:prstGeom>
            <a:gradFill flip="none" rotWithShape="1">
              <a:gsLst>
                <a:gs pos="100000">
                  <a:schemeClr val="tx2"/>
                </a:gs>
                <a:gs pos="0">
                  <a:schemeClr val="tx2"/>
                </a:gs>
                <a:gs pos="67000">
                  <a:srgbClr val="CEDFEA"/>
                </a:gs>
                <a:gs pos="36000">
                  <a:schemeClr val="tx2"/>
                </a:gs>
                <a:gs pos="20000">
                  <a:srgbClr val="E2ECF3"/>
                </a:gs>
                <a:gs pos="82000">
                  <a:srgbClr val="E8F0F6"/>
                </a:gs>
              </a:gsLst>
              <a:lin ang="2700000" scaled="1"/>
              <a:tileRect/>
            </a:gra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a:p>
              <a:pPr algn="ctr" eaLnBrk="0" fontAlgn="base" hangingPunct="0">
                <a:spcBef>
                  <a:spcPct val="0"/>
                </a:spcBef>
                <a:spcAft>
                  <a:spcPct val="0"/>
                </a:spcAft>
              </a:pPr>
              <a:r>
                <a:rPr lang="en-US" sz="1999" dirty="0">
                  <a:solidFill>
                    <a:schemeClr val="tx2"/>
                  </a:solidFill>
                  <a:latin typeface="Century Gothic"/>
                  <a:ea typeface="Open Sans" pitchFamily="34" charset="0"/>
                  <a:cs typeface="Century Gothic"/>
                </a:rPr>
                <a:t>Glass</a:t>
              </a:r>
            </a:p>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sp>
          <p:nvSpPr>
            <p:cNvPr id="111" name="Rectangle 110"/>
            <p:cNvSpPr/>
            <p:nvPr/>
          </p:nvSpPr>
          <p:spPr bwMode="auto">
            <a:xfrm>
              <a:off x="1677517" y="1408185"/>
              <a:ext cx="210312" cy="2842373"/>
            </a:xfrm>
            <a:prstGeom prst="rect">
              <a:avLst/>
            </a:prstGeom>
            <a:solidFill>
              <a:schemeClr val="bg1">
                <a:lumMod val="85000"/>
              </a:schemeClr>
            </a:soli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grpSp>
      <p:sp>
        <p:nvSpPr>
          <p:cNvPr id="112" name="Rectangle 111"/>
          <p:cNvSpPr/>
          <p:nvPr/>
        </p:nvSpPr>
        <p:spPr bwMode="auto">
          <a:xfrm>
            <a:off x="523967" y="1442279"/>
            <a:ext cx="438215" cy="4000235"/>
          </a:xfrm>
          <a:prstGeom prst="rect">
            <a:avLst/>
          </a:prstGeom>
          <a:solidFill>
            <a:schemeClr val="bg1">
              <a:lumMod val="85000"/>
            </a:schemeClr>
          </a:soli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sp>
        <p:nvSpPr>
          <p:cNvPr id="113" name="Rectangle 112"/>
          <p:cNvSpPr/>
          <p:nvPr/>
        </p:nvSpPr>
        <p:spPr bwMode="auto">
          <a:xfrm>
            <a:off x="1710675" y="1442367"/>
            <a:ext cx="526861" cy="4004896"/>
          </a:xfrm>
          <a:prstGeom prst="rect">
            <a:avLst/>
          </a:prstGeom>
          <a:solidFill>
            <a:srgbClr val="274D62"/>
          </a:soli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sp>
        <p:nvSpPr>
          <p:cNvPr id="114" name="Rectangle 113"/>
          <p:cNvSpPr/>
          <p:nvPr/>
        </p:nvSpPr>
        <p:spPr bwMode="auto">
          <a:xfrm>
            <a:off x="959876" y="1442279"/>
            <a:ext cx="526861" cy="4000237"/>
          </a:xfrm>
          <a:prstGeom prst="rect">
            <a:avLst/>
          </a:prstGeom>
          <a:solidFill>
            <a:schemeClr val="bg1">
              <a:lumMod val="75000"/>
            </a:schemeClr>
          </a:soli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sp>
        <p:nvSpPr>
          <p:cNvPr id="115" name="Rectangle 114"/>
          <p:cNvSpPr/>
          <p:nvPr/>
        </p:nvSpPr>
        <p:spPr bwMode="auto">
          <a:xfrm>
            <a:off x="1711420" y="1442276"/>
            <a:ext cx="526861" cy="4001562"/>
          </a:xfrm>
          <a:prstGeom prst="rect">
            <a:avLst/>
          </a:prstGeom>
          <a:solidFill>
            <a:schemeClr val="bg1">
              <a:lumMod val="75000"/>
            </a:schemeClr>
          </a:soli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sp>
        <p:nvSpPr>
          <p:cNvPr id="116" name="Oval 11"/>
          <p:cNvSpPr>
            <a:spLocks noChangeArrowheads="1"/>
          </p:cNvSpPr>
          <p:nvPr/>
        </p:nvSpPr>
        <p:spPr bwMode="auto">
          <a:xfrm>
            <a:off x="4823543" y="1609429"/>
            <a:ext cx="2003594" cy="1330904"/>
          </a:xfrm>
          <a:prstGeom prst="rect">
            <a:avLst/>
          </a:prstGeom>
          <a:noFill/>
          <a:ln w="19050">
            <a:noFill/>
          </a:ln>
          <a:effectLst>
            <a:outerShdw blurRad="63500" sx="101000" sy="101000" algn="ctr" rotWithShape="0">
              <a:prstClr val="black">
                <a:alpha val="20000"/>
              </a:prstClr>
            </a:outerShdw>
          </a:effectLst>
        </p:spPr>
        <p:txBody>
          <a:bodyPr vert="horz" wrap="square" lIns="182832" tIns="45708" rIns="91416" bIns="45708" numCol="1" anchor="ctr" anchorCtr="0" compatLnSpc="1">
            <a:prstTxWarp prst="textNoShape">
              <a:avLst/>
            </a:prstTxWarp>
          </a:bodyPr>
          <a:lstStyle/>
          <a:p>
            <a:r>
              <a:rPr lang="en-US" sz="1100" dirty="0">
                <a:solidFill>
                  <a:schemeClr val="tx2"/>
                </a:solidFill>
                <a:latin typeface="Century Gothic"/>
                <a:ea typeface="Open Sans" pitchFamily="34" charset="0"/>
                <a:cs typeface="Century Gothic"/>
              </a:rPr>
              <a:t>Solid-state coating with </a:t>
            </a:r>
            <a:r>
              <a:rPr lang="en-US" sz="1100" dirty="0" err="1">
                <a:solidFill>
                  <a:schemeClr val="tx2"/>
                </a:solidFill>
                <a:latin typeface="Century Gothic"/>
                <a:ea typeface="Open Sans" pitchFamily="34" charset="0"/>
                <a:cs typeface="Century Gothic"/>
              </a:rPr>
              <a:t>nano</a:t>
            </a:r>
            <a:r>
              <a:rPr lang="en-US" sz="1100" dirty="0">
                <a:solidFill>
                  <a:schemeClr val="tx2"/>
                </a:solidFill>
                <a:latin typeface="Century Gothic"/>
                <a:ea typeface="Open Sans" pitchFamily="34" charset="0"/>
                <a:cs typeface="Century Gothic"/>
              </a:rPr>
              <a:t>-layers of metal oxides</a:t>
            </a:r>
          </a:p>
        </p:txBody>
      </p:sp>
      <p:grpSp>
        <p:nvGrpSpPr>
          <p:cNvPr id="7" name="Group 6"/>
          <p:cNvGrpSpPr/>
          <p:nvPr/>
        </p:nvGrpSpPr>
        <p:grpSpPr>
          <a:xfrm>
            <a:off x="3555076" y="3914453"/>
            <a:ext cx="3272062" cy="1330907"/>
            <a:chOff x="3552826" y="4252274"/>
            <a:chExt cx="3272914" cy="1331254"/>
          </a:xfrm>
        </p:grpSpPr>
        <p:cxnSp>
          <p:nvCxnSpPr>
            <p:cNvPr id="118" name="Straight Connector 117"/>
            <p:cNvCxnSpPr>
              <a:endCxn id="119" idx="1"/>
            </p:cNvCxnSpPr>
            <p:nvPr/>
          </p:nvCxnSpPr>
          <p:spPr>
            <a:xfrm>
              <a:off x="3552826" y="4917900"/>
              <a:ext cx="1258308" cy="1"/>
            </a:xfrm>
            <a:prstGeom prst="line">
              <a:avLst/>
            </a:prstGeom>
            <a:ln w="57150" cap="rnd">
              <a:solidFill>
                <a:srgbClr val="00B0F0"/>
              </a:solidFill>
              <a:headEnd type="triangle"/>
              <a:tailEnd type="none" w="lg" len="med"/>
            </a:ln>
          </p:spPr>
          <p:style>
            <a:lnRef idx="1">
              <a:schemeClr val="accent1"/>
            </a:lnRef>
            <a:fillRef idx="0">
              <a:schemeClr val="accent1"/>
            </a:fillRef>
            <a:effectRef idx="0">
              <a:schemeClr val="accent1"/>
            </a:effectRef>
            <a:fontRef idx="minor">
              <a:schemeClr val="tx1"/>
            </a:fontRef>
          </p:style>
        </p:cxnSp>
        <p:sp>
          <p:nvSpPr>
            <p:cNvPr id="119" name="Oval 11"/>
            <p:cNvSpPr>
              <a:spLocks noChangeArrowheads="1"/>
            </p:cNvSpPr>
            <p:nvPr/>
          </p:nvSpPr>
          <p:spPr bwMode="auto">
            <a:xfrm>
              <a:off x="4811134" y="4252274"/>
              <a:ext cx="2014606" cy="1331254"/>
            </a:xfrm>
            <a:prstGeom prst="rect">
              <a:avLst/>
            </a:prstGeom>
            <a:noFill/>
            <a:ln w="57150">
              <a:noFill/>
            </a:ln>
            <a:effectLst>
              <a:outerShdw blurRad="63500" sx="101000" sy="101000" algn="ctr" rotWithShape="0">
                <a:prstClr val="black">
                  <a:alpha val="20000"/>
                </a:prstClr>
              </a:outerShdw>
            </a:effectLst>
          </p:spPr>
          <p:txBody>
            <a:bodyPr vert="horz" wrap="square" lIns="182832" tIns="45708" rIns="91416" bIns="45708" numCol="1" anchor="ctr" anchorCtr="0" compatLnSpc="1">
              <a:prstTxWarp prst="textNoShape">
                <a:avLst/>
              </a:prstTxWarp>
            </a:bodyPr>
            <a:lstStyle/>
            <a:p>
              <a:r>
                <a:rPr lang="en-US" sz="1100" dirty="0">
                  <a:solidFill>
                    <a:schemeClr val="tx2"/>
                  </a:solidFill>
                  <a:latin typeface="Century Gothic"/>
                  <a:ea typeface="Open Sans" pitchFamily="34" charset="0"/>
                  <a:cs typeface="Century Gothic"/>
                </a:rPr>
                <a:t>Small electrical </a:t>
              </a:r>
              <a:br>
                <a:rPr lang="en-US" sz="1100" dirty="0">
                  <a:solidFill>
                    <a:schemeClr val="tx2"/>
                  </a:solidFill>
                  <a:latin typeface="Century Gothic"/>
                  <a:ea typeface="Open Sans" pitchFamily="34" charset="0"/>
                  <a:cs typeface="Century Gothic"/>
                </a:rPr>
              </a:br>
              <a:r>
                <a:rPr lang="en-US" sz="1100" dirty="0">
                  <a:solidFill>
                    <a:schemeClr val="tx2"/>
                  </a:solidFill>
                  <a:latin typeface="Century Gothic"/>
                  <a:ea typeface="Open Sans" pitchFamily="34" charset="0"/>
                  <a:cs typeface="Century Gothic"/>
                </a:rPr>
                <a:t>voltage changes states between clear and tint</a:t>
              </a:r>
            </a:p>
          </p:txBody>
        </p:sp>
      </p:grpSp>
      <p:sp>
        <p:nvSpPr>
          <p:cNvPr id="120" name="TextBox 119"/>
          <p:cNvSpPr txBox="1"/>
          <p:nvPr/>
        </p:nvSpPr>
        <p:spPr>
          <a:xfrm>
            <a:off x="2304634" y="1159188"/>
            <a:ext cx="304492" cy="138463"/>
          </a:xfrm>
          <a:prstGeom prst="rect">
            <a:avLst/>
          </a:prstGeom>
          <a:noFill/>
        </p:spPr>
        <p:txBody>
          <a:bodyPr wrap="none" lIns="0" tIns="0" rIns="0" bIns="0" rtlCol="0">
            <a:spAutoFit/>
          </a:bodyPr>
          <a:lstStyle>
            <a:defPPr>
              <a:defRPr lang="en-US"/>
            </a:defPPr>
            <a:lvl1pPr>
              <a:defRPr sz="700">
                <a:solidFill>
                  <a:schemeClr val="bg1"/>
                </a:solidFill>
                <a:latin typeface="Century Gothic" panose="020B0502020202020204" pitchFamily="34" charset="0"/>
              </a:defRPr>
            </a:lvl1pPr>
          </a:lstStyle>
          <a:p>
            <a:r>
              <a:rPr lang="en-US" sz="900" dirty="0">
                <a:solidFill>
                  <a:schemeClr val="tx2"/>
                </a:solidFill>
              </a:rPr>
              <a:t>TC 01</a:t>
            </a:r>
          </a:p>
        </p:txBody>
      </p:sp>
      <p:sp>
        <p:nvSpPr>
          <p:cNvPr id="121" name="TextBox 120"/>
          <p:cNvSpPr txBox="1"/>
          <p:nvPr/>
        </p:nvSpPr>
        <p:spPr>
          <a:xfrm>
            <a:off x="1814027" y="1159188"/>
            <a:ext cx="317312" cy="138463"/>
          </a:xfrm>
          <a:prstGeom prst="rect">
            <a:avLst/>
          </a:prstGeom>
          <a:noFill/>
        </p:spPr>
        <p:txBody>
          <a:bodyPr wrap="none" lIns="0" tIns="0" rIns="0" bIns="0" rtlCol="0">
            <a:spAutoFit/>
          </a:bodyPr>
          <a:lstStyle>
            <a:defPPr>
              <a:defRPr lang="en-US"/>
            </a:defPPr>
            <a:lvl1pPr>
              <a:defRPr sz="700">
                <a:solidFill>
                  <a:schemeClr val="bg1"/>
                </a:solidFill>
                <a:latin typeface="Century Gothic" panose="020B0502020202020204" pitchFamily="34" charset="0"/>
              </a:defRPr>
            </a:lvl1pPr>
          </a:lstStyle>
          <a:p>
            <a:r>
              <a:rPr lang="en-US" sz="900" dirty="0">
                <a:solidFill>
                  <a:schemeClr val="tx2"/>
                </a:solidFill>
              </a:rPr>
              <a:t>EC 01</a:t>
            </a:r>
          </a:p>
        </p:txBody>
      </p:sp>
      <p:sp>
        <p:nvSpPr>
          <p:cNvPr id="122" name="TextBox 121"/>
          <p:cNvSpPr txBox="1"/>
          <p:nvPr/>
        </p:nvSpPr>
        <p:spPr>
          <a:xfrm>
            <a:off x="1049138" y="1168559"/>
            <a:ext cx="317312" cy="138463"/>
          </a:xfrm>
          <a:prstGeom prst="rect">
            <a:avLst/>
          </a:prstGeom>
          <a:noFill/>
        </p:spPr>
        <p:txBody>
          <a:bodyPr wrap="none" lIns="0" tIns="0" rIns="0" bIns="0" rtlCol="0">
            <a:spAutoFit/>
          </a:bodyPr>
          <a:lstStyle>
            <a:defPPr>
              <a:defRPr lang="en-US"/>
            </a:defPPr>
            <a:lvl1pPr>
              <a:defRPr sz="700">
                <a:solidFill>
                  <a:schemeClr val="bg1"/>
                </a:solidFill>
                <a:latin typeface="Century Gothic" panose="020B0502020202020204" pitchFamily="34" charset="0"/>
              </a:defRPr>
            </a:lvl1pPr>
          </a:lstStyle>
          <a:p>
            <a:r>
              <a:rPr lang="en-US" sz="900" dirty="0">
                <a:solidFill>
                  <a:schemeClr val="tx2"/>
                </a:solidFill>
              </a:rPr>
              <a:t>EC 02</a:t>
            </a:r>
          </a:p>
        </p:txBody>
      </p:sp>
      <p:sp>
        <p:nvSpPr>
          <p:cNvPr id="123" name="TextBox 122"/>
          <p:cNvSpPr txBox="1"/>
          <p:nvPr/>
        </p:nvSpPr>
        <p:spPr>
          <a:xfrm>
            <a:off x="577641" y="1168561"/>
            <a:ext cx="304492" cy="138463"/>
          </a:xfrm>
          <a:prstGeom prst="rect">
            <a:avLst/>
          </a:prstGeom>
          <a:noFill/>
        </p:spPr>
        <p:txBody>
          <a:bodyPr wrap="none" lIns="0" tIns="0" rIns="0" bIns="0" rtlCol="0">
            <a:spAutoFit/>
          </a:bodyPr>
          <a:lstStyle/>
          <a:p>
            <a:r>
              <a:rPr lang="en-US" sz="900" dirty="0">
                <a:solidFill>
                  <a:schemeClr val="tx2"/>
                </a:solidFill>
                <a:latin typeface="Century Gothic" panose="020B0502020202020204" pitchFamily="34" charset="0"/>
              </a:rPr>
              <a:t>TC 02</a:t>
            </a:r>
          </a:p>
        </p:txBody>
      </p:sp>
      <p:sp>
        <p:nvSpPr>
          <p:cNvPr id="124" name="TextBox 123"/>
          <p:cNvSpPr txBox="1"/>
          <p:nvPr/>
        </p:nvSpPr>
        <p:spPr>
          <a:xfrm>
            <a:off x="1531149" y="1159188"/>
            <a:ext cx="120195" cy="138463"/>
          </a:xfrm>
          <a:prstGeom prst="rect">
            <a:avLst/>
          </a:prstGeom>
          <a:noFill/>
        </p:spPr>
        <p:txBody>
          <a:bodyPr wrap="none" lIns="0" tIns="0" rIns="0" bIns="0" rtlCol="0">
            <a:spAutoFit/>
          </a:bodyPr>
          <a:lstStyle>
            <a:defPPr>
              <a:defRPr lang="en-US"/>
            </a:defPPr>
            <a:lvl1pPr>
              <a:defRPr sz="700">
                <a:solidFill>
                  <a:schemeClr val="bg1"/>
                </a:solidFill>
                <a:latin typeface="Century Gothic" panose="020B0502020202020204" pitchFamily="34" charset="0"/>
              </a:defRPr>
            </a:lvl1pPr>
          </a:lstStyle>
          <a:p>
            <a:r>
              <a:rPr lang="en-US" sz="900" dirty="0">
                <a:solidFill>
                  <a:schemeClr val="tx2"/>
                </a:solidFill>
              </a:rPr>
              <a:t>IC</a:t>
            </a:r>
          </a:p>
        </p:txBody>
      </p:sp>
      <p:cxnSp>
        <p:nvCxnSpPr>
          <p:cNvPr id="125" name="Straight Arrow Connector 124"/>
          <p:cNvCxnSpPr/>
          <p:nvPr/>
        </p:nvCxnSpPr>
        <p:spPr>
          <a:xfrm flipH="1">
            <a:off x="3555077" y="2274879"/>
            <a:ext cx="1247676" cy="0"/>
          </a:xfrm>
          <a:prstGeom prst="straightConnector1">
            <a:avLst/>
          </a:prstGeom>
          <a:ln w="57150" cap="rnd">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1858455" y="1562602"/>
            <a:ext cx="242283" cy="3793420"/>
            <a:chOff x="1638003" y="1441701"/>
            <a:chExt cx="147174" cy="2304300"/>
          </a:xfrm>
        </p:grpSpPr>
        <p:grpSp>
          <p:nvGrpSpPr>
            <p:cNvPr id="127" name="Group 126"/>
            <p:cNvGrpSpPr/>
            <p:nvPr/>
          </p:nvGrpSpPr>
          <p:grpSpPr>
            <a:xfrm>
              <a:off x="1638003" y="1441701"/>
              <a:ext cx="147174" cy="171467"/>
              <a:chOff x="1342606" y="1441701"/>
              <a:chExt cx="147174" cy="171467"/>
            </a:xfrm>
          </p:grpSpPr>
          <p:sp>
            <p:nvSpPr>
              <p:cNvPr id="207" name="Oval 206"/>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8" name="Oval 207"/>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9" name="Oval 208"/>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10" name="Oval 209"/>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28" name="Group 127"/>
            <p:cNvGrpSpPr/>
            <p:nvPr/>
          </p:nvGrpSpPr>
          <p:grpSpPr>
            <a:xfrm>
              <a:off x="1638003" y="1664504"/>
              <a:ext cx="147174" cy="171467"/>
              <a:chOff x="1342606" y="1441701"/>
              <a:chExt cx="147174" cy="171467"/>
            </a:xfrm>
          </p:grpSpPr>
          <p:sp>
            <p:nvSpPr>
              <p:cNvPr id="203" name="Oval 202"/>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4" name="Oval 203"/>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5" name="Oval 204"/>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6" name="Oval 205"/>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29" name="Group 128"/>
            <p:cNvGrpSpPr/>
            <p:nvPr/>
          </p:nvGrpSpPr>
          <p:grpSpPr>
            <a:xfrm>
              <a:off x="1638003" y="1886688"/>
              <a:ext cx="147174" cy="171467"/>
              <a:chOff x="1342606" y="1441701"/>
              <a:chExt cx="147174" cy="171467"/>
            </a:xfrm>
          </p:grpSpPr>
          <p:sp>
            <p:nvSpPr>
              <p:cNvPr id="199" name="Oval 198"/>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0" name="Oval 199"/>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1" name="Oval 200"/>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202" name="Oval 201"/>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0" name="Group 129"/>
            <p:cNvGrpSpPr/>
            <p:nvPr/>
          </p:nvGrpSpPr>
          <p:grpSpPr>
            <a:xfrm>
              <a:off x="1638003" y="2109491"/>
              <a:ext cx="147174" cy="171467"/>
              <a:chOff x="1342606" y="1441701"/>
              <a:chExt cx="147174" cy="171467"/>
            </a:xfrm>
          </p:grpSpPr>
          <p:sp>
            <p:nvSpPr>
              <p:cNvPr id="195" name="Oval 194"/>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96" name="Oval 195"/>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97" name="Oval 196"/>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98" name="Oval 197"/>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1" name="Group 130"/>
            <p:cNvGrpSpPr/>
            <p:nvPr/>
          </p:nvGrpSpPr>
          <p:grpSpPr>
            <a:xfrm>
              <a:off x="1638003" y="2348739"/>
              <a:ext cx="147174" cy="171467"/>
              <a:chOff x="1342606" y="1441701"/>
              <a:chExt cx="147174" cy="171467"/>
            </a:xfrm>
          </p:grpSpPr>
          <p:sp>
            <p:nvSpPr>
              <p:cNvPr id="191" name="Oval 190"/>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92" name="Oval 191"/>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93" name="Oval 192"/>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94" name="Oval 193"/>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2" name="Group 131"/>
            <p:cNvGrpSpPr/>
            <p:nvPr/>
          </p:nvGrpSpPr>
          <p:grpSpPr>
            <a:xfrm>
              <a:off x="1638003" y="2571542"/>
              <a:ext cx="147174" cy="171467"/>
              <a:chOff x="1342606" y="1441701"/>
              <a:chExt cx="147174" cy="171467"/>
            </a:xfrm>
          </p:grpSpPr>
          <p:sp>
            <p:nvSpPr>
              <p:cNvPr id="187" name="Oval 186"/>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8" name="Oval 187"/>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9" name="Oval 188"/>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90" name="Oval 189"/>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3" name="Group 132"/>
            <p:cNvGrpSpPr/>
            <p:nvPr/>
          </p:nvGrpSpPr>
          <p:grpSpPr>
            <a:xfrm>
              <a:off x="1638003" y="2793726"/>
              <a:ext cx="147174" cy="171467"/>
              <a:chOff x="1342606" y="1441701"/>
              <a:chExt cx="147174" cy="171467"/>
            </a:xfrm>
          </p:grpSpPr>
          <p:sp>
            <p:nvSpPr>
              <p:cNvPr id="183" name="Oval 182"/>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4" name="Oval 183"/>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5" name="Oval 184"/>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6" name="Oval 185"/>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4" name="Group 133"/>
            <p:cNvGrpSpPr/>
            <p:nvPr/>
          </p:nvGrpSpPr>
          <p:grpSpPr>
            <a:xfrm>
              <a:off x="1638003" y="3016529"/>
              <a:ext cx="147174" cy="171467"/>
              <a:chOff x="1342606" y="1441701"/>
              <a:chExt cx="147174" cy="171467"/>
            </a:xfrm>
          </p:grpSpPr>
          <p:sp>
            <p:nvSpPr>
              <p:cNvPr id="176" name="Oval 175"/>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0" name="Oval 179"/>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1" name="Oval 180"/>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82" name="Oval 181"/>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5" name="Group 134"/>
            <p:cNvGrpSpPr/>
            <p:nvPr/>
          </p:nvGrpSpPr>
          <p:grpSpPr>
            <a:xfrm>
              <a:off x="1638003" y="3247194"/>
              <a:ext cx="147174" cy="171467"/>
              <a:chOff x="1342606" y="1441701"/>
              <a:chExt cx="147174" cy="171467"/>
            </a:xfrm>
          </p:grpSpPr>
          <p:sp>
            <p:nvSpPr>
              <p:cNvPr id="144" name="Oval 143"/>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73" name="Oval 172"/>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74" name="Oval 173"/>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75" name="Oval 174"/>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6" name="Group 135"/>
            <p:cNvGrpSpPr/>
            <p:nvPr/>
          </p:nvGrpSpPr>
          <p:grpSpPr>
            <a:xfrm>
              <a:off x="1638003" y="3469378"/>
              <a:ext cx="147174" cy="171467"/>
              <a:chOff x="1342606" y="1441701"/>
              <a:chExt cx="147174" cy="171467"/>
            </a:xfrm>
          </p:grpSpPr>
          <p:sp>
            <p:nvSpPr>
              <p:cNvPr id="140" name="Oval 139"/>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41" name="Oval 140"/>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42" name="Oval 141"/>
              <p:cNvSpPr/>
              <p:nvPr/>
            </p:nvSpPr>
            <p:spPr>
              <a:xfrm>
                <a:off x="1342606"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43" name="Oval 142"/>
              <p:cNvSpPr/>
              <p:nvPr/>
            </p:nvSpPr>
            <p:spPr>
              <a:xfrm>
                <a:off x="1435960" y="1559348"/>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nvGrpSpPr>
            <p:cNvPr id="137" name="Group 136"/>
            <p:cNvGrpSpPr/>
            <p:nvPr/>
          </p:nvGrpSpPr>
          <p:grpSpPr>
            <a:xfrm>
              <a:off x="1638003" y="3692181"/>
              <a:ext cx="147174" cy="53820"/>
              <a:chOff x="1342606" y="1441701"/>
              <a:chExt cx="147174" cy="53820"/>
            </a:xfrm>
          </p:grpSpPr>
          <p:sp>
            <p:nvSpPr>
              <p:cNvPr id="138" name="Oval 137"/>
              <p:cNvSpPr/>
              <p:nvPr/>
            </p:nvSpPr>
            <p:spPr>
              <a:xfrm>
                <a:off x="1342606"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sp>
            <p:nvSpPr>
              <p:cNvPr id="139" name="Oval 138"/>
              <p:cNvSpPr/>
              <p:nvPr/>
            </p:nvSpPr>
            <p:spPr>
              <a:xfrm>
                <a:off x="1435960" y="1441701"/>
                <a:ext cx="53820" cy="5382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endParaRPr>
              </a:p>
            </p:txBody>
          </p:sp>
        </p:grpSp>
      </p:grpSp>
      <p:cxnSp>
        <p:nvCxnSpPr>
          <p:cNvPr id="211" name="Straight Connector 210"/>
          <p:cNvCxnSpPr/>
          <p:nvPr/>
        </p:nvCxnSpPr>
        <p:spPr>
          <a:xfrm>
            <a:off x="727426"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228003"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597121"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1978688"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465200"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bwMode="auto">
          <a:xfrm>
            <a:off x="1488031" y="1442278"/>
            <a:ext cx="230478" cy="4004636"/>
          </a:xfrm>
          <a:prstGeom prst="rect">
            <a:avLst/>
          </a:prstGeom>
          <a:solidFill>
            <a:schemeClr val="bg1">
              <a:lumMod val="50000"/>
            </a:schemeClr>
          </a:solidFill>
          <a:ln w="222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1000" dirty="0">
              <a:solidFill>
                <a:schemeClr val="tx2"/>
              </a:solidFill>
              <a:latin typeface="Century Gothic"/>
              <a:ea typeface="Open Sans" pitchFamily="34" charset="0"/>
              <a:cs typeface="Century Gothic"/>
            </a:endParaRPr>
          </a:p>
        </p:txBody>
      </p:sp>
      <p:sp>
        <p:nvSpPr>
          <p:cNvPr id="2" name="Slide Number Placeholder 1">
            <a:extLst>
              <a:ext uri="{FF2B5EF4-FFF2-40B4-BE49-F238E27FC236}">
                <a16:creationId xmlns:a16="http://schemas.microsoft.com/office/drawing/2014/main" id="{1C8A1D89-5019-4AC6-9D28-64617E5B28E6}"/>
              </a:ext>
            </a:extLst>
          </p:cNvPr>
          <p:cNvSpPr>
            <a:spLocks noGrp="1"/>
          </p:cNvSpPr>
          <p:nvPr>
            <p:ph type="sldNum" sz="quarter" idx="4"/>
          </p:nvPr>
        </p:nvSpPr>
        <p:spPr/>
        <p:txBody>
          <a:bodyPr/>
          <a:lstStyle/>
          <a:p>
            <a:fld id="{DB150780-22E9-4FA5-82D2-A4C93B49AABD}" type="slidenum">
              <a:rPr lang="en-US" smtClean="0">
                <a:solidFill>
                  <a:schemeClr val="bg1">
                    <a:lumMod val="50000"/>
                  </a:schemeClr>
                </a:solidFill>
              </a:rPr>
              <a:pPr/>
              <a:t>21</a:t>
            </a:fld>
            <a:endParaRPr lang="en-US" dirty="0">
              <a:solidFill>
                <a:schemeClr val="bg1">
                  <a:lumMod val="50000"/>
                </a:schemeClr>
              </a:solidFill>
            </a:endParaRPr>
          </a:p>
        </p:txBody>
      </p:sp>
      <p:sp>
        <p:nvSpPr>
          <p:cNvPr id="4" name="Title 3"/>
          <p:cNvSpPr>
            <a:spLocks noGrp="1"/>
          </p:cNvSpPr>
          <p:nvPr>
            <p:ph type="title"/>
          </p:nvPr>
        </p:nvSpPr>
        <p:spPr>
          <a:xfrm>
            <a:off x="383369" y="-186310"/>
            <a:ext cx="11432977" cy="861974"/>
          </a:xfrm>
        </p:spPr>
        <p:txBody>
          <a:bodyPr/>
          <a:lstStyle/>
          <a:p>
            <a:r>
              <a:rPr lang="en-US" sz="2800" b="0" dirty="0"/>
              <a:t>How the Glass works </a:t>
            </a:r>
          </a:p>
        </p:txBody>
      </p:sp>
    </p:spTree>
    <p:extLst>
      <p:ext uri="{BB962C8B-B14F-4D97-AF65-F5344CB8AC3E}">
        <p14:creationId xmlns:p14="http://schemas.microsoft.com/office/powerpoint/2010/main" val="173908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path" presetSubtype="0" decel="100000" fill="hold" nodeType="clickEffect">
                                  <p:stCondLst>
                                    <p:cond delay="0"/>
                                  </p:stCondLst>
                                  <p:childTnLst>
                                    <p:animMotion origin="layout" path="M -4.8574E-7 -3.7037E-6 L -0.06225 -3.7037E-6 " pathEditMode="relative" rAng="0" ptsTypes="AA">
                                      <p:cBhvr>
                                        <p:cTn id="14" dur="2000" fill="hold"/>
                                        <p:tgtEl>
                                          <p:spTgt spid="126"/>
                                        </p:tgtEl>
                                        <p:attrNameLst>
                                          <p:attrName>ppt_x</p:attrName>
                                          <p:attrName>ppt_y</p:attrName>
                                        </p:attrNameLst>
                                      </p:cBhvr>
                                      <p:rCtr x="-3112" y="0"/>
                                    </p:animMotion>
                                  </p:childTnLst>
                                </p:cTn>
                              </p:par>
                              <p:par>
                                <p:cTn id="15" presetID="10" presetClass="entr" presetSubtype="0" fill="hold" nodeType="with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2000"/>
                                        <p:tgtEl>
                                          <p:spTgt spid="179"/>
                                        </p:tgtEl>
                                      </p:cBhvr>
                                    </p:animEffect>
                                  </p:childTnLst>
                                </p:cTn>
                              </p:par>
                              <p:par>
                                <p:cTn id="18" presetID="19" presetClass="emph" presetSubtype="0" fill="hold" grpId="0" nodeType="withEffect">
                                  <p:stCondLst>
                                    <p:cond delay="0"/>
                                  </p:stCondLst>
                                  <p:childTnLst>
                                    <p:animClr clrSpc="rgb" dir="cw">
                                      <p:cBhvr override="childStyle">
                                        <p:cTn id="19" dur="2000" fill="hold"/>
                                        <p:tgtEl>
                                          <p:spTgt spid="114"/>
                                        </p:tgtEl>
                                        <p:attrNameLst>
                                          <p:attrName>style.color</p:attrName>
                                        </p:attrNameLst>
                                      </p:cBhvr>
                                      <p:to>
                                        <a:srgbClr val="34657F"/>
                                      </p:to>
                                    </p:animClr>
                                    <p:animClr clrSpc="rgb" dir="cw">
                                      <p:cBhvr>
                                        <p:cTn id="20" dur="2000" fill="hold"/>
                                        <p:tgtEl>
                                          <p:spTgt spid="114"/>
                                        </p:tgtEl>
                                        <p:attrNameLst>
                                          <p:attrName>fillcolor</p:attrName>
                                        </p:attrNameLst>
                                      </p:cBhvr>
                                      <p:to>
                                        <a:srgbClr val="34657F"/>
                                      </p:to>
                                    </p:animClr>
                                    <p:set>
                                      <p:cBhvr>
                                        <p:cTn id="21" dur="2000" fill="hold"/>
                                        <p:tgtEl>
                                          <p:spTgt spid="114"/>
                                        </p:tgtEl>
                                        <p:attrNameLst>
                                          <p:attrName>fill.type</p:attrName>
                                        </p:attrNameLst>
                                      </p:cBhvr>
                                      <p:to>
                                        <p:strVal val="solid"/>
                                      </p:to>
                                    </p:set>
                                    <p:set>
                                      <p:cBhvr>
                                        <p:cTn id="22" dur="2000" fill="hold"/>
                                        <p:tgtEl>
                                          <p:spTgt spid="114"/>
                                        </p:tgtEl>
                                        <p:attrNameLst>
                                          <p:attrName>fill.on</p:attrName>
                                        </p:attrNameLst>
                                      </p:cBhvr>
                                      <p:to>
                                        <p:strVal val="true"/>
                                      </p:to>
                                    </p:set>
                                  </p:childTnLst>
                                </p:cTn>
                              </p:par>
                              <p:par>
                                <p:cTn id="23" presetID="19" presetClass="emph" presetSubtype="0" fill="hold" grpId="0" nodeType="withEffect">
                                  <p:stCondLst>
                                    <p:cond delay="0"/>
                                  </p:stCondLst>
                                  <p:childTnLst>
                                    <p:animClr clrSpc="rgb" dir="cw">
                                      <p:cBhvr override="childStyle">
                                        <p:cTn id="24" dur="2000" fill="hold"/>
                                        <p:tgtEl>
                                          <p:spTgt spid="115"/>
                                        </p:tgtEl>
                                        <p:attrNameLst>
                                          <p:attrName>style.color</p:attrName>
                                        </p:attrNameLst>
                                      </p:cBhvr>
                                      <p:to>
                                        <a:srgbClr val="BFBFBF"/>
                                      </p:to>
                                    </p:animClr>
                                    <p:animClr clrSpc="rgb" dir="cw">
                                      <p:cBhvr>
                                        <p:cTn id="25" dur="2000" fill="hold"/>
                                        <p:tgtEl>
                                          <p:spTgt spid="115"/>
                                        </p:tgtEl>
                                        <p:attrNameLst>
                                          <p:attrName>fillcolor</p:attrName>
                                        </p:attrNameLst>
                                      </p:cBhvr>
                                      <p:to>
                                        <a:srgbClr val="BFBFBF"/>
                                      </p:to>
                                    </p:animClr>
                                    <p:set>
                                      <p:cBhvr>
                                        <p:cTn id="26" dur="2000" fill="hold"/>
                                        <p:tgtEl>
                                          <p:spTgt spid="115"/>
                                        </p:tgtEl>
                                        <p:attrNameLst>
                                          <p:attrName>fill.type</p:attrName>
                                        </p:attrNameLst>
                                      </p:cBhvr>
                                      <p:to>
                                        <p:strVal val="solid"/>
                                      </p:to>
                                    </p:set>
                                    <p:set>
                                      <p:cBhvr>
                                        <p:cTn id="27" dur="2000" fill="hold"/>
                                        <p:tgtEl>
                                          <p:spTgt spid="115"/>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63" presetClass="path" presetSubtype="0" decel="100000" fill="hold" nodeType="clickEffect">
                                  <p:stCondLst>
                                    <p:cond delay="0"/>
                                  </p:stCondLst>
                                  <p:childTnLst>
                                    <p:animMotion origin="layout" path="M -0.06225 -7.40741E-7 L 0.00013 -7.40741E-7 " pathEditMode="relative" rAng="0" ptsTypes="AA">
                                      <p:cBhvr>
                                        <p:cTn id="31" dur="2000" fill="hold"/>
                                        <p:tgtEl>
                                          <p:spTgt spid="126"/>
                                        </p:tgtEl>
                                        <p:attrNameLst>
                                          <p:attrName>ppt_x</p:attrName>
                                          <p:attrName>ppt_y</p:attrName>
                                        </p:attrNameLst>
                                      </p:cBhvr>
                                      <p:rCtr x="3112" y="0"/>
                                    </p:animMotion>
                                  </p:childTnLst>
                                </p:cTn>
                              </p:par>
                              <p:par>
                                <p:cTn id="32" presetID="10" presetClass="exit" presetSubtype="0" fill="hold" nodeType="withEffect">
                                  <p:stCondLst>
                                    <p:cond delay="0"/>
                                  </p:stCondLst>
                                  <p:childTnLst>
                                    <p:animEffect transition="out" filter="fade">
                                      <p:cBhvr>
                                        <p:cTn id="33" dur="2000"/>
                                        <p:tgtEl>
                                          <p:spTgt spid="179"/>
                                        </p:tgtEl>
                                      </p:cBhvr>
                                    </p:animEffect>
                                    <p:set>
                                      <p:cBhvr>
                                        <p:cTn id="34" dur="1" fill="hold">
                                          <p:stCondLst>
                                            <p:cond delay="1999"/>
                                          </p:stCondLst>
                                        </p:cTn>
                                        <p:tgtEl>
                                          <p:spTgt spid="179"/>
                                        </p:tgtEl>
                                        <p:attrNameLst>
                                          <p:attrName>style.visibility</p:attrName>
                                        </p:attrNameLst>
                                      </p:cBhvr>
                                      <p:to>
                                        <p:strVal val="hidden"/>
                                      </p:to>
                                    </p:set>
                                  </p:childTnLst>
                                </p:cTn>
                              </p:par>
                              <p:par>
                                <p:cTn id="35" presetID="19" presetClass="emph" presetSubtype="0" fill="hold" grpId="1" nodeType="withEffect">
                                  <p:stCondLst>
                                    <p:cond delay="0"/>
                                  </p:stCondLst>
                                  <p:childTnLst>
                                    <p:animClr clrSpc="rgb" dir="cw">
                                      <p:cBhvr override="childStyle">
                                        <p:cTn id="36" dur="2000" fill="hold"/>
                                        <p:tgtEl>
                                          <p:spTgt spid="114"/>
                                        </p:tgtEl>
                                        <p:attrNameLst>
                                          <p:attrName>style.color</p:attrName>
                                        </p:attrNameLst>
                                      </p:cBhvr>
                                      <p:to>
                                        <a:srgbClr val="BFBFBF"/>
                                      </p:to>
                                    </p:animClr>
                                    <p:animClr clrSpc="rgb" dir="cw">
                                      <p:cBhvr>
                                        <p:cTn id="37" dur="2000" fill="hold"/>
                                        <p:tgtEl>
                                          <p:spTgt spid="114"/>
                                        </p:tgtEl>
                                        <p:attrNameLst>
                                          <p:attrName>fillcolor</p:attrName>
                                        </p:attrNameLst>
                                      </p:cBhvr>
                                      <p:to>
                                        <a:srgbClr val="BFBFBF"/>
                                      </p:to>
                                    </p:animClr>
                                    <p:set>
                                      <p:cBhvr>
                                        <p:cTn id="38" dur="2000" fill="hold"/>
                                        <p:tgtEl>
                                          <p:spTgt spid="114"/>
                                        </p:tgtEl>
                                        <p:attrNameLst>
                                          <p:attrName>fill.type</p:attrName>
                                        </p:attrNameLst>
                                      </p:cBhvr>
                                      <p:to>
                                        <p:strVal val="solid"/>
                                      </p:to>
                                    </p:set>
                                    <p:set>
                                      <p:cBhvr>
                                        <p:cTn id="39" dur="2000" fill="hold"/>
                                        <p:tgtEl>
                                          <p:spTgt spid="114"/>
                                        </p:tgtEl>
                                        <p:attrNameLst>
                                          <p:attrName>fill.on</p:attrName>
                                        </p:attrNameLst>
                                      </p:cBhvr>
                                      <p:to>
                                        <p:strVal val="true"/>
                                      </p:to>
                                    </p:set>
                                  </p:childTnLst>
                                </p:cTn>
                              </p:par>
                              <p:par>
                                <p:cTn id="40" presetID="19" presetClass="emph" presetSubtype="0" fill="hold" grpId="1" nodeType="withEffect">
                                  <p:stCondLst>
                                    <p:cond delay="0"/>
                                  </p:stCondLst>
                                  <p:childTnLst>
                                    <p:animClr clrSpc="rgb" dir="cw">
                                      <p:cBhvr override="childStyle">
                                        <p:cTn id="41" dur="2000" fill="hold"/>
                                        <p:tgtEl>
                                          <p:spTgt spid="115"/>
                                        </p:tgtEl>
                                        <p:attrNameLst>
                                          <p:attrName>style.color</p:attrName>
                                        </p:attrNameLst>
                                      </p:cBhvr>
                                      <p:to>
                                        <a:srgbClr val="BFBFBF"/>
                                      </p:to>
                                    </p:animClr>
                                    <p:animClr clrSpc="rgb" dir="cw">
                                      <p:cBhvr>
                                        <p:cTn id="42" dur="2000" fill="hold"/>
                                        <p:tgtEl>
                                          <p:spTgt spid="115"/>
                                        </p:tgtEl>
                                        <p:attrNameLst>
                                          <p:attrName>fillcolor</p:attrName>
                                        </p:attrNameLst>
                                      </p:cBhvr>
                                      <p:to>
                                        <a:srgbClr val="BFBFBF"/>
                                      </p:to>
                                    </p:animClr>
                                    <p:set>
                                      <p:cBhvr>
                                        <p:cTn id="43" dur="2000" fill="hold"/>
                                        <p:tgtEl>
                                          <p:spTgt spid="115"/>
                                        </p:tgtEl>
                                        <p:attrNameLst>
                                          <p:attrName>fill.type</p:attrName>
                                        </p:attrNameLst>
                                      </p:cBhvr>
                                      <p:to>
                                        <p:strVal val="solid"/>
                                      </p:to>
                                    </p:set>
                                    <p:set>
                                      <p:cBhvr>
                                        <p:cTn id="44" dur="2000" fill="hold"/>
                                        <p:tgtEl>
                                          <p:spTgt spid="1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4" grpId="1" animBg="1"/>
      <p:bldP spid="115" grpId="0" animBg="1"/>
      <p:bldP spid="1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24"/>
          <a:stretch/>
        </p:blipFill>
        <p:spPr>
          <a:xfrm>
            <a:off x="-43063" y="307"/>
            <a:ext cx="12220988" cy="6849777"/>
          </a:xfrm>
        </p:spPr>
      </p:pic>
      <p:sp>
        <p:nvSpPr>
          <p:cNvPr id="6" name="TextBox 5"/>
          <p:cNvSpPr txBox="1"/>
          <p:nvPr/>
        </p:nvSpPr>
        <p:spPr>
          <a:xfrm>
            <a:off x="1069682" y="1448954"/>
            <a:ext cx="10969996" cy="635430"/>
          </a:xfrm>
          <a:prstGeom prst="rect">
            <a:avLst/>
          </a:prstGeom>
          <a:noFill/>
        </p:spPr>
        <p:txBody>
          <a:bodyPr wrap="square" rtlCol="0">
            <a:spAutoFit/>
          </a:bodyPr>
          <a:lstStyle/>
          <a:p>
            <a:pPr algn="ctr" defTabSz="449399"/>
            <a:r>
              <a:rPr lang="en-US" sz="3529" dirty="0">
                <a:solidFill>
                  <a:srgbClr val="FFFFFF"/>
                </a:solidFill>
                <a:latin typeface="Century Gothic" charset="0"/>
                <a:ea typeface="Century Gothic" charset="0"/>
                <a:cs typeface="Century Gothic" charset="0"/>
              </a:rPr>
              <a:t>Dynamic Glass intelligently changes tint</a:t>
            </a:r>
          </a:p>
        </p:txBody>
      </p:sp>
      <p:pic>
        <p:nvPicPr>
          <p:cNvPr id="9" name="Picture 8">
            <a:extLst>
              <a:ext uri="{FF2B5EF4-FFF2-40B4-BE49-F238E27FC236}">
                <a16:creationId xmlns:a16="http://schemas.microsoft.com/office/drawing/2014/main" id="{4FFD6F37-2F6E-7C41-91E3-ED643E04A1D7}"/>
              </a:ext>
            </a:extLst>
          </p:cNvPr>
          <p:cNvPicPr>
            <a:picLocks noChangeAspect="1"/>
          </p:cNvPicPr>
          <p:nvPr/>
        </p:nvPicPr>
        <p:blipFill>
          <a:blip r:embed="rId3"/>
          <a:stretch>
            <a:fillRect/>
          </a:stretch>
        </p:blipFill>
        <p:spPr>
          <a:xfrm>
            <a:off x="1325199" y="3964042"/>
            <a:ext cx="531480" cy="1439828"/>
          </a:xfrm>
          <a:prstGeom prst="rect">
            <a:avLst/>
          </a:prstGeom>
        </p:spPr>
      </p:pic>
      <p:pic>
        <p:nvPicPr>
          <p:cNvPr id="10" name="Picture 9">
            <a:extLst>
              <a:ext uri="{FF2B5EF4-FFF2-40B4-BE49-F238E27FC236}">
                <a16:creationId xmlns:a16="http://schemas.microsoft.com/office/drawing/2014/main" id="{4C0FCEAE-FC01-9243-82EC-598DA3D2B326}"/>
              </a:ext>
            </a:extLst>
          </p:cNvPr>
          <p:cNvPicPr>
            <a:picLocks noChangeAspect="1"/>
          </p:cNvPicPr>
          <p:nvPr/>
        </p:nvPicPr>
        <p:blipFill>
          <a:blip r:embed="rId4"/>
          <a:stretch>
            <a:fillRect/>
          </a:stretch>
        </p:blipFill>
        <p:spPr>
          <a:xfrm>
            <a:off x="4191248" y="3970469"/>
            <a:ext cx="541086" cy="1465852"/>
          </a:xfrm>
          <a:prstGeom prst="rect">
            <a:avLst/>
          </a:prstGeom>
        </p:spPr>
      </p:pic>
      <p:pic>
        <p:nvPicPr>
          <p:cNvPr id="11" name="Picture 10">
            <a:extLst>
              <a:ext uri="{FF2B5EF4-FFF2-40B4-BE49-F238E27FC236}">
                <a16:creationId xmlns:a16="http://schemas.microsoft.com/office/drawing/2014/main" id="{C1C81A73-92C5-E34F-83D5-9E91B97DC280}"/>
              </a:ext>
            </a:extLst>
          </p:cNvPr>
          <p:cNvPicPr>
            <a:picLocks noChangeAspect="1"/>
          </p:cNvPicPr>
          <p:nvPr/>
        </p:nvPicPr>
        <p:blipFill>
          <a:blip r:embed="rId5"/>
          <a:stretch>
            <a:fillRect/>
          </a:stretch>
        </p:blipFill>
        <p:spPr>
          <a:xfrm>
            <a:off x="7267309" y="3970468"/>
            <a:ext cx="535123" cy="1459426"/>
          </a:xfrm>
          <a:prstGeom prst="rect">
            <a:avLst/>
          </a:prstGeom>
        </p:spPr>
      </p:pic>
      <p:pic>
        <p:nvPicPr>
          <p:cNvPr id="12" name="Picture 11">
            <a:extLst>
              <a:ext uri="{FF2B5EF4-FFF2-40B4-BE49-F238E27FC236}">
                <a16:creationId xmlns:a16="http://schemas.microsoft.com/office/drawing/2014/main" id="{3C8931F2-11E3-7044-B4AC-E624AA3F2B11}"/>
              </a:ext>
            </a:extLst>
          </p:cNvPr>
          <p:cNvPicPr>
            <a:picLocks noChangeAspect="1"/>
          </p:cNvPicPr>
          <p:nvPr/>
        </p:nvPicPr>
        <p:blipFill>
          <a:blip r:embed="rId6"/>
          <a:stretch>
            <a:fillRect/>
          </a:stretch>
        </p:blipFill>
        <p:spPr>
          <a:xfrm>
            <a:off x="10507101" y="3976646"/>
            <a:ext cx="576402" cy="1460220"/>
          </a:xfrm>
          <a:prstGeom prst="rect">
            <a:avLst/>
          </a:prstGeom>
        </p:spPr>
      </p:pic>
      <p:grpSp>
        <p:nvGrpSpPr>
          <p:cNvPr id="2" name="Group 1">
            <a:extLst>
              <a:ext uri="{FF2B5EF4-FFF2-40B4-BE49-F238E27FC236}">
                <a16:creationId xmlns:a16="http://schemas.microsoft.com/office/drawing/2014/main" id="{CB38D10C-4889-7841-A434-0A7FBD33262D}"/>
              </a:ext>
            </a:extLst>
          </p:cNvPr>
          <p:cNvGrpSpPr/>
          <p:nvPr/>
        </p:nvGrpSpPr>
        <p:grpSpPr>
          <a:xfrm>
            <a:off x="-22894" y="5610428"/>
            <a:ext cx="12200820" cy="1053144"/>
            <a:chOff x="-26567" y="6358705"/>
            <a:chExt cx="10615391" cy="1193671"/>
          </a:xfrm>
        </p:grpSpPr>
        <p:sp>
          <p:nvSpPr>
            <p:cNvPr id="16" name="Rectangle 15">
              <a:extLst>
                <a:ext uri="{FF2B5EF4-FFF2-40B4-BE49-F238E27FC236}">
                  <a16:creationId xmlns:a16="http://schemas.microsoft.com/office/drawing/2014/main" id="{AF4465DD-6013-FC47-BFFA-1017FC03E1E0}"/>
                </a:ext>
              </a:extLst>
            </p:cNvPr>
            <p:cNvSpPr/>
            <p:nvPr/>
          </p:nvSpPr>
          <p:spPr>
            <a:xfrm>
              <a:off x="-26567" y="6462115"/>
              <a:ext cx="10615324" cy="313681"/>
            </a:xfrm>
            <a:prstGeom prst="rect">
              <a:avLst/>
            </a:prstGeom>
            <a:solidFill>
              <a:schemeClr val="tx2">
                <a:lumMod val="40000"/>
                <a:lumOff val="60000"/>
                <a:alpha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8" tIns="45703" rIns="91408" bIns="45703" numCol="1" spcCol="0" rtlCol="0" fromWordArt="0" anchor="ctr" anchorCtr="0" forceAA="0" compatLnSpc="1">
              <a:prstTxWarp prst="textNoShape">
                <a:avLst/>
              </a:prstTxWarp>
              <a:noAutofit/>
            </a:bodyPr>
            <a:lstStyle/>
            <a:p>
              <a:pPr algn="ctr" defTabSz="914331"/>
              <a:endParaRPr lang="en-US" sz="1412" dirty="0">
                <a:solidFill>
                  <a:srgbClr val="FFFFFF"/>
                </a:solidFill>
                <a:latin typeface="Century Gothic" charset="0"/>
                <a:ea typeface="Century Gothic" charset="0"/>
                <a:cs typeface="Century Gothic" charset="0"/>
              </a:endParaRPr>
            </a:p>
          </p:txBody>
        </p:sp>
        <p:sp>
          <p:nvSpPr>
            <p:cNvPr id="17" name="Rectangle 16">
              <a:extLst>
                <a:ext uri="{FF2B5EF4-FFF2-40B4-BE49-F238E27FC236}">
                  <a16:creationId xmlns:a16="http://schemas.microsoft.com/office/drawing/2014/main" id="{813BC851-CE66-A444-9AC2-20DA98540560}"/>
                </a:ext>
              </a:extLst>
            </p:cNvPr>
            <p:cNvSpPr/>
            <p:nvPr/>
          </p:nvSpPr>
          <p:spPr>
            <a:xfrm>
              <a:off x="-26567" y="6775247"/>
              <a:ext cx="10615391" cy="315928"/>
            </a:xfrm>
            <a:prstGeom prst="rect">
              <a:avLst/>
            </a:prstGeom>
            <a:solidFill>
              <a:schemeClr val="tx2">
                <a:lumMod val="75000"/>
                <a:alpha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8" tIns="45703" rIns="91408" bIns="45703" numCol="1" spcCol="0" rtlCol="0" fromWordArt="0" anchor="ctr" anchorCtr="0" forceAA="0" compatLnSpc="1">
              <a:prstTxWarp prst="textNoShape">
                <a:avLst/>
              </a:prstTxWarp>
              <a:noAutofit/>
            </a:bodyPr>
            <a:lstStyle/>
            <a:p>
              <a:pPr algn="ctr" defTabSz="914331"/>
              <a:endParaRPr lang="en-US" sz="1412" dirty="0">
                <a:solidFill>
                  <a:srgbClr val="FFFFFF"/>
                </a:solidFill>
                <a:latin typeface="Century Gothic" charset="0"/>
                <a:ea typeface="Century Gothic" charset="0"/>
                <a:cs typeface="Century Gothic" charset="0"/>
              </a:endParaRPr>
            </a:p>
          </p:txBody>
        </p:sp>
        <p:sp>
          <p:nvSpPr>
            <p:cNvPr id="18" name="TextBox 17">
              <a:extLst>
                <a:ext uri="{FF2B5EF4-FFF2-40B4-BE49-F238E27FC236}">
                  <a16:creationId xmlns:a16="http://schemas.microsoft.com/office/drawing/2014/main" id="{CF399446-D620-BE42-8700-113CDE31F3C8}"/>
                </a:ext>
              </a:extLst>
            </p:cNvPr>
            <p:cNvSpPr txBox="1"/>
            <p:nvPr/>
          </p:nvSpPr>
          <p:spPr>
            <a:xfrm>
              <a:off x="1160261" y="6426525"/>
              <a:ext cx="378732" cy="584243"/>
            </a:xfrm>
            <a:prstGeom prst="rect">
              <a:avLst/>
            </a:prstGeom>
            <a:noFill/>
          </p:spPr>
          <p:txBody>
            <a:bodyPr wrap="square" lIns="0" tIns="0" rIns="0" bIns="0" rtlCol="0" anchor="ctr">
              <a:spAutoFit/>
            </a:bodyPr>
            <a:lstStyle/>
            <a:p>
              <a:pPr algn="ctr" defTabSz="914331">
                <a:lnSpc>
                  <a:spcPct val="125000"/>
                </a:lnSpc>
              </a:pPr>
              <a:r>
                <a:rPr lang="en-US" sz="1412" dirty="0">
                  <a:solidFill>
                    <a:srgbClr val="FFFFFF"/>
                  </a:solidFill>
                  <a:latin typeface="Century Gothic" charset="0"/>
                  <a:ea typeface="Century Gothic" charset="0"/>
                  <a:cs typeface="Century Gothic" charset="0"/>
                </a:rPr>
                <a:t>58%</a:t>
              </a:r>
            </a:p>
            <a:p>
              <a:pPr algn="ctr" defTabSz="914331">
                <a:lnSpc>
                  <a:spcPct val="125000"/>
                </a:lnSpc>
              </a:pPr>
              <a:r>
                <a:rPr lang="en-US" sz="1412" dirty="0">
                  <a:solidFill>
                    <a:srgbClr val="FFFFFF"/>
                  </a:solidFill>
                  <a:latin typeface="Century Gothic" charset="0"/>
                  <a:ea typeface="Century Gothic" charset="0"/>
                  <a:cs typeface="Century Gothic" charset="0"/>
                </a:rPr>
                <a:t>0.41</a:t>
              </a:r>
            </a:p>
          </p:txBody>
        </p:sp>
        <p:sp>
          <p:nvSpPr>
            <p:cNvPr id="19" name="TextBox 18">
              <a:extLst>
                <a:ext uri="{FF2B5EF4-FFF2-40B4-BE49-F238E27FC236}">
                  <a16:creationId xmlns:a16="http://schemas.microsoft.com/office/drawing/2014/main" id="{601C32FD-E6E0-4540-8846-9BDFBCDBF950}"/>
                </a:ext>
              </a:extLst>
            </p:cNvPr>
            <p:cNvSpPr txBox="1"/>
            <p:nvPr/>
          </p:nvSpPr>
          <p:spPr>
            <a:xfrm>
              <a:off x="3683051" y="6469389"/>
              <a:ext cx="378732" cy="584243"/>
            </a:xfrm>
            <a:prstGeom prst="rect">
              <a:avLst/>
            </a:prstGeom>
            <a:noFill/>
          </p:spPr>
          <p:txBody>
            <a:bodyPr wrap="square" lIns="0" tIns="0" rIns="0" bIns="0" rtlCol="0" anchor="ctr">
              <a:spAutoFit/>
            </a:bodyPr>
            <a:lstStyle/>
            <a:p>
              <a:pPr algn="ctr" defTabSz="914331">
                <a:lnSpc>
                  <a:spcPct val="125000"/>
                </a:lnSpc>
              </a:pPr>
              <a:r>
                <a:rPr lang="en-US" sz="1412" dirty="0">
                  <a:solidFill>
                    <a:srgbClr val="FFFFFF"/>
                  </a:solidFill>
                  <a:latin typeface="Century Gothic" charset="0"/>
                  <a:ea typeface="Century Gothic" charset="0"/>
                  <a:cs typeface="Century Gothic" charset="0"/>
                </a:rPr>
                <a:t>40%</a:t>
              </a:r>
            </a:p>
            <a:p>
              <a:pPr algn="ctr" defTabSz="914331">
                <a:lnSpc>
                  <a:spcPct val="125000"/>
                </a:lnSpc>
              </a:pPr>
              <a:r>
                <a:rPr lang="en-US" sz="1412" dirty="0">
                  <a:solidFill>
                    <a:srgbClr val="FFFFFF"/>
                  </a:solidFill>
                  <a:latin typeface="Century Gothic" charset="0"/>
                  <a:ea typeface="Century Gothic" charset="0"/>
                  <a:cs typeface="Century Gothic" charset="0"/>
                </a:rPr>
                <a:t>0.28</a:t>
              </a:r>
            </a:p>
          </p:txBody>
        </p:sp>
        <p:sp>
          <p:nvSpPr>
            <p:cNvPr id="20" name="TextBox 19">
              <a:extLst>
                <a:ext uri="{FF2B5EF4-FFF2-40B4-BE49-F238E27FC236}">
                  <a16:creationId xmlns:a16="http://schemas.microsoft.com/office/drawing/2014/main" id="{693941C0-FD0D-DC49-9A5A-E998238DF8B0}"/>
                </a:ext>
              </a:extLst>
            </p:cNvPr>
            <p:cNvSpPr txBox="1"/>
            <p:nvPr/>
          </p:nvSpPr>
          <p:spPr>
            <a:xfrm>
              <a:off x="6375996" y="6440815"/>
              <a:ext cx="378732" cy="584243"/>
            </a:xfrm>
            <a:prstGeom prst="rect">
              <a:avLst/>
            </a:prstGeom>
            <a:noFill/>
          </p:spPr>
          <p:txBody>
            <a:bodyPr wrap="square" lIns="0" tIns="0" rIns="0" bIns="0" rtlCol="0" anchor="ctr">
              <a:spAutoFit/>
            </a:bodyPr>
            <a:lstStyle/>
            <a:p>
              <a:pPr algn="ctr" defTabSz="914331">
                <a:lnSpc>
                  <a:spcPct val="125000"/>
                </a:lnSpc>
              </a:pPr>
              <a:r>
                <a:rPr lang="en-US" sz="1412" dirty="0">
                  <a:solidFill>
                    <a:srgbClr val="FFFFFF"/>
                  </a:solidFill>
                  <a:latin typeface="Century Gothic" charset="0"/>
                  <a:ea typeface="Century Gothic" charset="0"/>
                  <a:cs typeface="Century Gothic" charset="0"/>
                </a:rPr>
                <a:t>6%</a:t>
              </a:r>
            </a:p>
            <a:p>
              <a:pPr algn="ctr" defTabSz="914331">
                <a:lnSpc>
                  <a:spcPct val="125000"/>
                </a:lnSpc>
              </a:pPr>
              <a:r>
                <a:rPr lang="en-US" sz="1412" dirty="0">
                  <a:solidFill>
                    <a:srgbClr val="FFFFFF"/>
                  </a:solidFill>
                  <a:latin typeface="Century Gothic" charset="0"/>
                  <a:ea typeface="Century Gothic" charset="0"/>
                  <a:cs typeface="Century Gothic" charset="0"/>
                </a:rPr>
                <a:t>0.11</a:t>
              </a:r>
            </a:p>
          </p:txBody>
        </p:sp>
        <p:sp>
          <p:nvSpPr>
            <p:cNvPr id="21" name="TextBox 20">
              <a:extLst>
                <a:ext uri="{FF2B5EF4-FFF2-40B4-BE49-F238E27FC236}">
                  <a16:creationId xmlns:a16="http://schemas.microsoft.com/office/drawing/2014/main" id="{43D47961-0587-FE40-B14E-0A3D46B6566D}"/>
                </a:ext>
              </a:extLst>
            </p:cNvPr>
            <p:cNvSpPr txBox="1"/>
            <p:nvPr/>
          </p:nvSpPr>
          <p:spPr>
            <a:xfrm>
              <a:off x="9229884" y="6440815"/>
              <a:ext cx="378732" cy="584243"/>
            </a:xfrm>
            <a:prstGeom prst="rect">
              <a:avLst/>
            </a:prstGeom>
            <a:noFill/>
          </p:spPr>
          <p:txBody>
            <a:bodyPr wrap="square" lIns="0" tIns="0" rIns="0" bIns="0" rtlCol="0" anchor="ctr">
              <a:spAutoFit/>
            </a:bodyPr>
            <a:lstStyle/>
            <a:p>
              <a:pPr algn="ctr" defTabSz="914331">
                <a:lnSpc>
                  <a:spcPct val="125000"/>
                </a:lnSpc>
              </a:pPr>
              <a:r>
                <a:rPr lang="en-US" sz="1412" dirty="0">
                  <a:solidFill>
                    <a:srgbClr val="FFFFFF"/>
                  </a:solidFill>
                  <a:latin typeface="Century Gothic" charset="0"/>
                  <a:ea typeface="Century Gothic" charset="0"/>
                  <a:cs typeface="Century Gothic" charset="0"/>
                </a:rPr>
                <a:t>1% </a:t>
              </a:r>
            </a:p>
            <a:p>
              <a:pPr algn="ctr" defTabSz="914331">
                <a:lnSpc>
                  <a:spcPct val="125000"/>
                </a:lnSpc>
              </a:pPr>
              <a:r>
                <a:rPr lang="en-US" sz="1412" dirty="0">
                  <a:solidFill>
                    <a:srgbClr val="FFFFFF"/>
                  </a:solidFill>
                  <a:latin typeface="Century Gothic" charset="0"/>
                  <a:ea typeface="Century Gothic" charset="0"/>
                  <a:cs typeface="Century Gothic" charset="0"/>
                </a:rPr>
                <a:t>0.09</a:t>
              </a:r>
            </a:p>
          </p:txBody>
        </p:sp>
        <p:sp>
          <p:nvSpPr>
            <p:cNvPr id="22" name="TextBox 21">
              <a:extLst>
                <a:ext uri="{FF2B5EF4-FFF2-40B4-BE49-F238E27FC236}">
                  <a16:creationId xmlns:a16="http://schemas.microsoft.com/office/drawing/2014/main" id="{A768EB29-379B-2044-A2A1-E7D1426DCC23}"/>
                </a:ext>
              </a:extLst>
            </p:cNvPr>
            <p:cNvSpPr txBox="1"/>
            <p:nvPr/>
          </p:nvSpPr>
          <p:spPr>
            <a:xfrm>
              <a:off x="195383" y="6358705"/>
              <a:ext cx="555880" cy="691367"/>
            </a:xfrm>
            <a:prstGeom prst="rect">
              <a:avLst/>
            </a:prstGeom>
            <a:noFill/>
          </p:spPr>
          <p:txBody>
            <a:bodyPr wrap="square" lIns="0" tIns="0" rIns="0" bIns="0" rtlCol="0" anchor="ctr">
              <a:spAutoFit/>
            </a:bodyPr>
            <a:lstStyle/>
            <a:p>
              <a:pPr defTabSz="914331">
                <a:lnSpc>
                  <a:spcPct val="150000"/>
                </a:lnSpc>
              </a:pPr>
              <a:r>
                <a:rPr lang="en-US" sz="1412" b="1" dirty="0">
                  <a:solidFill>
                    <a:srgbClr val="FFFFFF"/>
                  </a:solidFill>
                  <a:latin typeface="Century Gothic" charset="0"/>
                  <a:ea typeface="Century Gothic" charset="0"/>
                  <a:cs typeface="Century Gothic" charset="0"/>
                </a:rPr>
                <a:t>Tvis</a:t>
              </a:r>
            </a:p>
            <a:p>
              <a:pPr defTabSz="914331">
                <a:lnSpc>
                  <a:spcPct val="150000"/>
                </a:lnSpc>
              </a:pPr>
              <a:r>
                <a:rPr lang="en-US" sz="1412" b="1" dirty="0">
                  <a:solidFill>
                    <a:srgbClr val="FFFFFF"/>
                  </a:solidFill>
                  <a:latin typeface="Century Gothic" charset="0"/>
                  <a:ea typeface="Century Gothic" charset="0"/>
                  <a:cs typeface="Century Gothic" charset="0"/>
                </a:rPr>
                <a:t>SHGC</a:t>
              </a:r>
            </a:p>
          </p:txBody>
        </p:sp>
        <p:sp>
          <p:nvSpPr>
            <p:cNvPr id="23" name="TextBox 22">
              <a:extLst>
                <a:ext uri="{FF2B5EF4-FFF2-40B4-BE49-F238E27FC236}">
                  <a16:creationId xmlns:a16="http://schemas.microsoft.com/office/drawing/2014/main" id="{A9368E2E-7685-2A4C-87C8-6A17B0A8F04F}"/>
                </a:ext>
              </a:extLst>
            </p:cNvPr>
            <p:cNvSpPr txBox="1"/>
            <p:nvPr/>
          </p:nvSpPr>
          <p:spPr>
            <a:xfrm>
              <a:off x="143266" y="7232311"/>
              <a:ext cx="5873593" cy="320065"/>
            </a:xfrm>
            <a:prstGeom prst="rect">
              <a:avLst/>
            </a:prstGeom>
            <a:noFill/>
          </p:spPr>
          <p:txBody>
            <a:bodyPr wrap="square" rtlCol="0">
              <a:spAutoFit/>
            </a:bodyPr>
            <a:lstStyle/>
            <a:p>
              <a:pPr defTabSz="449399"/>
              <a:r>
                <a:rPr lang="en-US" sz="1235" dirty="0">
                  <a:solidFill>
                    <a:srgbClr val="FFFFFF"/>
                  </a:solidFill>
                  <a:latin typeface="Century Gothic" charset="0"/>
                  <a:ea typeface="Century Gothic" charset="0"/>
                  <a:cs typeface="Century Gothic" charset="0"/>
                </a:rPr>
                <a:t>COG U value – 0.29 Btu/Hr.-Ft-F </a:t>
              </a:r>
            </a:p>
          </p:txBody>
        </p:sp>
      </p:grpSp>
    </p:spTree>
    <p:extLst>
      <p:ext uri="{BB962C8B-B14F-4D97-AF65-F5344CB8AC3E}">
        <p14:creationId xmlns:p14="http://schemas.microsoft.com/office/powerpoint/2010/main" val="87856925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OB_TL4_FINAL_V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9" y="0"/>
            <a:ext cx="12188825" cy="6856413"/>
          </a:xfrm>
          <a:prstGeom prst="rect">
            <a:avLst/>
          </a:prstGeom>
        </p:spPr>
      </p:pic>
      <p:sp>
        <p:nvSpPr>
          <p:cNvPr id="2" name="TextBox 1"/>
          <p:cNvSpPr txBox="1"/>
          <p:nvPr/>
        </p:nvSpPr>
        <p:spPr>
          <a:xfrm>
            <a:off x="5106989" y="-698499"/>
            <a:ext cx="184731" cy="400110"/>
          </a:xfrm>
          <a:prstGeom prst="rect">
            <a:avLst/>
          </a:prstGeom>
          <a:noFill/>
        </p:spPr>
        <p:txBody>
          <a:bodyPr wrap="none" rtlCol="0">
            <a:spAutoFit/>
          </a:bodyPr>
          <a:lstStyle/>
          <a:p>
            <a:pPr defTabSz="449399"/>
            <a:endParaRPr lang="en-US" sz="2000" dirty="0">
              <a:solidFill>
                <a:srgbClr val="334047"/>
              </a:solidFill>
              <a:latin typeface="Helvetica"/>
            </a:endParaRPr>
          </a:p>
        </p:txBody>
      </p:sp>
    </p:spTree>
    <p:extLst>
      <p:ext uri="{BB962C8B-B14F-4D97-AF65-F5344CB8AC3E}">
        <p14:creationId xmlns:p14="http://schemas.microsoft.com/office/powerpoint/2010/main" val="1484887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remove"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170DDA-911C-4FFF-B234-37E6FED8C766}"/>
              </a:ext>
            </a:extLst>
          </p:cNvPr>
          <p:cNvSpPr>
            <a:spLocks noGrp="1"/>
          </p:cNvSpPr>
          <p:nvPr>
            <p:ph type="sldNum" sz="quarter" idx="4"/>
          </p:nvPr>
        </p:nvSpPr>
        <p:spPr/>
        <p:txBody>
          <a:bodyPr/>
          <a:lstStyle/>
          <a:p>
            <a:fld id="{DB150780-22E9-4FA5-82D2-A4C93B49AABD}" type="slidenum">
              <a:rPr lang="en-US" smtClean="0"/>
              <a:pPr/>
              <a:t>24</a:t>
            </a:fld>
            <a:endParaRPr lang="en-US" dirty="0"/>
          </a:p>
        </p:txBody>
      </p:sp>
      <p:pic>
        <p:nvPicPr>
          <p:cNvPr id="4" name="Picture 3">
            <a:extLst>
              <a:ext uri="{FF2B5EF4-FFF2-40B4-BE49-F238E27FC236}">
                <a16:creationId xmlns:a16="http://schemas.microsoft.com/office/drawing/2014/main" id="{6F8A33AE-BA37-4BF5-9FD6-25BEC7AE6460}"/>
              </a:ext>
            </a:extLst>
          </p:cNvPr>
          <p:cNvPicPr>
            <a:picLocks noChangeAspect="1"/>
          </p:cNvPicPr>
          <p:nvPr/>
        </p:nvPicPr>
        <p:blipFill>
          <a:blip r:embed="rId2"/>
          <a:stretch>
            <a:fillRect/>
          </a:stretch>
        </p:blipFill>
        <p:spPr>
          <a:xfrm>
            <a:off x="1637129" y="1512609"/>
            <a:ext cx="8917741" cy="4814486"/>
          </a:xfrm>
          <a:prstGeom prst="rect">
            <a:avLst/>
          </a:prstGeom>
        </p:spPr>
      </p:pic>
      <p:sp>
        <p:nvSpPr>
          <p:cNvPr id="7" name="Title 2">
            <a:extLst>
              <a:ext uri="{FF2B5EF4-FFF2-40B4-BE49-F238E27FC236}">
                <a16:creationId xmlns:a16="http://schemas.microsoft.com/office/drawing/2014/main" id="{349066B2-ADE1-419E-9B42-C74840DCA9B4}"/>
              </a:ext>
            </a:extLst>
          </p:cNvPr>
          <p:cNvSpPr>
            <a:spLocks noGrp="1"/>
          </p:cNvSpPr>
          <p:nvPr>
            <p:ph type="title"/>
          </p:nvPr>
        </p:nvSpPr>
        <p:spPr>
          <a:xfrm>
            <a:off x="288047" y="282746"/>
            <a:ext cx="11615905" cy="457200"/>
          </a:xfrm>
        </p:spPr>
        <p:txBody>
          <a:bodyPr/>
          <a:lstStyle/>
          <a:p>
            <a:r>
              <a:rPr lang="en-US" b="0" dirty="0"/>
              <a:t>How it Works</a:t>
            </a:r>
          </a:p>
        </p:txBody>
      </p:sp>
      <p:sp>
        <p:nvSpPr>
          <p:cNvPr id="8" name="Text Placeholder 1">
            <a:extLst>
              <a:ext uri="{FF2B5EF4-FFF2-40B4-BE49-F238E27FC236}">
                <a16:creationId xmlns:a16="http://schemas.microsoft.com/office/drawing/2014/main" id="{DDE1A278-CB14-4758-B5C6-7ECDEA537D88}"/>
              </a:ext>
            </a:extLst>
          </p:cNvPr>
          <p:cNvSpPr txBox="1">
            <a:spLocks/>
          </p:cNvSpPr>
          <p:nvPr/>
        </p:nvSpPr>
        <p:spPr>
          <a:xfrm>
            <a:off x="1127033" y="997465"/>
            <a:ext cx="11615905" cy="300037"/>
          </a:xfrm>
          <a:prstGeom prst="rect">
            <a:avLst/>
          </a:prstGeom>
        </p:spPr>
        <p:txBody>
          <a:bodyPr/>
          <a:lstStyle>
            <a:lvl1pPr marL="0" marR="0" indent="0" algn="l" defTabSz="914400" rtl="0" eaLnBrk="1" fontAlgn="auto" latinLnBrk="0" hangingPunct="1">
              <a:lnSpc>
                <a:spcPct val="85000"/>
              </a:lnSpc>
              <a:spcBef>
                <a:spcPts val="0"/>
              </a:spcBef>
              <a:spcAft>
                <a:spcPts val="600"/>
              </a:spcAft>
              <a:buClr>
                <a:srgbClr val="00B0F0"/>
              </a:buClr>
              <a:buSzTx/>
              <a:buFontTx/>
              <a:buNone/>
              <a:tabLst/>
              <a:defRPr lang="en-US" sz="18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vl2pPr marL="4572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6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2pPr>
            <a:lvl3pPr marL="9144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4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3pPr>
            <a:lvl4pPr marL="13716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2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4pPr>
            <a:lvl5pPr marL="18288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200" kern="1200" baseline="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lumMod val="50000"/>
                  </a:schemeClr>
                </a:solidFill>
              </a:rPr>
              <a:t>Intelligence gathers inputs to predictively control the space for increased occupant delight</a:t>
            </a:r>
          </a:p>
        </p:txBody>
      </p:sp>
    </p:spTree>
    <p:extLst>
      <p:ext uri="{BB962C8B-B14F-4D97-AF65-F5344CB8AC3E}">
        <p14:creationId xmlns:p14="http://schemas.microsoft.com/office/powerpoint/2010/main" val="8157784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1" name="Straight Connector 210"/>
          <p:cNvCxnSpPr/>
          <p:nvPr/>
        </p:nvCxnSpPr>
        <p:spPr>
          <a:xfrm>
            <a:off x="727426"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228003"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597121"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1978688"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465200" y="1322669"/>
            <a:ext cx="0" cy="155464"/>
          </a:xfrm>
          <a:prstGeom prst="line">
            <a:avLst/>
          </a:prstGeom>
          <a:ln w="317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C8A1D89-5019-4AC6-9D28-64617E5B28E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50780-22E9-4FA5-82D2-A4C93B49AABD}" type="slidenum">
              <a:rPr kumimoji="0" lang="en-US" sz="1000" b="0" i="0" u="none" strike="noStrike" kern="1200" cap="none" spc="0" normalizeH="0" baseline="0" noProof="0" smtClean="0">
                <a:ln>
                  <a:noFill/>
                </a:ln>
                <a:solidFill>
                  <a:srgbClr val="FFFFFF">
                    <a:lumMod val="50000"/>
                  </a:srgbClr>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383369" y="-186310"/>
            <a:ext cx="11432977" cy="861974"/>
          </a:xfrm>
        </p:spPr>
        <p:txBody>
          <a:bodyPr/>
          <a:lstStyle/>
          <a:p>
            <a:r>
              <a:rPr lang="en-US" sz="2800" b="0" dirty="0"/>
              <a:t>Intelligent Control Requirements</a:t>
            </a:r>
          </a:p>
        </p:txBody>
      </p:sp>
      <p:pic>
        <p:nvPicPr>
          <p:cNvPr id="107" name="Picture 2" descr="Image result for point reflections from glass buildings">
            <a:extLst>
              <a:ext uri="{FF2B5EF4-FFF2-40B4-BE49-F238E27FC236}">
                <a16:creationId xmlns:a16="http://schemas.microsoft.com/office/drawing/2014/main" id="{D7E62A5F-D8CF-462A-8EE5-FDC063B0EC8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31376" y="1621393"/>
            <a:ext cx="2136999" cy="302684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descr="Related image">
            <a:extLst>
              <a:ext uri="{FF2B5EF4-FFF2-40B4-BE49-F238E27FC236}">
                <a16:creationId xmlns:a16="http://schemas.microsoft.com/office/drawing/2014/main" id="{83817BB4-7C02-4993-8206-D762A9810AE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8658300" y="1642207"/>
            <a:ext cx="2136999" cy="302682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Placeholder 8">
            <a:extLst>
              <a:ext uri="{FF2B5EF4-FFF2-40B4-BE49-F238E27FC236}">
                <a16:creationId xmlns:a16="http://schemas.microsoft.com/office/drawing/2014/main" id="{F99AD7E4-122A-424E-A7E7-D573F120A0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8872" y="1619386"/>
            <a:ext cx="2136999" cy="3026680"/>
          </a:xfrm>
          <a:prstGeom prst="rect">
            <a:avLst/>
          </a:prstGeom>
        </p:spPr>
      </p:pic>
      <p:pic>
        <p:nvPicPr>
          <p:cNvPr id="110" name="Picture 109">
            <a:extLst>
              <a:ext uri="{FF2B5EF4-FFF2-40B4-BE49-F238E27FC236}">
                <a16:creationId xmlns:a16="http://schemas.microsoft.com/office/drawing/2014/main" id="{AC43C72C-085C-491C-9546-2EAF730FC3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
          <a:stretch/>
        </p:blipFill>
        <p:spPr>
          <a:xfrm>
            <a:off x="5943880" y="1642207"/>
            <a:ext cx="2138915" cy="3026826"/>
          </a:xfrm>
          <a:prstGeom prst="rect">
            <a:avLst/>
          </a:prstGeom>
        </p:spPr>
      </p:pic>
      <p:sp>
        <p:nvSpPr>
          <p:cNvPr id="117" name="TextBox 116">
            <a:extLst>
              <a:ext uri="{FF2B5EF4-FFF2-40B4-BE49-F238E27FC236}">
                <a16:creationId xmlns:a16="http://schemas.microsoft.com/office/drawing/2014/main" id="{0423ABE5-1ADF-4DCC-94F6-3BB4DB451EA1}"/>
              </a:ext>
            </a:extLst>
          </p:cNvPr>
          <p:cNvSpPr txBox="1"/>
          <p:nvPr/>
        </p:nvSpPr>
        <p:spPr>
          <a:xfrm>
            <a:off x="507286" y="4772944"/>
            <a:ext cx="2136999" cy="646331"/>
          </a:xfrm>
          <a:prstGeom prst="rect">
            <a:avLst/>
          </a:prstGeom>
          <a:noFill/>
        </p:spPr>
        <p:txBody>
          <a:bodyPr wrap="square" rtlCol="0">
            <a:spAutoFit/>
          </a:bodyPr>
          <a:lstStyle/>
          <a:p>
            <a:pPr defTabSz="457200" eaLnBrk="0" fontAlgn="base" hangingPunct="0">
              <a:spcBef>
                <a:spcPct val="0"/>
              </a:spcBef>
              <a:spcAft>
                <a:spcPct val="0"/>
              </a:spcAft>
            </a:pPr>
            <a:r>
              <a:rPr lang="en-US" dirty="0">
                <a:solidFill>
                  <a:prstClr val="black"/>
                </a:solidFill>
                <a:latin typeface="Century Gothic" panose="020B0502020202020204" pitchFamily="34" charset="0"/>
              </a:rPr>
              <a:t>Anticipate the Sun’s Movement</a:t>
            </a:r>
          </a:p>
        </p:txBody>
      </p:sp>
      <p:sp>
        <p:nvSpPr>
          <p:cNvPr id="145" name="TextBox 144">
            <a:extLst>
              <a:ext uri="{FF2B5EF4-FFF2-40B4-BE49-F238E27FC236}">
                <a16:creationId xmlns:a16="http://schemas.microsoft.com/office/drawing/2014/main" id="{D85296FF-71B8-47BE-A9AD-F5109A586597}"/>
              </a:ext>
            </a:extLst>
          </p:cNvPr>
          <p:cNvSpPr txBox="1"/>
          <p:nvPr/>
        </p:nvSpPr>
        <p:spPr>
          <a:xfrm>
            <a:off x="3231376" y="4735029"/>
            <a:ext cx="2136999" cy="923330"/>
          </a:xfrm>
          <a:prstGeom prst="rect">
            <a:avLst/>
          </a:prstGeom>
          <a:noFill/>
        </p:spPr>
        <p:txBody>
          <a:bodyPr wrap="square" rtlCol="0">
            <a:spAutoFit/>
          </a:bodyPr>
          <a:lstStyle/>
          <a:p>
            <a:pPr defTabSz="457200" eaLnBrk="0" fontAlgn="base" hangingPunct="0">
              <a:spcBef>
                <a:spcPct val="0"/>
              </a:spcBef>
              <a:spcAft>
                <a:spcPct val="0"/>
              </a:spcAft>
            </a:pPr>
            <a:r>
              <a:rPr lang="en-US" dirty="0">
                <a:solidFill>
                  <a:prstClr val="black"/>
                </a:solidFill>
                <a:latin typeface="Century Gothic" panose="020B0502020202020204" pitchFamily="34" charset="0"/>
              </a:rPr>
              <a:t>Provide Glare Control from Reflections</a:t>
            </a:r>
          </a:p>
        </p:txBody>
      </p:sp>
      <p:sp>
        <p:nvSpPr>
          <p:cNvPr id="146" name="TextBox 145">
            <a:extLst>
              <a:ext uri="{FF2B5EF4-FFF2-40B4-BE49-F238E27FC236}">
                <a16:creationId xmlns:a16="http://schemas.microsoft.com/office/drawing/2014/main" id="{9CA01C02-FD35-4C82-B149-CBA413B4D514}"/>
              </a:ext>
            </a:extLst>
          </p:cNvPr>
          <p:cNvSpPr txBox="1"/>
          <p:nvPr/>
        </p:nvSpPr>
        <p:spPr>
          <a:xfrm>
            <a:off x="5945796" y="4754128"/>
            <a:ext cx="2136999" cy="923330"/>
          </a:xfrm>
          <a:prstGeom prst="rect">
            <a:avLst/>
          </a:prstGeom>
          <a:noFill/>
        </p:spPr>
        <p:txBody>
          <a:bodyPr wrap="square" rtlCol="0">
            <a:spAutoFit/>
          </a:bodyPr>
          <a:lstStyle/>
          <a:p>
            <a:pPr defTabSz="457200" eaLnBrk="0" fontAlgn="base" hangingPunct="0">
              <a:spcBef>
                <a:spcPct val="0"/>
              </a:spcBef>
              <a:spcAft>
                <a:spcPct val="0"/>
              </a:spcAft>
            </a:pPr>
            <a:r>
              <a:rPr lang="en-US" dirty="0">
                <a:solidFill>
                  <a:prstClr val="black"/>
                </a:solidFill>
                <a:latin typeface="Century Gothic" panose="020B0502020202020204" pitchFamily="34" charset="0"/>
              </a:rPr>
              <a:t>Be Aware of Occupant Position</a:t>
            </a:r>
          </a:p>
        </p:txBody>
      </p:sp>
      <p:sp>
        <p:nvSpPr>
          <p:cNvPr id="147" name="TextBox 146">
            <a:extLst>
              <a:ext uri="{FF2B5EF4-FFF2-40B4-BE49-F238E27FC236}">
                <a16:creationId xmlns:a16="http://schemas.microsoft.com/office/drawing/2014/main" id="{6E865243-EA8C-4414-897B-7FDE54C01373}"/>
              </a:ext>
            </a:extLst>
          </p:cNvPr>
          <p:cNvSpPr txBox="1"/>
          <p:nvPr/>
        </p:nvSpPr>
        <p:spPr>
          <a:xfrm>
            <a:off x="8658299" y="4833603"/>
            <a:ext cx="2136999" cy="646331"/>
          </a:xfrm>
          <a:prstGeom prst="rect">
            <a:avLst/>
          </a:prstGeom>
          <a:noFill/>
        </p:spPr>
        <p:txBody>
          <a:bodyPr wrap="square" rtlCol="0">
            <a:spAutoFit/>
          </a:bodyPr>
          <a:lstStyle/>
          <a:p>
            <a:pPr defTabSz="457200" eaLnBrk="0" fontAlgn="base" hangingPunct="0">
              <a:spcBef>
                <a:spcPct val="0"/>
              </a:spcBef>
              <a:spcAft>
                <a:spcPct val="0"/>
              </a:spcAft>
            </a:pPr>
            <a:r>
              <a:rPr lang="en-US" dirty="0">
                <a:solidFill>
                  <a:prstClr val="black"/>
                </a:solidFill>
                <a:latin typeface="Century Gothic" panose="020B0502020202020204" pitchFamily="34" charset="0"/>
              </a:rPr>
              <a:t>Monitor Weather Conditions</a:t>
            </a:r>
          </a:p>
        </p:txBody>
      </p:sp>
      <p:sp>
        <p:nvSpPr>
          <p:cNvPr id="148" name="TextBox 147">
            <a:extLst>
              <a:ext uri="{FF2B5EF4-FFF2-40B4-BE49-F238E27FC236}">
                <a16:creationId xmlns:a16="http://schemas.microsoft.com/office/drawing/2014/main" id="{6C2297BA-00C9-4978-8012-41732F4F8419}"/>
              </a:ext>
            </a:extLst>
          </p:cNvPr>
          <p:cNvSpPr txBox="1"/>
          <p:nvPr/>
        </p:nvSpPr>
        <p:spPr>
          <a:xfrm>
            <a:off x="518872" y="1123176"/>
            <a:ext cx="7563923" cy="369332"/>
          </a:xfrm>
          <a:prstGeom prst="rect">
            <a:avLst/>
          </a:prstGeom>
          <a:solidFill>
            <a:srgbClr val="5B9BD5">
              <a:lumMod val="40000"/>
              <a:lumOff val="60000"/>
            </a:srgbClr>
          </a:solidFill>
        </p:spPr>
        <p:txBody>
          <a:bodyPr wrap="square"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3D Model Based </a:t>
            </a:r>
          </a:p>
        </p:txBody>
      </p:sp>
      <p:sp>
        <p:nvSpPr>
          <p:cNvPr id="149" name="TextBox 148">
            <a:extLst>
              <a:ext uri="{FF2B5EF4-FFF2-40B4-BE49-F238E27FC236}">
                <a16:creationId xmlns:a16="http://schemas.microsoft.com/office/drawing/2014/main" id="{22149DF4-F0CA-4C65-8B46-AE44AC1233D2}"/>
              </a:ext>
            </a:extLst>
          </p:cNvPr>
          <p:cNvSpPr txBox="1"/>
          <p:nvPr/>
        </p:nvSpPr>
        <p:spPr>
          <a:xfrm>
            <a:off x="8658300" y="1105079"/>
            <a:ext cx="2136999" cy="369332"/>
          </a:xfrm>
          <a:prstGeom prst="rect">
            <a:avLst/>
          </a:prstGeom>
          <a:solidFill>
            <a:srgbClr val="5B9BD5">
              <a:lumMod val="75000"/>
            </a:srgbClr>
          </a:solidFill>
        </p:spPr>
        <p:txBody>
          <a:bodyPr wrap="square"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pitchFamily="34" charset="0"/>
              </a:rPr>
              <a:t> Sensor based</a:t>
            </a:r>
          </a:p>
        </p:txBody>
      </p:sp>
    </p:spTree>
    <p:extLst>
      <p:ext uri="{BB962C8B-B14F-4D97-AF65-F5344CB8AC3E}">
        <p14:creationId xmlns:p14="http://schemas.microsoft.com/office/powerpoint/2010/main" val="328052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01300" y="335754"/>
            <a:ext cx="11615905" cy="457200"/>
          </a:xfrm>
        </p:spPr>
        <p:txBody>
          <a:bodyPr vert="horz" lIns="0" tIns="0" rIns="0" bIns="0" rtlCol="0" anchor="ctr" anchorCtr="0">
            <a:noAutofit/>
          </a:bodyPr>
          <a:lstStyle/>
          <a:p>
            <a:r>
              <a:rPr lang="en-US" b="0" kern="0" dirty="0">
                <a:solidFill>
                  <a:schemeClr val="tx2"/>
                </a:solidFill>
              </a:rPr>
              <a:t>Agenda</a:t>
            </a:r>
          </a:p>
        </p:txBody>
      </p:sp>
      <p:sp>
        <p:nvSpPr>
          <p:cNvPr id="14" name="Slide Number Placeholder 8">
            <a:extLst>
              <a:ext uri="{FF2B5EF4-FFF2-40B4-BE49-F238E27FC236}">
                <a16:creationId xmlns:a16="http://schemas.microsoft.com/office/drawing/2014/main" id="{48615AEA-8244-FC4C-ACD0-D74D9B1472E0}"/>
              </a:ext>
            </a:extLst>
          </p:cNvPr>
          <p:cNvSpPr>
            <a:spLocks noGrp="1"/>
          </p:cNvSpPr>
          <p:nvPr>
            <p:ph type="sldNum" sz="quarter" idx="4"/>
          </p:nvPr>
        </p:nvSpPr>
        <p:spPr/>
        <p:txBody>
          <a:bodyPr/>
          <a:lstStyle/>
          <a:p>
            <a:fld id="{DB150780-22E9-4FA5-82D2-A4C93B49AABD}" type="slidenum">
              <a:rPr lang="en-US" sz="1000" smtClean="0"/>
              <a:pPr/>
              <a:t>26</a:t>
            </a:fld>
            <a:endParaRPr lang="en-US" sz="1000" dirty="0"/>
          </a:p>
        </p:txBody>
      </p:sp>
      <p:sp>
        <p:nvSpPr>
          <p:cNvPr id="3" name="Rectangle 2"/>
          <p:cNvSpPr txBox="1">
            <a:spLocks noChangeArrowheads="1"/>
          </p:cNvSpPr>
          <p:nvPr/>
        </p:nvSpPr>
        <p:spPr>
          <a:xfrm>
            <a:off x="1205887" y="1441754"/>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01</a:t>
            </a:r>
          </a:p>
        </p:txBody>
      </p:sp>
      <p:sp>
        <p:nvSpPr>
          <p:cNvPr id="4" name="Rectangle 2"/>
          <p:cNvSpPr txBox="1">
            <a:spLocks noChangeArrowheads="1"/>
          </p:cNvSpPr>
          <p:nvPr/>
        </p:nvSpPr>
        <p:spPr>
          <a:xfrm>
            <a:off x="1205887" y="2243068"/>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02</a:t>
            </a:r>
          </a:p>
        </p:txBody>
      </p:sp>
      <p:sp>
        <p:nvSpPr>
          <p:cNvPr id="5" name="Rectangle 2"/>
          <p:cNvSpPr txBox="1">
            <a:spLocks noChangeArrowheads="1"/>
          </p:cNvSpPr>
          <p:nvPr/>
        </p:nvSpPr>
        <p:spPr>
          <a:xfrm>
            <a:off x="1205887" y="3044381"/>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tx2"/>
                </a:solidFill>
                <a:latin typeface="Century Gothic" panose="020B0502020202020204" pitchFamily="34" charset="0"/>
              </a:rPr>
              <a:t>03</a:t>
            </a:r>
          </a:p>
        </p:txBody>
      </p:sp>
      <p:sp>
        <p:nvSpPr>
          <p:cNvPr id="9" name="Rectangle 2"/>
          <p:cNvSpPr txBox="1">
            <a:spLocks noChangeArrowheads="1"/>
          </p:cNvSpPr>
          <p:nvPr/>
        </p:nvSpPr>
        <p:spPr>
          <a:xfrm>
            <a:off x="2231927" y="1601125"/>
            <a:ext cx="6702880" cy="273028"/>
          </a:xfrm>
          <a:prstGeom prst="rect">
            <a:avLst/>
          </a:prstGeom>
        </p:spPr>
        <p:txBody>
          <a:bodyPr vert="horz" wrap="square" lIns="0" tIns="0" rIns="0" bIns="0" rtlCol="0" anchor="ctr">
            <a:noAutofit/>
          </a:bodyPr>
          <a:lstStyle>
            <a:defPPr>
              <a:defRPr lang="en-US"/>
            </a:defPPr>
            <a:lvl1pPr>
              <a:spcBef>
                <a:spcPct val="0"/>
              </a:spcBef>
              <a:buFontTx/>
              <a:buNone/>
              <a:defRPr sz="2700" b="0" i="0">
                <a:solidFill>
                  <a:schemeClr val="accent3"/>
                </a:solidFill>
                <a:latin typeface="Century Gothic" panose="020B0502020202020204" pitchFamily="34" charset="0"/>
                <a:ea typeface="+mj-ea"/>
                <a:cs typeface="+mj-cs"/>
              </a:defRPr>
            </a:lvl1pPr>
          </a:lstStyle>
          <a:p>
            <a:r>
              <a:rPr lang="en-US" dirty="0"/>
              <a:t>Introduction</a:t>
            </a:r>
          </a:p>
        </p:txBody>
      </p:sp>
      <p:sp>
        <p:nvSpPr>
          <p:cNvPr id="18" name="Rectangle 2"/>
          <p:cNvSpPr txBox="1">
            <a:spLocks noChangeArrowheads="1"/>
          </p:cNvSpPr>
          <p:nvPr/>
        </p:nvSpPr>
        <p:spPr>
          <a:xfrm>
            <a:off x="2255573" y="2402438"/>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Product and Benefits</a:t>
            </a:r>
          </a:p>
        </p:txBody>
      </p:sp>
      <p:sp>
        <p:nvSpPr>
          <p:cNvPr id="20" name="Rectangle 2"/>
          <p:cNvSpPr txBox="1">
            <a:spLocks noChangeArrowheads="1"/>
          </p:cNvSpPr>
          <p:nvPr/>
        </p:nvSpPr>
        <p:spPr>
          <a:xfrm>
            <a:off x="2255573" y="3203751"/>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b="1" dirty="0">
                <a:solidFill>
                  <a:schemeClr val="tx2"/>
                </a:solidFill>
                <a:latin typeface="Century Gothic" panose="020B0502020202020204" pitchFamily="34" charset="0"/>
              </a:rPr>
              <a:t>Sustainability</a:t>
            </a:r>
          </a:p>
        </p:txBody>
      </p:sp>
      <p:sp>
        <p:nvSpPr>
          <p:cNvPr id="21" name="Rectangle 2"/>
          <p:cNvSpPr txBox="1">
            <a:spLocks noChangeArrowheads="1"/>
          </p:cNvSpPr>
          <p:nvPr/>
        </p:nvSpPr>
        <p:spPr>
          <a:xfrm>
            <a:off x="2255573" y="3950476"/>
            <a:ext cx="6702880" cy="380416"/>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Case Studies</a:t>
            </a:r>
          </a:p>
        </p:txBody>
      </p:sp>
      <p:sp>
        <p:nvSpPr>
          <p:cNvPr id="15" name="Rectangle 2">
            <a:extLst>
              <a:ext uri="{FF2B5EF4-FFF2-40B4-BE49-F238E27FC236}">
                <a16:creationId xmlns:a16="http://schemas.microsoft.com/office/drawing/2014/main" id="{85AAD037-B90A-4E5E-B0F6-D0ACFB9A9DDA}"/>
              </a:ext>
            </a:extLst>
          </p:cNvPr>
          <p:cNvSpPr txBox="1">
            <a:spLocks noChangeArrowheads="1"/>
          </p:cNvSpPr>
          <p:nvPr/>
        </p:nvSpPr>
        <p:spPr>
          <a:xfrm>
            <a:off x="1190533" y="3845694"/>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04</a:t>
            </a:r>
          </a:p>
        </p:txBody>
      </p:sp>
    </p:spTree>
    <p:custDataLst>
      <p:tags r:id="rId1"/>
    </p:custDataLst>
    <p:extLst>
      <p:ext uri="{BB962C8B-B14F-4D97-AF65-F5344CB8AC3E}">
        <p14:creationId xmlns:p14="http://schemas.microsoft.com/office/powerpoint/2010/main" val="1949877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3A973-0A99-4057-9DF1-68697F8CDF8A}"/>
              </a:ext>
            </a:extLst>
          </p:cNvPr>
          <p:cNvSpPr>
            <a:spLocks noGrp="1"/>
          </p:cNvSpPr>
          <p:nvPr>
            <p:ph type="body" sz="quarter" idx="11"/>
          </p:nvPr>
        </p:nvSpPr>
        <p:spPr/>
        <p:txBody>
          <a:bodyPr/>
          <a:lstStyle/>
          <a:p>
            <a:endParaRPr lang="en-US" dirty="0"/>
          </a:p>
        </p:txBody>
      </p:sp>
      <p:sp>
        <p:nvSpPr>
          <p:cNvPr id="3" name="Title 2">
            <a:extLst>
              <a:ext uri="{FF2B5EF4-FFF2-40B4-BE49-F238E27FC236}">
                <a16:creationId xmlns:a16="http://schemas.microsoft.com/office/drawing/2014/main" id="{827FB07B-1C58-4A85-B0D0-93E2A0265843}"/>
              </a:ext>
            </a:extLst>
          </p:cNvPr>
          <p:cNvSpPr>
            <a:spLocks noGrp="1"/>
          </p:cNvSpPr>
          <p:nvPr>
            <p:ph type="title"/>
          </p:nvPr>
        </p:nvSpPr>
        <p:spPr/>
        <p:txBody>
          <a:bodyPr/>
          <a:lstStyle/>
          <a:p>
            <a:r>
              <a:rPr lang="en-US" b="0" dirty="0"/>
              <a:t>Material Transparency</a:t>
            </a:r>
          </a:p>
        </p:txBody>
      </p:sp>
      <p:sp>
        <p:nvSpPr>
          <p:cNvPr id="4" name="Slide Number Placeholder 3">
            <a:extLst>
              <a:ext uri="{FF2B5EF4-FFF2-40B4-BE49-F238E27FC236}">
                <a16:creationId xmlns:a16="http://schemas.microsoft.com/office/drawing/2014/main" id="{5400CA12-0C88-407E-8BB8-C88E60CF96B0}"/>
              </a:ext>
            </a:extLst>
          </p:cNvPr>
          <p:cNvSpPr>
            <a:spLocks noGrp="1"/>
          </p:cNvSpPr>
          <p:nvPr>
            <p:ph type="sldNum" sz="quarter" idx="4"/>
          </p:nvPr>
        </p:nvSpPr>
        <p:spPr/>
        <p:txBody>
          <a:bodyPr/>
          <a:lstStyle/>
          <a:p>
            <a:fld id="{DB150780-22E9-4FA5-82D2-A4C93B49AABD}" type="slidenum">
              <a:rPr lang="en-US" smtClean="0"/>
              <a:pPr/>
              <a:t>27</a:t>
            </a:fld>
            <a:endParaRPr lang="en-US" dirty="0"/>
          </a:p>
        </p:txBody>
      </p:sp>
      <p:sp>
        <p:nvSpPr>
          <p:cNvPr id="5" name="TextBox 4">
            <a:extLst>
              <a:ext uri="{FF2B5EF4-FFF2-40B4-BE49-F238E27FC236}">
                <a16:creationId xmlns:a16="http://schemas.microsoft.com/office/drawing/2014/main" id="{4F856830-E7EB-4205-8979-DE9D1168C0CD}"/>
              </a:ext>
            </a:extLst>
          </p:cNvPr>
          <p:cNvSpPr txBox="1"/>
          <p:nvPr/>
        </p:nvSpPr>
        <p:spPr>
          <a:xfrm>
            <a:off x="288046" y="1543749"/>
            <a:ext cx="11615905" cy="984885"/>
          </a:xfrm>
          <a:prstGeom prst="rect">
            <a:avLst/>
          </a:prstGeom>
          <a:noFill/>
        </p:spPr>
        <p:txBody>
          <a:bodyPr wrap="square" lIns="0" tIns="0" rIns="0" bIns="0" rtlCol="0" anchor="ctr">
            <a:spAutoFit/>
          </a:bodyPr>
          <a:lstStyle/>
          <a:p>
            <a:pPr algn="just"/>
            <a:r>
              <a:rPr lang="en-US" sz="1600" dirty="0">
                <a:solidFill>
                  <a:srgbClr val="011F38"/>
                </a:solidFill>
                <a:latin typeface="Century Gothic" panose="020B0502020202020204" pitchFamily="34" charset="0"/>
              </a:rPr>
              <a:t>View Dynamic Glass is committed to transparent materials disclosure and provides full disclosure of intentional ingredients through the </a:t>
            </a:r>
            <a:r>
              <a:rPr lang="en-US" sz="1600" b="1" dirty="0">
                <a:solidFill>
                  <a:srgbClr val="011F38"/>
                </a:solidFill>
                <a:latin typeface="Century Gothic" panose="020B0502020202020204" pitchFamily="34" charset="0"/>
              </a:rPr>
              <a:t>Environmental and Health Product Declaration Collaboratives</a:t>
            </a:r>
            <a:r>
              <a:rPr lang="en-US" sz="1600" dirty="0">
                <a:solidFill>
                  <a:srgbClr val="011F38"/>
                </a:solidFill>
                <a:latin typeface="Century Gothic" panose="020B0502020202020204" pitchFamily="34" charset="0"/>
              </a:rPr>
              <a:t>. </a:t>
            </a:r>
          </a:p>
          <a:p>
            <a:pPr algn="just"/>
            <a:r>
              <a:rPr lang="en-US" sz="1600" dirty="0">
                <a:solidFill>
                  <a:srgbClr val="011F38"/>
                </a:solidFill>
                <a:latin typeface="Century Gothic" panose="020B0502020202020204" pitchFamily="34" charset="0"/>
              </a:rPr>
              <a:t>View Dynamic Glass also maintains an LBC compliant declaration status via the </a:t>
            </a:r>
            <a:r>
              <a:rPr lang="en-US" sz="1600" b="1" dirty="0">
                <a:solidFill>
                  <a:srgbClr val="011F38"/>
                </a:solidFill>
                <a:latin typeface="Century Gothic" panose="020B0502020202020204" pitchFamily="34" charset="0"/>
              </a:rPr>
              <a:t>Living Building Future Declare protocol</a:t>
            </a:r>
          </a:p>
        </p:txBody>
      </p:sp>
      <p:pic>
        <p:nvPicPr>
          <p:cNvPr id="1026" name="Picture 2" descr="Image result for declare logo">
            <a:extLst>
              <a:ext uri="{FF2B5EF4-FFF2-40B4-BE49-F238E27FC236}">
                <a16:creationId xmlns:a16="http://schemas.microsoft.com/office/drawing/2014/main" id="{FEF38DBE-F50A-4909-B763-DE26BF9E659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2921" y="3756620"/>
            <a:ext cx="2019643" cy="451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pd logo">
            <a:extLst>
              <a:ext uri="{FF2B5EF4-FFF2-40B4-BE49-F238E27FC236}">
                <a16:creationId xmlns:a16="http://schemas.microsoft.com/office/drawing/2014/main" id="{DFCF2D63-D022-4B04-A4F6-A1125050A8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9679" y="3429000"/>
            <a:ext cx="1963814" cy="1420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PD UL logo">
            <a:extLst>
              <a:ext uri="{FF2B5EF4-FFF2-40B4-BE49-F238E27FC236}">
                <a16:creationId xmlns:a16="http://schemas.microsoft.com/office/drawing/2014/main" id="{E73830DD-3840-4973-A3A3-EC9B626AA5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1918" y="3238430"/>
            <a:ext cx="1838333" cy="207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2527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300506C-8579-4BB1-B3DA-7089D3599C61}"/>
              </a:ext>
            </a:extLst>
          </p:cNvPr>
          <p:cNvGraphicFramePr>
            <a:graphicFrameLocks noGrp="1"/>
          </p:cNvGraphicFramePr>
          <p:nvPr>
            <p:extLst>
              <p:ext uri="{D42A27DB-BD31-4B8C-83A1-F6EECF244321}">
                <p14:modId xmlns:p14="http://schemas.microsoft.com/office/powerpoint/2010/main" val="2190977705"/>
              </p:ext>
            </p:extLst>
          </p:nvPr>
        </p:nvGraphicFramePr>
        <p:xfrm>
          <a:off x="2101292" y="1278417"/>
          <a:ext cx="5823838" cy="4029447"/>
        </p:xfrm>
        <a:graphic>
          <a:graphicData uri="http://schemas.openxmlformats.org/drawingml/2006/table">
            <a:tbl>
              <a:tblPr firstRow="1" bandRow="1">
                <a:tableStyleId>{5C22544A-7EE6-4342-B048-85BDC9FD1C3A}</a:tableStyleId>
              </a:tblPr>
              <a:tblGrid>
                <a:gridCol w="2568564">
                  <a:extLst>
                    <a:ext uri="{9D8B030D-6E8A-4147-A177-3AD203B41FA5}">
                      <a16:colId xmlns:a16="http://schemas.microsoft.com/office/drawing/2014/main" val="4165237618"/>
                    </a:ext>
                  </a:extLst>
                </a:gridCol>
                <a:gridCol w="1683762">
                  <a:extLst>
                    <a:ext uri="{9D8B030D-6E8A-4147-A177-3AD203B41FA5}">
                      <a16:colId xmlns:a16="http://schemas.microsoft.com/office/drawing/2014/main" val="3842229374"/>
                    </a:ext>
                  </a:extLst>
                </a:gridCol>
                <a:gridCol w="1571512">
                  <a:extLst>
                    <a:ext uri="{9D8B030D-6E8A-4147-A177-3AD203B41FA5}">
                      <a16:colId xmlns:a16="http://schemas.microsoft.com/office/drawing/2014/main" val="1963799761"/>
                    </a:ext>
                  </a:extLst>
                </a:gridCol>
              </a:tblGrid>
              <a:tr h="381299">
                <a:tc rowSpan="2">
                  <a:txBody>
                    <a:bodyPr/>
                    <a:lstStyle/>
                    <a:p>
                      <a:pPr algn="l"/>
                      <a:endParaRPr lang="en-US" sz="1200" b="0" dirty="0">
                        <a:latin typeface="Century Gothic" panose="020B0502020202020204" pitchFamily="34" charset="0"/>
                      </a:endParaRPr>
                    </a:p>
                    <a:p>
                      <a:pPr algn="ctr"/>
                      <a:r>
                        <a:rPr lang="en-US" sz="1200" b="0" dirty="0">
                          <a:latin typeface="Century Gothic" panose="020B0502020202020204" pitchFamily="34" charset="0"/>
                        </a:rPr>
                        <a:t>Credit Category</a:t>
                      </a:r>
                    </a:p>
                  </a:txBody>
                  <a:tcPr marL="79745" marR="79745" marT="39872" marB="39872"/>
                </a:tc>
                <a:tc gridSpan="2">
                  <a:txBody>
                    <a:bodyPr/>
                    <a:lstStyle/>
                    <a:p>
                      <a:pPr algn="ctr"/>
                      <a:r>
                        <a:rPr lang="en-US" sz="1200" b="0" dirty="0">
                          <a:latin typeface="Century Gothic" panose="020B0502020202020204" pitchFamily="34" charset="0"/>
                        </a:rPr>
                        <a:t>Point</a:t>
                      </a:r>
                      <a:r>
                        <a:rPr lang="en-US" sz="1200" b="0" baseline="0" dirty="0">
                          <a:latin typeface="Century Gothic" panose="020B0502020202020204" pitchFamily="34" charset="0"/>
                        </a:rPr>
                        <a:t> Contribution</a:t>
                      </a:r>
                      <a:endParaRPr lang="en-US" sz="1200" b="0" dirty="0">
                        <a:latin typeface="Century Gothic" panose="020B0502020202020204" pitchFamily="34" charset="0"/>
                      </a:endParaRPr>
                    </a:p>
                  </a:txBody>
                  <a:tcPr marL="79745" marR="79745" marT="39872" marB="39872">
                    <a:lnB w="12700" cap="flat" cmpd="sng" algn="ctr">
                      <a:solidFill>
                        <a:schemeClr val="bg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549519241"/>
                  </a:ext>
                </a:extLst>
              </a:tr>
              <a:tr h="387940">
                <a:tc vMerge="1">
                  <a:txBody>
                    <a:bodyPr/>
                    <a:lstStyle/>
                    <a:p>
                      <a:endParaRPr lang="en-US" dirty="0"/>
                    </a:p>
                  </a:txBody>
                  <a:tcPr/>
                </a:tc>
                <a:tc>
                  <a:txBody>
                    <a:bodyPr/>
                    <a:lstStyle/>
                    <a:p>
                      <a:pPr marL="0" algn="ctr" defTabSz="914400" rtl="0" eaLnBrk="1" latinLnBrk="0" hangingPunct="1"/>
                      <a:r>
                        <a:rPr lang="en-US" sz="1200" b="0" kern="1200" dirty="0">
                          <a:solidFill>
                            <a:schemeClr val="lt1"/>
                          </a:solidFill>
                          <a:latin typeface="Century Gothic" panose="020B0502020202020204" pitchFamily="34" charset="0"/>
                          <a:ea typeface="+mn-ea"/>
                          <a:cs typeface="+mn-cs"/>
                        </a:rPr>
                        <a:t>Yes</a:t>
                      </a:r>
                    </a:p>
                  </a:txBody>
                  <a:tcPr marL="79745" marR="79745" marT="39872" marB="39872">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en-US" sz="1200" b="0" kern="1200" dirty="0">
                          <a:solidFill>
                            <a:schemeClr val="lt1"/>
                          </a:solidFill>
                          <a:latin typeface="Century Gothic" panose="020B0502020202020204" pitchFamily="34" charset="0"/>
                          <a:ea typeface="+mn-ea"/>
                          <a:cs typeface="+mn-cs"/>
                        </a:rPr>
                        <a:t>Conditional</a:t>
                      </a:r>
                    </a:p>
                  </a:txBody>
                  <a:tcPr marL="79745" marR="79745" marT="39872" marB="39872">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3358138309"/>
                  </a:ext>
                </a:extLst>
              </a:tr>
              <a:tr h="543368">
                <a:tc>
                  <a:txBody>
                    <a:bodyPr/>
                    <a:lstStyle/>
                    <a:p>
                      <a:pPr algn="l"/>
                      <a:r>
                        <a:rPr lang="en-US" sz="1200" dirty="0">
                          <a:latin typeface="Century Gothic" panose="020B0502020202020204" pitchFamily="34" charset="0"/>
                        </a:rPr>
                        <a:t>Energy &amp; Atmosphere</a:t>
                      </a:r>
                    </a:p>
                  </a:txBody>
                  <a:tcPr marL="79745" marR="79745" marT="39872" marB="39872" anchor="ctr"/>
                </a:tc>
                <a:tc>
                  <a:txBody>
                    <a:bodyPr/>
                    <a:lstStyle/>
                    <a:p>
                      <a:pPr algn="ctr"/>
                      <a:r>
                        <a:rPr lang="en-US" sz="1200" dirty="0">
                          <a:latin typeface="Century Gothic" panose="020B0502020202020204" pitchFamily="34" charset="0"/>
                        </a:rPr>
                        <a:t>1 - 4</a:t>
                      </a:r>
                    </a:p>
                  </a:txBody>
                  <a:tcPr marL="79745" marR="79745" marT="39872" marB="39872" anchor="ctr"/>
                </a:tc>
                <a:tc>
                  <a:txBody>
                    <a:bodyPr/>
                    <a:lstStyle/>
                    <a:p>
                      <a:pPr algn="ctr"/>
                      <a:r>
                        <a:rPr lang="en-US" sz="1200" dirty="0">
                          <a:latin typeface="Century Gothic" panose="020B0502020202020204" pitchFamily="34" charset="0"/>
                        </a:rPr>
                        <a:t>-</a:t>
                      </a:r>
                    </a:p>
                  </a:txBody>
                  <a:tcPr marL="79745" marR="79745" marT="39872" marB="39872" anchor="ctr"/>
                </a:tc>
                <a:extLst>
                  <a:ext uri="{0D108BD9-81ED-4DB2-BD59-A6C34878D82A}">
                    <a16:rowId xmlns:a16="http://schemas.microsoft.com/office/drawing/2014/main" val="10002"/>
                  </a:ext>
                </a:extLst>
              </a:tr>
              <a:tr h="543368">
                <a:tc>
                  <a:txBody>
                    <a:bodyPr/>
                    <a:lstStyle/>
                    <a:p>
                      <a:pPr algn="l"/>
                      <a:r>
                        <a:rPr lang="en-US" sz="1200" dirty="0">
                          <a:latin typeface="Century Gothic" panose="020B0502020202020204" pitchFamily="34" charset="0"/>
                        </a:rPr>
                        <a:t>Indoor Environmental Quality</a:t>
                      </a:r>
                    </a:p>
                  </a:txBody>
                  <a:tcPr marL="79745" marR="79745" marT="39872" marB="39872" anchor="ctr"/>
                </a:tc>
                <a:tc>
                  <a:txBody>
                    <a:bodyPr/>
                    <a:lstStyle/>
                    <a:p>
                      <a:pPr algn="ctr"/>
                      <a:r>
                        <a:rPr lang="en-US" sz="1200" dirty="0">
                          <a:latin typeface="Century Gothic" panose="020B0502020202020204" pitchFamily="34" charset="0"/>
                        </a:rPr>
                        <a:t>2 - 3</a:t>
                      </a:r>
                    </a:p>
                  </a:txBody>
                  <a:tcPr marL="79745" marR="79745" marT="39872" marB="39872" anchor="ctr"/>
                </a:tc>
                <a:tc>
                  <a:txBody>
                    <a:bodyPr/>
                    <a:lstStyle/>
                    <a:p>
                      <a:pPr algn="ctr"/>
                      <a:r>
                        <a:rPr lang="en-US" sz="1200" dirty="0">
                          <a:latin typeface="Century Gothic" panose="020B0502020202020204" pitchFamily="34" charset="0"/>
                        </a:rPr>
                        <a:t>2</a:t>
                      </a:r>
                    </a:p>
                  </a:txBody>
                  <a:tcPr marL="79745" marR="79745" marT="39872" marB="39872" anchor="ctr"/>
                </a:tc>
                <a:extLst>
                  <a:ext uri="{0D108BD9-81ED-4DB2-BD59-A6C34878D82A}">
                    <a16:rowId xmlns:a16="http://schemas.microsoft.com/office/drawing/2014/main" val="10003"/>
                  </a:ext>
                </a:extLst>
              </a:tr>
              <a:tr h="543368">
                <a:tc>
                  <a:txBody>
                    <a:bodyPr/>
                    <a:lstStyle/>
                    <a:p>
                      <a:pPr algn="l"/>
                      <a:r>
                        <a:rPr lang="en-US" sz="1200" dirty="0">
                          <a:latin typeface="Century Gothic" panose="020B0502020202020204" pitchFamily="34" charset="0"/>
                        </a:rPr>
                        <a:t>Materials &amp; Resources</a:t>
                      </a:r>
                    </a:p>
                  </a:txBody>
                  <a:tcPr marL="79745" marR="79745" marT="39872" marB="39872" anchor="ctr"/>
                </a:tc>
                <a:tc>
                  <a:txBody>
                    <a:bodyPr/>
                    <a:lstStyle/>
                    <a:p>
                      <a:pPr algn="ctr"/>
                      <a:r>
                        <a:rPr lang="en-US" sz="1200" dirty="0">
                          <a:latin typeface="Century Gothic" panose="020B0502020202020204" pitchFamily="34" charset="0"/>
                        </a:rPr>
                        <a:t>-</a:t>
                      </a:r>
                    </a:p>
                  </a:txBody>
                  <a:tcPr marL="79745" marR="79745" marT="39872" marB="39872" anchor="ctr"/>
                </a:tc>
                <a:tc>
                  <a:txBody>
                    <a:bodyPr/>
                    <a:lstStyle/>
                    <a:p>
                      <a:pPr algn="ctr"/>
                      <a:r>
                        <a:rPr lang="en-US" sz="1200" dirty="0">
                          <a:latin typeface="Century Gothic" panose="020B0502020202020204" pitchFamily="34" charset="0"/>
                        </a:rPr>
                        <a:t>2</a:t>
                      </a:r>
                    </a:p>
                  </a:txBody>
                  <a:tcPr marL="79745" marR="79745" marT="39872" marB="39872" anchor="ctr"/>
                </a:tc>
                <a:extLst>
                  <a:ext uri="{0D108BD9-81ED-4DB2-BD59-A6C34878D82A}">
                    <a16:rowId xmlns:a16="http://schemas.microsoft.com/office/drawing/2014/main" val="3500239370"/>
                  </a:ext>
                </a:extLst>
              </a:tr>
              <a:tr h="543368">
                <a:tc>
                  <a:txBody>
                    <a:bodyPr/>
                    <a:lstStyle/>
                    <a:p>
                      <a:pPr algn="l"/>
                      <a:r>
                        <a:rPr lang="en-US" sz="1200" dirty="0">
                          <a:latin typeface="Century Gothic" panose="020B0502020202020204" pitchFamily="34" charset="0"/>
                        </a:rPr>
                        <a:t>Innovation</a:t>
                      </a:r>
                    </a:p>
                  </a:txBody>
                  <a:tcPr marL="79745" marR="79745" marT="39872" marB="39872" anchor="ctr"/>
                </a:tc>
                <a:tc>
                  <a:txBody>
                    <a:bodyPr/>
                    <a:lstStyle/>
                    <a:p>
                      <a:pPr algn="ctr"/>
                      <a:r>
                        <a:rPr lang="en-US" sz="1200" dirty="0">
                          <a:latin typeface="Century Gothic" panose="020B0502020202020204" pitchFamily="34" charset="0"/>
                        </a:rPr>
                        <a:t>1</a:t>
                      </a:r>
                    </a:p>
                  </a:txBody>
                  <a:tcPr marL="79745" marR="79745" marT="39872" marB="39872" anchor="ctr"/>
                </a:tc>
                <a:tc>
                  <a:txBody>
                    <a:bodyPr/>
                    <a:lstStyle/>
                    <a:p>
                      <a:pPr algn="ctr"/>
                      <a:r>
                        <a:rPr lang="en-US" sz="1200" dirty="0">
                          <a:latin typeface="Century Gothic" panose="020B0502020202020204" pitchFamily="34" charset="0"/>
                        </a:rPr>
                        <a:t>1</a:t>
                      </a:r>
                    </a:p>
                  </a:txBody>
                  <a:tcPr marL="79745" marR="79745" marT="39872" marB="39872" anchor="ctr"/>
                </a:tc>
                <a:extLst>
                  <a:ext uri="{0D108BD9-81ED-4DB2-BD59-A6C34878D82A}">
                    <a16:rowId xmlns:a16="http://schemas.microsoft.com/office/drawing/2014/main" val="10004"/>
                  </a:ext>
                </a:extLst>
              </a:tr>
              <a:tr h="543368">
                <a:tc>
                  <a:txBody>
                    <a:bodyPr/>
                    <a:lstStyle/>
                    <a:p>
                      <a:pPr algn="l"/>
                      <a:r>
                        <a:rPr lang="en-US" sz="1200" dirty="0">
                          <a:latin typeface="Century Gothic" panose="020B0502020202020204" pitchFamily="34" charset="0"/>
                        </a:rPr>
                        <a:t>Integrative Process</a:t>
                      </a:r>
                    </a:p>
                  </a:txBody>
                  <a:tcPr marL="79745" marR="79745" marT="39872" marB="39872" anchor="ctr"/>
                </a:tc>
                <a:tc>
                  <a:txBody>
                    <a:bodyPr/>
                    <a:lstStyle/>
                    <a:p>
                      <a:pPr algn="ctr"/>
                      <a:r>
                        <a:rPr lang="en-US" sz="1200" dirty="0">
                          <a:latin typeface="Century Gothic" panose="020B0502020202020204" pitchFamily="34" charset="0"/>
                        </a:rPr>
                        <a:t>-</a:t>
                      </a:r>
                    </a:p>
                  </a:txBody>
                  <a:tcPr marL="79745" marR="79745" marT="39872" marB="39872" anchor="ctr"/>
                </a:tc>
                <a:tc>
                  <a:txBody>
                    <a:bodyPr/>
                    <a:lstStyle/>
                    <a:p>
                      <a:pPr algn="ctr"/>
                      <a:r>
                        <a:rPr lang="en-US" sz="1200" dirty="0">
                          <a:latin typeface="Century Gothic" panose="020B0502020202020204" pitchFamily="34" charset="0"/>
                        </a:rPr>
                        <a:t>1</a:t>
                      </a:r>
                    </a:p>
                  </a:txBody>
                  <a:tcPr marL="79745" marR="79745" marT="39872" marB="39872" anchor="ctr"/>
                </a:tc>
                <a:extLst>
                  <a:ext uri="{0D108BD9-81ED-4DB2-BD59-A6C34878D82A}">
                    <a16:rowId xmlns:a16="http://schemas.microsoft.com/office/drawing/2014/main" val="3043826938"/>
                  </a:ext>
                </a:extLst>
              </a:tr>
              <a:tr h="543368">
                <a:tc>
                  <a:txBody>
                    <a:bodyPr/>
                    <a:lstStyle/>
                    <a:p>
                      <a:pPr algn="ctr"/>
                      <a:r>
                        <a:rPr lang="en-US" sz="1200" dirty="0">
                          <a:latin typeface="Century Gothic" panose="020B0502020202020204" pitchFamily="34" charset="0"/>
                        </a:rPr>
                        <a:t>Total</a:t>
                      </a:r>
                    </a:p>
                  </a:txBody>
                  <a:tcPr marL="79745" marR="79745" marT="39872" marB="39872" anchor="ctr"/>
                </a:tc>
                <a:tc>
                  <a:txBody>
                    <a:bodyPr/>
                    <a:lstStyle/>
                    <a:p>
                      <a:pPr algn="ctr"/>
                      <a:r>
                        <a:rPr lang="en-US" sz="1200" b="1" dirty="0">
                          <a:latin typeface="Century Gothic" panose="020B0502020202020204" pitchFamily="34" charset="0"/>
                        </a:rPr>
                        <a:t>4 - 7</a:t>
                      </a:r>
                    </a:p>
                  </a:txBody>
                  <a:tcPr marL="79745" marR="79745" marT="39872" marB="39872" anchor="ctr"/>
                </a:tc>
                <a:tc>
                  <a:txBody>
                    <a:bodyPr/>
                    <a:lstStyle/>
                    <a:p>
                      <a:pPr algn="ctr"/>
                      <a:r>
                        <a:rPr lang="en-US" sz="1200" b="1" dirty="0">
                          <a:latin typeface="Century Gothic" panose="020B0502020202020204" pitchFamily="34" charset="0"/>
                        </a:rPr>
                        <a:t>6</a:t>
                      </a:r>
                    </a:p>
                  </a:txBody>
                  <a:tcPr marL="79745" marR="79745" marT="39872" marB="39872" anchor="ctr"/>
                </a:tc>
                <a:extLst>
                  <a:ext uri="{0D108BD9-81ED-4DB2-BD59-A6C34878D82A}">
                    <a16:rowId xmlns:a16="http://schemas.microsoft.com/office/drawing/2014/main" val="1898736628"/>
                  </a:ext>
                </a:extLst>
              </a:tr>
            </a:tbl>
          </a:graphicData>
        </a:graphic>
      </p:graphicFrame>
      <p:sp>
        <p:nvSpPr>
          <p:cNvPr id="27" name="Title 2"/>
          <p:cNvSpPr txBox="1">
            <a:spLocks/>
          </p:cNvSpPr>
          <p:nvPr/>
        </p:nvSpPr>
        <p:spPr>
          <a:xfrm>
            <a:off x="266701" y="294609"/>
            <a:ext cx="11612880" cy="457200"/>
          </a:xfrm>
          <a:prstGeom prst="rect">
            <a:avLst/>
          </a:prstGeom>
        </p:spPr>
        <p:txBody>
          <a:bodyPr vert="horz" lIns="0" tIns="0" rIns="0" bIns="0" rtlCol="0" anchor="b" anchorCtr="0">
            <a:noAutofit/>
          </a:bodyPr>
          <a:lstStyle>
            <a:lvl1pPr marL="0" indent="0" algn="l" defTabSz="914400" rtl="0" eaLnBrk="1" latinLnBrk="0" hangingPunct="1">
              <a:lnSpc>
                <a:spcPct val="85000"/>
              </a:lnSpc>
              <a:spcBef>
                <a:spcPct val="0"/>
              </a:spcBef>
              <a:buNone/>
              <a:defRPr lang="en-US" sz="2800" b="1"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b="0" dirty="0">
                <a:solidFill>
                  <a:schemeClr val="tx2"/>
                </a:solidFill>
              </a:rPr>
              <a:t>LEED v4 New Construction Credit Summary</a:t>
            </a:r>
          </a:p>
        </p:txBody>
      </p:sp>
      <p:sp>
        <p:nvSpPr>
          <p:cNvPr id="42" name="Rectangle 41"/>
          <p:cNvSpPr/>
          <p:nvPr/>
        </p:nvSpPr>
        <p:spPr>
          <a:xfrm>
            <a:off x="605093" y="5733289"/>
            <a:ext cx="10958798" cy="417815"/>
          </a:xfrm>
          <a:prstGeom prst="rect">
            <a:avLst/>
          </a:prstGeom>
          <a:solidFill>
            <a:srgbClr val="011F38"/>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1" name="TextBox 40"/>
          <p:cNvSpPr txBox="1"/>
          <p:nvPr/>
        </p:nvSpPr>
        <p:spPr>
          <a:xfrm>
            <a:off x="111285" y="5834473"/>
            <a:ext cx="11923713" cy="215444"/>
          </a:xfrm>
          <a:prstGeom prst="rect">
            <a:avLst/>
          </a:prstGeom>
          <a:noFill/>
        </p:spPr>
        <p:txBody>
          <a:bodyPr wrap="square" lIns="0" tIns="0" rIns="0" bIns="0" rtlCol="0" anchor="ctr">
            <a:spAutoFit/>
          </a:bodyPr>
          <a:lstStyle/>
          <a:p>
            <a:pPr algn="ctr"/>
            <a:r>
              <a:rPr lang="en-US" sz="1400" dirty="0">
                <a:solidFill>
                  <a:schemeClr val="bg1"/>
                </a:solidFill>
                <a:latin typeface="Century Gothic" panose="020B0502020202020204" pitchFamily="34" charset="0"/>
              </a:rPr>
              <a:t>Electrochromic Glazing can contribute additional LEED points under 5 different categories</a:t>
            </a:r>
          </a:p>
        </p:txBody>
      </p:sp>
      <p:sp>
        <p:nvSpPr>
          <p:cNvPr id="47" name="TextBox 46"/>
          <p:cNvSpPr txBox="1"/>
          <p:nvPr/>
        </p:nvSpPr>
        <p:spPr>
          <a:xfrm>
            <a:off x="8687163" y="958658"/>
            <a:ext cx="2241783" cy="215444"/>
          </a:xfrm>
          <a:prstGeom prst="rect">
            <a:avLst/>
          </a:prstGeom>
          <a:noFill/>
        </p:spPr>
        <p:txBody>
          <a:bodyPr wrap="square" lIns="0" tIns="0" rIns="0" bIns="0" rtlCol="0" anchor="ctr">
            <a:spAutoFit/>
          </a:bodyPr>
          <a:lstStyle/>
          <a:p>
            <a:pPr algn="ctr"/>
            <a:r>
              <a:rPr lang="en-US" sz="1400" b="1" dirty="0">
                <a:solidFill>
                  <a:schemeClr val="bg1"/>
                </a:solidFill>
                <a:latin typeface="Century Gothic" panose="020B0502020202020204" pitchFamily="34" charset="0"/>
              </a:rPr>
              <a:t>LEED Certification Levels</a:t>
            </a:r>
          </a:p>
        </p:txBody>
      </p:sp>
      <p:sp>
        <p:nvSpPr>
          <p:cNvPr id="24" name="TextBox 23"/>
          <p:cNvSpPr txBox="1"/>
          <p:nvPr/>
        </p:nvSpPr>
        <p:spPr>
          <a:xfrm>
            <a:off x="7712172" y="2769203"/>
            <a:ext cx="2241783" cy="215444"/>
          </a:xfrm>
          <a:prstGeom prst="rect">
            <a:avLst/>
          </a:prstGeom>
          <a:noFill/>
        </p:spPr>
        <p:txBody>
          <a:bodyPr wrap="square" lIns="0" tIns="0" rIns="0" bIns="0" rtlCol="0" anchor="ctr">
            <a:spAutoFit/>
          </a:bodyPr>
          <a:lstStyle/>
          <a:p>
            <a:pPr algn="ctr"/>
            <a:r>
              <a:rPr lang="en-US" sz="1400" b="1" dirty="0">
                <a:solidFill>
                  <a:schemeClr val="bg1"/>
                </a:solidFill>
                <a:latin typeface="Century Gothic" panose="020B0502020202020204" pitchFamily="34" charset="0"/>
              </a:rPr>
              <a:t>40-49 Points</a:t>
            </a:r>
          </a:p>
        </p:txBody>
      </p:sp>
      <p:sp>
        <p:nvSpPr>
          <p:cNvPr id="26" name="TextBox 25"/>
          <p:cNvSpPr txBox="1"/>
          <p:nvPr/>
        </p:nvSpPr>
        <p:spPr>
          <a:xfrm>
            <a:off x="9637799" y="2759837"/>
            <a:ext cx="2241783" cy="215444"/>
          </a:xfrm>
          <a:prstGeom prst="rect">
            <a:avLst/>
          </a:prstGeom>
          <a:noFill/>
        </p:spPr>
        <p:txBody>
          <a:bodyPr wrap="square" lIns="0" tIns="0" rIns="0" bIns="0" rtlCol="0" anchor="ctr">
            <a:spAutoFit/>
          </a:bodyPr>
          <a:lstStyle/>
          <a:p>
            <a:pPr algn="ctr"/>
            <a:r>
              <a:rPr lang="en-US" sz="1400" b="1" dirty="0">
                <a:solidFill>
                  <a:schemeClr val="bg1"/>
                </a:solidFill>
                <a:latin typeface="Century Gothic" panose="020B0502020202020204" pitchFamily="34" charset="0"/>
              </a:rPr>
              <a:t>50-59 Points</a:t>
            </a:r>
          </a:p>
        </p:txBody>
      </p:sp>
      <p:sp>
        <p:nvSpPr>
          <p:cNvPr id="28" name="TextBox 27"/>
          <p:cNvSpPr txBox="1"/>
          <p:nvPr/>
        </p:nvSpPr>
        <p:spPr>
          <a:xfrm>
            <a:off x="7728174" y="4976475"/>
            <a:ext cx="2241783" cy="215444"/>
          </a:xfrm>
          <a:prstGeom prst="rect">
            <a:avLst/>
          </a:prstGeom>
          <a:noFill/>
        </p:spPr>
        <p:txBody>
          <a:bodyPr wrap="square" lIns="0" tIns="0" rIns="0" bIns="0" rtlCol="0" anchor="ctr">
            <a:spAutoFit/>
          </a:bodyPr>
          <a:lstStyle/>
          <a:p>
            <a:pPr algn="ctr"/>
            <a:r>
              <a:rPr lang="en-US" sz="1400" b="1" dirty="0">
                <a:solidFill>
                  <a:schemeClr val="bg1"/>
                </a:solidFill>
                <a:latin typeface="Century Gothic" panose="020B0502020202020204" pitchFamily="34" charset="0"/>
              </a:rPr>
              <a:t>60-79 Points</a:t>
            </a:r>
          </a:p>
        </p:txBody>
      </p:sp>
      <p:sp>
        <p:nvSpPr>
          <p:cNvPr id="29" name="TextBox 28"/>
          <p:cNvSpPr txBox="1"/>
          <p:nvPr/>
        </p:nvSpPr>
        <p:spPr>
          <a:xfrm>
            <a:off x="9637798" y="4959402"/>
            <a:ext cx="2241783" cy="215444"/>
          </a:xfrm>
          <a:prstGeom prst="rect">
            <a:avLst/>
          </a:prstGeom>
          <a:noFill/>
        </p:spPr>
        <p:txBody>
          <a:bodyPr wrap="square" lIns="0" tIns="0" rIns="0" bIns="0" rtlCol="0" anchor="ctr">
            <a:spAutoFit/>
          </a:bodyPr>
          <a:lstStyle/>
          <a:p>
            <a:pPr algn="ctr"/>
            <a:r>
              <a:rPr lang="en-US" sz="1400" b="1" dirty="0">
                <a:solidFill>
                  <a:schemeClr val="bg1"/>
                </a:solidFill>
                <a:latin typeface="Century Gothic" panose="020B0502020202020204" pitchFamily="34" charset="0"/>
              </a:rPr>
              <a:t>80-110 Points</a:t>
            </a:r>
          </a:p>
        </p:txBody>
      </p:sp>
      <p:pic>
        <p:nvPicPr>
          <p:cNvPr id="30" name="Picture 29"/>
          <p:cNvPicPr>
            <a:picLocks/>
          </p:cNvPicPr>
          <p:nvPr/>
        </p:nvPicPr>
        <p:blipFill>
          <a:blip r:embed="rId3" cstate="screen">
            <a:extLst>
              <a:ext uri="{28A0092B-C50C-407E-A947-70E740481C1C}">
                <a14:useLocalDpi xmlns:a14="http://schemas.microsoft.com/office/drawing/2010/main"/>
              </a:ext>
            </a:extLst>
          </a:blip>
          <a:stretch>
            <a:fillRect/>
          </a:stretch>
        </p:blipFill>
        <p:spPr>
          <a:xfrm>
            <a:off x="1427292" y="2127246"/>
            <a:ext cx="457200" cy="457200"/>
          </a:xfrm>
          <a:prstGeom prst="rect">
            <a:avLst/>
          </a:prstGeom>
        </p:spPr>
      </p:pic>
      <p:pic>
        <p:nvPicPr>
          <p:cNvPr id="31" name="Picture 30"/>
          <p:cNvPicPr>
            <a:picLocks/>
          </p:cNvPicPr>
          <p:nvPr/>
        </p:nvPicPr>
        <p:blipFill>
          <a:blip r:embed="rId4" cstate="screen">
            <a:extLst>
              <a:ext uri="{28A0092B-C50C-407E-A947-70E740481C1C}">
                <a14:useLocalDpi xmlns:a14="http://schemas.microsoft.com/office/drawing/2010/main"/>
              </a:ext>
            </a:extLst>
          </a:blip>
          <a:stretch>
            <a:fillRect/>
          </a:stretch>
        </p:blipFill>
        <p:spPr>
          <a:xfrm>
            <a:off x="1426546" y="4316782"/>
            <a:ext cx="457200" cy="457200"/>
          </a:xfrm>
          <a:prstGeom prst="rect">
            <a:avLst/>
          </a:prstGeom>
        </p:spPr>
      </p:pic>
      <p:pic>
        <p:nvPicPr>
          <p:cNvPr id="32" name="Picture 31"/>
          <p:cNvPicPr>
            <a:picLocks/>
          </p:cNvPicPr>
          <p:nvPr/>
        </p:nvPicPr>
        <p:blipFill>
          <a:blip r:embed="rId5" cstate="screen">
            <a:extLst>
              <a:ext uri="{28A0092B-C50C-407E-A947-70E740481C1C}">
                <a14:useLocalDpi xmlns:a14="http://schemas.microsoft.com/office/drawing/2010/main"/>
              </a:ext>
            </a:extLst>
          </a:blip>
          <a:stretch>
            <a:fillRect/>
          </a:stretch>
        </p:blipFill>
        <p:spPr>
          <a:xfrm>
            <a:off x="1437921" y="3251200"/>
            <a:ext cx="457200" cy="457200"/>
          </a:xfrm>
          <a:prstGeom prst="rect">
            <a:avLst/>
          </a:prstGeom>
        </p:spPr>
      </p:pic>
      <p:pic>
        <p:nvPicPr>
          <p:cNvPr id="33" name="Picture 32"/>
          <p:cNvPicPr>
            <a:picLocks/>
          </p:cNvPicPr>
          <p:nvPr/>
        </p:nvPicPr>
        <p:blipFill>
          <a:blip r:embed="rId6" cstate="screen">
            <a:extLst>
              <a:ext uri="{28A0092B-C50C-407E-A947-70E740481C1C}">
                <a14:useLocalDpi xmlns:a14="http://schemas.microsoft.com/office/drawing/2010/main"/>
              </a:ext>
            </a:extLst>
          </a:blip>
          <a:stretch>
            <a:fillRect/>
          </a:stretch>
        </p:blipFill>
        <p:spPr>
          <a:xfrm>
            <a:off x="1427292" y="2689223"/>
            <a:ext cx="457200" cy="457200"/>
          </a:xfrm>
          <a:prstGeom prst="rect">
            <a:avLst/>
          </a:prstGeom>
        </p:spPr>
      </p:pic>
      <p:pic>
        <p:nvPicPr>
          <p:cNvPr id="34" name="Picture 33"/>
          <p:cNvPicPr>
            <a:picLocks/>
          </p:cNvPicPr>
          <p:nvPr/>
        </p:nvPicPr>
        <p:blipFill>
          <a:blip r:embed="rId7" cstate="screen">
            <a:extLst>
              <a:ext uri="{28A0092B-C50C-407E-A947-70E740481C1C}">
                <a14:useLocalDpi xmlns:a14="http://schemas.microsoft.com/office/drawing/2010/main"/>
              </a:ext>
            </a:extLst>
          </a:blip>
          <a:stretch>
            <a:fillRect/>
          </a:stretch>
        </p:blipFill>
        <p:spPr>
          <a:xfrm>
            <a:off x="1427292" y="3758397"/>
            <a:ext cx="457200" cy="457200"/>
          </a:xfrm>
          <a:prstGeom prst="rect">
            <a:avLst/>
          </a:prstGeom>
        </p:spPr>
      </p:pic>
      <p:sp>
        <p:nvSpPr>
          <p:cNvPr id="20" name="Slide Number Placeholder 8">
            <a:extLst>
              <a:ext uri="{FF2B5EF4-FFF2-40B4-BE49-F238E27FC236}">
                <a16:creationId xmlns:a16="http://schemas.microsoft.com/office/drawing/2014/main" id="{F53818DD-1251-46F9-BDCB-A9CBD27E27D1}"/>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28</a:t>
            </a:fld>
            <a:endParaRPr lang="en-US" sz="1000" dirty="0"/>
          </a:p>
        </p:txBody>
      </p:sp>
      <p:pic>
        <p:nvPicPr>
          <p:cNvPr id="2" name="Picture 1">
            <a:extLst>
              <a:ext uri="{FF2B5EF4-FFF2-40B4-BE49-F238E27FC236}">
                <a16:creationId xmlns:a16="http://schemas.microsoft.com/office/drawing/2014/main" id="{5FB71B37-D22D-45D1-A4B8-EBE1AC44593F}"/>
              </a:ext>
            </a:extLst>
          </p:cNvPr>
          <p:cNvPicPr>
            <a:picLocks noChangeAspect="1"/>
          </p:cNvPicPr>
          <p:nvPr/>
        </p:nvPicPr>
        <p:blipFill>
          <a:blip r:embed="rId8"/>
          <a:stretch>
            <a:fillRect/>
          </a:stretch>
        </p:blipFill>
        <p:spPr>
          <a:xfrm>
            <a:off x="8793641" y="2320262"/>
            <a:ext cx="2028825" cy="1828800"/>
          </a:xfrm>
          <a:prstGeom prst="rect">
            <a:avLst/>
          </a:prstGeom>
        </p:spPr>
      </p:pic>
    </p:spTree>
    <p:extLst>
      <p:ext uri="{BB962C8B-B14F-4D97-AF65-F5344CB8AC3E}">
        <p14:creationId xmlns:p14="http://schemas.microsoft.com/office/powerpoint/2010/main" val="3733429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1733314-4593-4ECA-ADC8-7A0263F8F850}"/>
              </a:ext>
            </a:extLst>
          </p:cNvPr>
          <p:cNvGraphicFramePr>
            <a:graphicFrameLocks noGrp="1"/>
          </p:cNvGraphicFramePr>
          <p:nvPr>
            <p:extLst>
              <p:ext uri="{D42A27DB-BD31-4B8C-83A1-F6EECF244321}">
                <p14:modId xmlns:p14="http://schemas.microsoft.com/office/powerpoint/2010/main" val="1450725290"/>
              </p:ext>
            </p:extLst>
          </p:nvPr>
        </p:nvGraphicFramePr>
        <p:xfrm>
          <a:off x="289560" y="1214107"/>
          <a:ext cx="11612880" cy="4873871"/>
        </p:xfrm>
        <a:graphic>
          <a:graphicData uri="http://schemas.openxmlformats.org/drawingml/2006/table">
            <a:tbl>
              <a:tblPr firstRow="1" firstCol="1" bandRow="1"/>
              <a:tblGrid>
                <a:gridCol w="1663561">
                  <a:extLst>
                    <a:ext uri="{9D8B030D-6E8A-4147-A177-3AD203B41FA5}">
                      <a16:colId xmlns:a16="http://schemas.microsoft.com/office/drawing/2014/main" val="20000"/>
                    </a:ext>
                  </a:extLst>
                </a:gridCol>
                <a:gridCol w="1784185">
                  <a:extLst>
                    <a:ext uri="{9D8B030D-6E8A-4147-A177-3AD203B41FA5}">
                      <a16:colId xmlns:a16="http://schemas.microsoft.com/office/drawing/2014/main" val="20001"/>
                    </a:ext>
                  </a:extLst>
                </a:gridCol>
                <a:gridCol w="8165134">
                  <a:extLst>
                    <a:ext uri="{9D8B030D-6E8A-4147-A177-3AD203B41FA5}">
                      <a16:colId xmlns:a16="http://schemas.microsoft.com/office/drawing/2014/main" val="114028922"/>
                    </a:ext>
                  </a:extLst>
                </a:gridCol>
              </a:tblGrid>
              <a:tr h="537803">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Credit Category</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1F38"/>
                    </a:solidFill>
                  </a:tcPr>
                </a:tc>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Credit</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1F38"/>
                    </a:solidFill>
                  </a:tcPr>
                </a:tc>
                <a:tc>
                  <a:txBody>
                    <a:bodyPr/>
                    <a:lstStyle/>
                    <a:p>
                      <a:pPr marL="0" marR="0" algn="ctr">
                        <a:spcBef>
                          <a:spcPts val="0"/>
                        </a:spcBef>
                        <a:spcAft>
                          <a:spcPts val="0"/>
                        </a:spcAft>
                      </a:pPr>
                      <a:r>
                        <a:rPr lang="en-US" sz="1200" dirty="0">
                          <a:solidFill>
                            <a:schemeClr val="bg1"/>
                          </a:solidFill>
                          <a:effectLst/>
                          <a:latin typeface="Century Gothic" panose="020B0502020202020204" pitchFamily="34" charset="0"/>
                          <a:ea typeface="Calibri" panose="020F0502020204030204" pitchFamily="34" charset="0"/>
                        </a:rPr>
                        <a:t>Summary Notes</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1F38"/>
                    </a:solidFill>
                  </a:tcPr>
                </a:tc>
                <a:extLst>
                  <a:ext uri="{0D108BD9-81ED-4DB2-BD59-A6C34878D82A}">
                    <a16:rowId xmlns:a16="http://schemas.microsoft.com/office/drawing/2014/main" val="10001"/>
                  </a:ext>
                </a:extLst>
              </a:tr>
              <a:tr h="997302">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Integrative Process</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latin typeface="Century Gothic" panose="020B0502020202020204" pitchFamily="34" charset="0"/>
                          <a:ea typeface="Calibri" panose="020F0502020204030204" pitchFamily="34" charset="0"/>
                        </a:rPr>
                        <a:t>Integrative Process</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indent="-285750">
                        <a:buFont typeface="Arial" panose="020B0604020202020204" pitchFamily="34" charset="0"/>
                        <a:buChar char="•"/>
                      </a:pPr>
                      <a:r>
                        <a:rPr lang="en-US" sz="1200" b="0" dirty="0">
                          <a:solidFill>
                            <a:schemeClr val="bg1"/>
                          </a:solidFill>
                          <a:effectLst/>
                          <a:latin typeface="Century Gothic" panose="020B0502020202020204" pitchFamily="34" charset="0"/>
                        </a:rPr>
                        <a:t>Both energy &amp; water related systems must be analyzed in order to achieve this credit</a:t>
                      </a:r>
                    </a:p>
                    <a:p>
                      <a:pPr marL="285750" lvl="0" indent="-285750">
                        <a:buFont typeface="Arial" panose="020B0604020202020204" pitchFamily="34" charset="0"/>
                        <a:buChar char="•"/>
                      </a:pPr>
                      <a:r>
                        <a:rPr lang="en-US" sz="1200" b="0" dirty="0">
                          <a:solidFill>
                            <a:schemeClr val="bg1"/>
                          </a:solidFill>
                          <a:effectLst/>
                          <a:latin typeface="Century Gothic" panose="020B0502020202020204" pitchFamily="34" charset="0"/>
                        </a:rPr>
                        <a:t>EC Glazing must be considered at the pre design stage as an envelope attribute</a:t>
                      </a:r>
                    </a:p>
                    <a:p>
                      <a:pPr marL="285750" lvl="0" indent="-285750">
                        <a:buFont typeface="Arial" panose="020B0604020202020204" pitchFamily="34" charset="0"/>
                        <a:buChar char="•"/>
                      </a:pPr>
                      <a:r>
                        <a:rPr lang="en-US" sz="1200" b="0" dirty="0">
                          <a:solidFill>
                            <a:schemeClr val="bg1"/>
                          </a:solidFill>
                          <a:effectLst/>
                          <a:latin typeface="Century Gothic" panose="020B0502020202020204" pitchFamily="34" charset="0"/>
                        </a:rPr>
                        <a:t>This credit cannot be achieved by using Dynamic Glazing alone </a:t>
                      </a:r>
                    </a:p>
                    <a:p>
                      <a:pPr marL="285750" indent="-285750">
                        <a:buFont typeface="Arial" panose="020B0604020202020204" pitchFamily="34" charset="0"/>
                        <a:buChar char="•"/>
                      </a:pPr>
                      <a:endParaRPr lang="en-US" sz="1200" b="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2"/>
                  </a:ext>
                </a:extLst>
              </a:tr>
              <a:tr h="1372402">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Energy and Atmosphere</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Optimize Energy Performance </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indent="-285750" defTabSz="914126">
                        <a:buFont typeface="Arial" panose="020B0604020202020204" pitchFamily="34" charset="0"/>
                        <a:buChar char="•"/>
                      </a:pPr>
                      <a:r>
                        <a:rPr lang="en-US" sz="1200" b="0" dirty="0">
                          <a:solidFill>
                            <a:srgbClr val="FFFFFF"/>
                          </a:solidFill>
                          <a:effectLst/>
                          <a:latin typeface="Century Gothic" panose="020B0502020202020204" pitchFamily="34" charset="0"/>
                        </a:rPr>
                        <a:t>Two energy models are required for EAc2 Option 1</a:t>
                      </a:r>
                    </a:p>
                    <a:p>
                      <a:pPr marL="285750" indent="-285750" defTabSz="914126">
                        <a:buFont typeface="Arial" panose="020B0604020202020204" pitchFamily="34" charset="0"/>
                        <a:buChar char="•"/>
                      </a:pPr>
                      <a:r>
                        <a:rPr lang="en-US" sz="1200" b="0" dirty="0">
                          <a:solidFill>
                            <a:srgbClr val="FFFFFF"/>
                          </a:solidFill>
                          <a:effectLst/>
                          <a:latin typeface="Century Gothic" panose="020B0502020202020204" pitchFamily="34" charset="0"/>
                        </a:rPr>
                        <a:t>Proposed design must be compared with a ASHRAE 90.1 2010    baseline model</a:t>
                      </a:r>
                    </a:p>
                    <a:p>
                      <a:pPr marL="285750" indent="-285750" defTabSz="914126">
                        <a:buFont typeface="Arial" panose="020B0604020202020204" pitchFamily="34" charset="0"/>
                        <a:buChar char="•"/>
                      </a:pPr>
                      <a:r>
                        <a:rPr lang="en-US" sz="1200" b="0" dirty="0">
                          <a:solidFill>
                            <a:srgbClr val="FFFFFF"/>
                          </a:solidFill>
                          <a:effectLst/>
                          <a:latin typeface="Century Gothic" panose="020B0502020202020204" pitchFamily="34" charset="0"/>
                        </a:rPr>
                        <a:t>Energy Models must include all energy end uses</a:t>
                      </a:r>
                      <a:r>
                        <a:rPr lang="en-US" sz="1200" b="0" baseline="0" dirty="0">
                          <a:solidFill>
                            <a:srgbClr val="FFFFFF"/>
                          </a:solidFill>
                          <a:effectLst/>
                          <a:latin typeface="Century Gothic" panose="020B0502020202020204" pitchFamily="34" charset="0"/>
                        </a:rPr>
                        <a:t> ( such as exterior  lights, elevators, office equipment etc.)</a:t>
                      </a:r>
                      <a:r>
                        <a:rPr lang="en-US" sz="1200" b="0" dirty="0">
                          <a:solidFill>
                            <a:srgbClr val="FFFFFF"/>
                          </a:solidFill>
                          <a:effectLst/>
                          <a:latin typeface="Century Gothic" panose="020B0502020202020204" pitchFamily="34" charset="0"/>
                        </a:rPr>
                        <a:t> in the building</a:t>
                      </a:r>
                    </a:p>
                    <a:p>
                      <a:pPr marL="285750" indent="-285750" defTabSz="914126">
                        <a:buFont typeface="Arial" panose="020B0604020202020204" pitchFamily="34" charset="0"/>
                        <a:buChar char="•"/>
                      </a:pPr>
                      <a:r>
                        <a:rPr lang="en-US" sz="1200" b="0" dirty="0">
                          <a:solidFill>
                            <a:srgbClr val="FFFFFF"/>
                          </a:solidFill>
                          <a:effectLst/>
                          <a:latin typeface="Century Gothic" panose="020B0502020202020204" pitchFamily="34" charset="0"/>
                        </a:rPr>
                        <a:t>EC Glazing contribution will depend on other energy efficiency measures already applied in proposed design</a:t>
                      </a:r>
                      <a:endParaRPr lang="en-US" sz="1200" b="0" dirty="0">
                        <a:solidFill>
                          <a:schemeClr val="bg1"/>
                        </a:solidFill>
                        <a:effectLst/>
                        <a:latin typeface="Century Gothic" panose="020B0502020202020204" pitchFamily="34" charset="0"/>
                      </a:endParaRPr>
                    </a:p>
                    <a:p>
                      <a:pPr marL="0" marR="0" algn="ctr">
                        <a:spcBef>
                          <a:spcPts val="0"/>
                        </a:spcBef>
                        <a:spcAft>
                          <a:spcPts val="0"/>
                        </a:spcAft>
                      </a:pPr>
                      <a:endParaRPr lang="en-US" sz="1200" b="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4"/>
                  </a:ext>
                </a:extLst>
              </a:tr>
              <a:tr h="983182">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Materials &amp; Resources</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Building Product Disclosure &amp; Optimization – EPD|Material Ingredients</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indent="-285750">
                        <a:buFont typeface="Arial" panose="020B0604020202020204" pitchFamily="34" charset="0"/>
                        <a:buChar char="•"/>
                      </a:pPr>
                      <a:r>
                        <a:rPr lang="en-US" sz="1200" dirty="0">
                          <a:solidFill>
                            <a:schemeClr val="bg1"/>
                          </a:solidFill>
                          <a:effectLst/>
                          <a:latin typeface="Century Gothic" panose="020B0502020202020204" pitchFamily="34" charset="0"/>
                        </a:rPr>
                        <a:t>View Dynamic Glass has 3</a:t>
                      </a:r>
                      <a:r>
                        <a:rPr lang="en-US" sz="1200" baseline="30000" dirty="0">
                          <a:solidFill>
                            <a:schemeClr val="bg1"/>
                          </a:solidFill>
                          <a:effectLst/>
                          <a:latin typeface="Century Gothic" panose="020B0502020202020204" pitchFamily="34" charset="0"/>
                        </a:rPr>
                        <a:t>rd</a:t>
                      </a:r>
                      <a:r>
                        <a:rPr lang="en-US" sz="1200" dirty="0">
                          <a:solidFill>
                            <a:schemeClr val="bg1"/>
                          </a:solidFill>
                          <a:effectLst/>
                          <a:latin typeface="Century Gothic" panose="020B0502020202020204" pitchFamily="34" charset="0"/>
                        </a:rPr>
                        <a:t> party verified EPD, Declare label &amp; HPD</a:t>
                      </a:r>
                    </a:p>
                    <a:p>
                      <a:pPr marL="285750" lvl="0" indent="-285750">
                        <a:buFont typeface="Arial" panose="020B0604020202020204" pitchFamily="34" charset="0"/>
                        <a:buChar char="•"/>
                      </a:pPr>
                      <a:r>
                        <a:rPr lang="en-US" sz="1200" b="0" dirty="0">
                          <a:solidFill>
                            <a:schemeClr val="bg1"/>
                          </a:solidFill>
                          <a:effectLst/>
                          <a:latin typeface="Century Gothic" panose="020B0502020202020204" pitchFamily="34" charset="0"/>
                        </a:rPr>
                        <a:t>This credit cannot be achieved by using Dynamic Glazing alone and requires minimum 20 products with EPD &amp; HPD</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5"/>
                  </a:ext>
                </a:extLst>
              </a:tr>
              <a:tr h="983182">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Indoor Environmental Quality</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Thermal Comfort</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indent="-285750" defTabSz="914126">
                        <a:buFont typeface="Arial" panose="020B0604020202020204" pitchFamily="34" charset="0"/>
                        <a:buChar char="•"/>
                      </a:pPr>
                      <a:endParaRPr lang="en-US" sz="1200" dirty="0">
                        <a:solidFill>
                          <a:srgbClr val="FFFFFF"/>
                        </a:solidFill>
                        <a:effectLst/>
                        <a:latin typeface="Century Gothic" panose="020B0502020202020204" pitchFamily="34" charset="0"/>
                      </a:endParaRPr>
                    </a:p>
                    <a:p>
                      <a:pPr marL="285750" indent="-285750" defTabSz="914126">
                        <a:buFont typeface="Arial" panose="020B0604020202020204" pitchFamily="34" charset="0"/>
                        <a:buChar char="•"/>
                      </a:pPr>
                      <a:r>
                        <a:rPr lang="en-US" sz="1200" dirty="0">
                          <a:solidFill>
                            <a:srgbClr val="FFFFFF"/>
                          </a:solidFill>
                          <a:effectLst/>
                          <a:latin typeface="Century Gothic" panose="020B0502020202020204" pitchFamily="34" charset="0"/>
                        </a:rPr>
                        <a:t>EC Glazing can help with the thermal comfort assessment by reducing solar loads </a:t>
                      </a:r>
                    </a:p>
                    <a:p>
                      <a:pPr marL="285750" indent="-285750" defTabSz="914126">
                        <a:buFont typeface="Arial" panose="020B0604020202020204" pitchFamily="34" charset="0"/>
                        <a:buChar char="•"/>
                      </a:pPr>
                      <a:r>
                        <a:rPr lang="en-US" sz="1200" dirty="0">
                          <a:solidFill>
                            <a:srgbClr val="FFFFFF"/>
                          </a:solidFill>
                          <a:effectLst/>
                          <a:latin typeface="Century Gothic" panose="020B0502020202020204" pitchFamily="34" charset="0"/>
                        </a:rPr>
                        <a:t>The requirement is that the proposed HVAC system must maintain indoor conditions as per ASHRAE 55</a:t>
                      </a:r>
                    </a:p>
                    <a:p>
                      <a:pPr marL="285750" indent="-285750" defTabSz="914126">
                        <a:buFont typeface="Arial" panose="020B0604020202020204" pitchFamily="34" charset="0"/>
                        <a:buChar char="•"/>
                      </a:pPr>
                      <a:r>
                        <a:rPr lang="en-US" sz="1200" dirty="0">
                          <a:solidFill>
                            <a:srgbClr val="FFFFFF"/>
                          </a:solidFill>
                          <a:effectLst/>
                          <a:latin typeface="Century Gothic" panose="020B0502020202020204" pitchFamily="34" charset="0"/>
                        </a:rPr>
                        <a:t>This credit also requires individual thermal comfort controls for occupants like thermostat, humidifier, ceiling fans</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a:xfrm>
            <a:off x="289560" y="282746"/>
            <a:ext cx="11612880" cy="457200"/>
          </a:xfrm>
        </p:spPr>
        <p:txBody>
          <a:bodyPr/>
          <a:lstStyle/>
          <a:p>
            <a:r>
              <a:rPr lang="en-US" b="0" dirty="0">
                <a:solidFill>
                  <a:schemeClr val="tx2"/>
                </a:solidFill>
              </a:rPr>
              <a:t>View Glass - LEED v4 NC Credit Summary</a:t>
            </a:r>
          </a:p>
        </p:txBody>
      </p:sp>
      <p:sp>
        <p:nvSpPr>
          <p:cNvPr id="4" name="Slide Number Placeholder 8">
            <a:extLst>
              <a:ext uri="{FF2B5EF4-FFF2-40B4-BE49-F238E27FC236}">
                <a16:creationId xmlns:a16="http://schemas.microsoft.com/office/drawing/2014/main" id="{677C85B1-2E16-42D2-98BF-F842146C2D7D}"/>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29</a:t>
            </a:fld>
            <a:endParaRPr lang="en-US" sz="1000" dirty="0"/>
          </a:p>
        </p:txBody>
      </p:sp>
    </p:spTree>
    <p:extLst>
      <p:ext uri="{BB962C8B-B14F-4D97-AF65-F5344CB8AC3E}">
        <p14:creationId xmlns:p14="http://schemas.microsoft.com/office/powerpoint/2010/main" val="656765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t>Course description</a:t>
            </a:r>
          </a:p>
        </p:txBody>
      </p:sp>
      <p:sp>
        <p:nvSpPr>
          <p:cNvPr id="4" name="Content Placeholder 3"/>
          <p:cNvSpPr>
            <a:spLocks noGrp="1"/>
          </p:cNvSpPr>
          <p:nvPr>
            <p:ph idx="1"/>
          </p:nvPr>
        </p:nvSpPr>
        <p:spPr/>
        <p:txBody>
          <a:bodyPr/>
          <a:lstStyle/>
          <a:p>
            <a:pPr>
              <a:lnSpc>
                <a:spcPct val="125000"/>
              </a:lnSpc>
            </a:pPr>
            <a:r>
              <a:rPr lang="en-US" sz="1600" dirty="0">
                <a:solidFill>
                  <a:schemeClr val="tx2"/>
                </a:solidFill>
              </a:rPr>
              <a:t>Dynamic </a:t>
            </a:r>
            <a:r>
              <a:rPr lang="en-US" sz="1600" dirty="0" err="1">
                <a:solidFill>
                  <a:schemeClr val="tx2"/>
                </a:solidFill>
              </a:rPr>
              <a:t>electrochromic</a:t>
            </a:r>
            <a:r>
              <a:rPr lang="en-US" sz="1600" dirty="0">
                <a:solidFill>
                  <a:schemeClr val="tx2"/>
                </a:solidFill>
              </a:rPr>
              <a:t> facades change tint between clear and dark on demand, providing unprecedented control over the amount of light and heat that enter a building.  This dynamic control results in reduced energy consumption, reduced peak load &amp; HVAC equipment downsizing, and the elimination of blinds and shades providing unobstructed views, an increase in natural daylight and improved occupant comfort as well as productivity.</a:t>
            </a:r>
          </a:p>
        </p:txBody>
      </p:sp>
      <p:sp>
        <p:nvSpPr>
          <p:cNvPr id="2" name="Slide Number Placeholder 1"/>
          <p:cNvSpPr>
            <a:spLocks noGrp="1"/>
          </p:cNvSpPr>
          <p:nvPr>
            <p:ph type="sldNum" sz="quarter" idx="4294967295"/>
          </p:nvPr>
        </p:nvSpPr>
        <p:spPr>
          <a:xfrm>
            <a:off x="245872" y="6454642"/>
            <a:ext cx="274614" cy="249385"/>
          </a:xfrm>
          <a:prstGeom prst="rect">
            <a:avLst/>
          </a:prstGeom>
        </p:spPr>
        <p:txBody>
          <a:bodyPr/>
          <a:lstStyle/>
          <a:p>
            <a:fld id="{DB150780-22E9-4FA5-82D2-A4C93B49AABD}" type="slidenum">
              <a:rPr lang="en-US">
                <a:solidFill>
                  <a:srgbClr val="FFFFFF"/>
                </a:solidFill>
              </a:rPr>
              <a:pPr/>
              <a:t>3</a:t>
            </a:fld>
            <a:endParaRPr lang="en-US">
              <a:solidFill>
                <a:srgbClr val="FFFFFF"/>
              </a:solidFill>
            </a:endParaRPr>
          </a:p>
        </p:txBody>
      </p:sp>
      <p:sp>
        <p:nvSpPr>
          <p:cNvPr id="5" name="Slide Number Placeholder 8">
            <a:extLst>
              <a:ext uri="{FF2B5EF4-FFF2-40B4-BE49-F238E27FC236}">
                <a16:creationId xmlns:a16="http://schemas.microsoft.com/office/drawing/2014/main" id="{70B30F26-5780-DC4D-996A-B91EB7A9F156}"/>
              </a:ext>
            </a:extLst>
          </p:cNvPr>
          <p:cNvSpPr txBox="1">
            <a:spLocks/>
          </p:cNvSpPr>
          <p:nvPr/>
        </p:nvSpPr>
        <p:spPr>
          <a:xfrm>
            <a:off x="245871" y="6454644"/>
            <a:ext cx="493165" cy="234255"/>
          </a:xfrm>
          <a:prstGeom prst="rect">
            <a:avLst/>
          </a:prstGeom>
        </p:spPr>
        <p:txBody>
          <a:bodyPr vert="horz" lIns="0" tIns="0" rIns="0" bIns="0" rtlCol="0" anchor="ctr"/>
          <a:lstStyle>
            <a:defPPr>
              <a:defRPr lang="en-US"/>
            </a:defPPr>
            <a:lvl1pPr marL="0" algn="l" defTabSz="914400" rtl="0" eaLnBrk="1" latinLnBrk="0" hangingPunct="1">
              <a:defRPr lang="en-US" sz="800" kern="1200" smtClean="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3</a:t>
            </a:fld>
            <a:endParaRPr lang="en-US" sz="1000" dirty="0"/>
          </a:p>
        </p:txBody>
      </p:sp>
    </p:spTree>
    <p:extLst>
      <p:ext uri="{BB962C8B-B14F-4D97-AF65-F5344CB8AC3E}">
        <p14:creationId xmlns:p14="http://schemas.microsoft.com/office/powerpoint/2010/main" val="9022488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560" y="282746"/>
            <a:ext cx="11612880" cy="457200"/>
          </a:xfrm>
        </p:spPr>
        <p:txBody>
          <a:bodyPr/>
          <a:lstStyle/>
          <a:p>
            <a:r>
              <a:rPr lang="en-US" b="0" dirty="0">
                <a:solidFill>
                  <a:schemeClr val="tx2"/>
                </a:solidFill>
              </a:rPr>
              <a:t>View Glass- LEED v4 NC Credit Summary</a:t>
            </a:r>
          </a:p>
        </p:txBody>
      </p:sp>
      <p:graphicFrame>
        <p:nvGraphicFramePr>
          <p:cNvPr id="2" name="Table 1"/>
          <p:cNvGraphicFramePr>
            <a:graphicFrameLocks noGrp="1"/>
          </p:cNvGraphicFramePr>
          <p:nvPr>
            <p:extLst>
              <p:ext uri="{D42A27DB-BD31-4B8C-83A1-F6EECF244321}">
                <p14:modId xmlns:p14="http://schemas.microsoft.com/office/powerpoint/2010/main" val="3465629220"/>
              </p:ext>
            </p:extLst>
          </p:nvPr>
        </p:nvGraphicFramePr>
        <p:xfrm>
          <a:off x="289560" y="941833"/>
          <a:ext cx="11612880" cy="4155074"/>
        </p:xfrm>
        <a:graphic>
          <a:graphicData uri="http://schemas.openxmlformats.org/drawingml/2006/table">
            <a:tbl>
              <a:tblPr firstRow="1" firstCol="1" bandRow="1"/>
              <a:tblGrid>
                <a:gridCol w="1663561">
                  <a:extLst>
                    <a:ext uri="{9D8B030D-6E8A-4147-A177-3AD203B41FA5}">
                      <a16:colId xmlns:a16="http://schemas.microsoft.com/office/drawing/2014/main" val="20000"/>
                    </a:ext>
                  </a:extLst>
                </a:gridCol>
                <a:gridCol w="1784185">
                  <a:extLst>
                    <a:ext uri="{9D8B030D-6E8A-4147-A177-3AD203B41FA5}">
                      <a16:colId xmlns:a16="http://schemas.microsoft.com/office/drawing/2014/main" val="20001"/>
                    </a:ext>
                  </a:extLst>
                </a:gridCol>
                <a:gridCol w="8165134">
                  <a:extLst>
                    <a:ext uri="{9D8B030D-6E8A-4147-A177-3AD203B41FA5}">
                      <a16:colId xmlns:a16="http://schemas.microsoft.com/office/drawing/2014/main" val="20002"/>
                    </a:ext>
                  </a:extLst>
                </a:gridCol>
              </a:tblGrid>
              <a:tr h="521208">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Credit Category</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1F38"/>
                    </a:solidFill>
                  </a:tcPr>
                </a:tc>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Credit</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1F38"/>
                    </a:solidFill>
                  </a:tcPr>
                </a:tc>
                <a:tc>
                  <a:txBody>
                    <a:bodyPr/>
                    <a:lstStyle/>
                    <a:p>
                      <a:pPr marL="0" marR="0" algn="ctr">
                        <a:spcBef>
                          <a:spcPts val="0"/>
                        </a:spcBef>
                        <a:spcAft>
                          <a:spcPts val="0"/>
                        </a:spcAft>
                      </a:pPr>
                      <a:r>
                        <a:rPr lang="en-US" sz="1200" dirty="0">
                          <a:solidFill>
                            <a:schemeClr val="bg1"/>
                          </a:solidFill>
                          <a:effectLst/>
                          <a:latin typeface="Century Gothic" panose="020B0502020202020204" pitchFamily="34" charset="0"/>
                          <a:ea typeface="Calibri" panose="020F0502020204030204" pitchFamily="34" charset="0"/>
                        </a:rPr>
                        <a:t>Summary Notes</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1F38"/>
                    </a:solidFill>
                  </a:tcPr>
                </a:tc>
                <a:extLst>
                  <a:ext uri="{0D108BD9-81ED-4DB2-BD59-A6C34878D82A}">
                    <a16:rowId xmlns:a16="http://schemas.microsoft.com/office/drawing/2014/main" val="10000"/>
                  </a:ext>
                </a:extLst>
              </a:tr>
              <a:tr h="801570">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Indoor Environmental Quality</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Daylight</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indent="-285750" defTabSz="914126">
                        <a:buFont typeface="Arial" panose="020B0604020202020204" pitchFamily="34" charset="0"/>
                        <a:buChar char="•"/>
                      </a:pPr>
                      <a:r>
                        <a:rPr lang="en-US" sz="1200" dirty="0">
                          <a:solidFill>
                            <a:srgbClr val="FFFFFF"/>
                          </a:solidFill>
                          <a:effectLst/>
                          <a:latin typeface="Century Gothic" panose="020B0502020202020204" pitchFamily="34" charset="0"/>
                        </a:rPr>
                        <a:t>Dynamic Glazing is accepted by USGBC as an automated dynamic façade system and so there is an exemption from calculating the annual sunlight exposure (ASE). </a:t>
                      </a:r>
                    </a:p>
                    <a:p>
                      <a:pPr marL="285750" indent="-285750" defTabSz="914126">
                        <a:buFont typeface="Arial" panose="020B0604020202020204" pitchFamily="34" charset="0"/>
                        <a:buChar char="•"/>
                      </a:pPr>
                      <a:r>
                        <a:rPr lang="en-US" sz="1200" dirty="0">
                          <a:solidFill>
                            <a:srgbClr val="FFFFFF"/>
                          </a:solidFill>
                          <a:effectLst/>
                          <a:latin typeface="Century Gothic" panose="020B0502020202020204" pitchFamily="34" charset="0"/>
                        </a:rPr>
                        <a:t>Also, LEED does not allow modelling of manual internal blinds when simulating for ASE so it makes it very difficult for a project to get the full 3 points for Daylight with standard static glass. </a:t>
                      </a:r>
                    </a:p>
                    <a:p>
                      <a:pPr marL="285750" indent="-285750" defTabSz="914126">
                        <a:buFont typeface="Arial" panose="020B0604020202020204" pitchFamily="34" charset="0"/>
                        <a:buChar char="•"/>
                      </a:pPr>
                      <a:r>
                        <a:rPr lang="en-US" sz="1200" dirty="0">
                          <a:solidFill>
                            <a:srgbClr val="FFFFFF"/>
                          </a:solidFill>
                          <a:effectLst/>
                          <a:latin typeface="Century Gothic" panose="020B0502020202020204" pitchFamily="34" charset="0"/>
                        </a:rPr>
                        <a:t>View can help achieve full 3 points depending on window-wall ratio</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1"/>
                  </a:ext>
                </a:extLst>
              </a:tr>
              <a:tr h="801570">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Indoor Environmental Quality</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algn="ctr">
                        <a:spcBef>
                          <a:spcPts val="0"/>
                        </a:spcBef>
                        <a:spcAft>
                          <a:spcPts val="0"/>
                        </a:spcAft>
                      </a:pPr>
                      <a:r>
                        <a:rPr lang="en-US" sz="1200" dirty="0">
                          <a:solidFill>
                            <a:srgbClr val="FFFFFF"/>
                          </a:solidFill>
                          <a:effectLst/>
                          <a:latin typeface="Century Gothic" panose="020B0502020202020204" pitchFamily="34" charset="0"/>
                          <a:ea typeface="Calibri" panose="020F0502020204030204" pitchFamily="34" charset="0"/>
                        </a:rPr>
                        <a:t>Quality Views</a:t>
                      </a:r>
                      <a:endParaRPr lang="en-US" sz="1200" dirty="0">
                        <a:effectLst/>
                        <a:latin typeface="Century Gothic" panose="020B0502020202020204" pitchFamily="34" charset="0"/>
                        <a:ea typeface="Calibri" panose="020F050202020403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indent="-285750">
                        <a:buFont typeface="Arial" panose="020B0604020202020204" pitchFamily="34" charset="0"/>
                        <a:buChar char="•"/>
                      </a:pPr>
                      <a:endParaRPr lang="en-US" sz="1200" dirty="0">
                        <a:solidFill>
                          <a:schemeClr val="bg1"/>
                        </a:solidFill>
                        <a:effectLst/>
                        <a:latin typeface="Century Gothic" panose="020B0502020202020204" pitchFamily="34" charset="0"/>
                      </a:endParaRPr>
                    </a:p>
                    <a:p>
                      <a:pPr marL="285750" indent="-285750" algn="just" defTabSz="914126">
                        <a:buFont typeface="Arial" panose="020B0604020202020204" pitchFamily="34" charset="0"/>
                        <a:buChar char="•"/>
                      </a:pPr>
                      <a:r>
                        <a:rPr lang="en-US" sz="1200" dirty="0">
                          <a:solidFill>
                            <a:srgbClr val="FFFFFF"/>
                          </a:solidFill>
                          <a:effectLst/>
                          <a:latin typeface="Century Gothic" panose="020B0502020202020204" pitchFamily="34" charset="0"/>
                        </a:rPr>
                        <a:t>Can potentially contribute for this credit as dynamic glazing offers unobstructed views without blinds &amp; does not distort color balance *</a:t>
                      </a:r>
                    </a:p>
                    <a:p>
                      <a:pPr marL="285750" indent="-285750" algn="just" defTabSz="914126">
                        <a:buFont typeface="Arial" panose="020B0604020202020204" pitchFamily="34" charset="0"/>
                        <a:buChar char="•"/>
                      </a:pPr>
                      <a:endParaRPr lang="en-US" sz="1200" dirty="0">
                        <a:solidFill>
                          <a:srgbClr val="FFFFFF"/>
                        </a:solidFill>
                        <a:effectLst/>
                        <a:latin typeface="Century Gothic" panose="020B0502020202020204" pitchFamily="34" charset="0"/>
                      </a:endParaRP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2"/>
                  </a:ext>
                </a:extLst>
              </a:tr>
              <a:tr h="8015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FFFF"/>
                          </a:solidFill>
                          <a:effectLst/>
                          <a:latin typeface="Century Gothic" panose="020B0502020202020204" pitchFamily="34" charset="0"/>
                          <a:ea typeface="Calibri" panose="020F0502020204030204" pitchFamily="34" charset="0"/>
                          <a:cs typeface="+mn-cs"/>
                        </a:rPr>
                        <a:t>Innovation</a:t>
                      </a: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algn="ctr" defTabSz="914400" rtl="0" eaLnBrk="1" latinLnBrk="0" hangingPunct="1">
                        <a:spcBef>
                          <a:spcPts val="0"/>
                        </a:spcBef>
                        <a:spcAft>
                          <a:spcPts val="0"/>
                        </a:spcAft>
                      </a:pPr>
                      <a:r>
                        <a:rPr lang="en-US" sz="1200" kern="1200" dirty="0">
                          <a:solidFill>
                            <a:srgbClr val="FFFFFF"/>
                          </a:solidFill>
                          <a:effectLst/>
                          <a:latin typeface="Century Gothic" panose="020B0502020202020204" pitchFamily="34" charset="0"/>
                          <a:ea typeface="Calibri" panose="020F0502020204030204" pitchFamily="34" charset="0"/>
                          <a:cs typeface="+mn-cs"/>
                        </a:rPr>
                        <a:t>(Pilot Credit)</a:t>
                      </a:r>
                    </a:p>
                    <a:p>
                      <a:pPr marL="0" marR="0" algn="ctr" defTabSz="914400" rtl="0" eaLnBrk="1" latinLnBrk="0" hangingPunct="1">
                        <a:spcBef>
                          <a:spcPts val="0"/>
                        </a:spcBef>
                        <a:spcAft>
                          <a:spcPts val="0"/>
                        </a:spcAft>
                      </a:pPr>
                      <a:r>
                        <a:rPr lang="en-US" sz="1200" kern="1200" dirty="0">
                          <a:solidFill>
                            <a:srgbClr val="FFFFFF"/>
                          </a:solidFill>
                          <a:effectLst/>
                          <a:latin typeface="Century Gothic" panose="020B0502020202020204" pitchFamily="34" charset="0"/>
                          <a:ea typeface="Calibri" panose="020F0502020204030204" pitchFamily="34" charset="0"/>
                          <a:cs typeface="+mn-cs"/>
                        </a:rPr>
                        <a:t>Bird Collision Deterrence</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indent="-285750">
                        <a:buFont typeface="Arial" panose="020B0604020202020204" pitchFamily="34" charset="0"/>
                        <a:buChar char="•"/>
                      </a:pPr>
                      <a:r>
                        <a:rPr lang="en-US" sz="1200" dirty="0">
                          <a:solidFill>
                            <a:schemeClr val="bg1"/>
                          </a:solidFill>
                          <a:effectLst/>
                          <a:latin typeface="Century Gothic" panose="020B0502020202020204" pitchFamily="34" charset="0"/>
                        </a:rPr>
                        <a:t>Requires all materials on the building façade to have a Threat Factor of 15 or below; exterior building fixtures that are not necessary for safety, building entrances, and circulation shall be automatically shut off from midnight until 6 a.m. &amp; a Performance Monitoring Plan</a:t>
                      </a:r>
                    </a:p>
                    <a:p>
                      <a:pPr marL="285750" indent="-285750">
                        <a:buFont typeface="Arial" panose="020B0604020202020204" pitchFamily="34" charset="0"/>
                        <a:buChar char="•"/>
                      </a:pPr>
                      <a:endParaRPr lang="en-US" sz="1200" dirty="0">
                        <a:solidFill>
                          <a:schemeClr val="bg1"/>
                        </a:solidFill>
                        <a:effectLst/>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effectLst/>
                          <a:latin typeface="Century Gothic" panose="020B0502020202020204" pitchFamily="34" charset="0"/>
                        </a:rPr>
                        <a:t>View Dynamic Glass is available in two different bird-friendly patterns – Box &amp; Line, both of which have been tested and certified by the American Bird Conservancy</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3"/>
                  </a:ext>
                </a:extLst>
              </a:tr>
              <a:tr h="8015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FFFF"/>
                          </a:solidFill>
                          <a:effectLst/>
                          <a:latin typeface="Century Gothic" panose="020B0502020202020204" pitchFamily="34" charset="0"/>
                          <a:ea typeface="Calibri" panose="020F0502020204030204" pitchFamily="34" charset="0"/>
                          <a:cs typeface="+mn-cs"/>
                        </a:rPr>
                        <a:t>Innovation</a:t>
                      </a:r>
                    </a:p>
                  </a:txBody>
                  <a:tcPr marL="68562" marR="68562" marT="952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0" marR="0" algn="ctr" defTabSz="914400" rtl="0" eaLnBrk="1" latinLnBrk="0" hangingPunct="1">
                        <a:spcBef>
                          <a:spcPts val="0"/>
                        </a:spcBef>
                        <a:spcAft>
                          <a:spcPts val="0"/>
                        </a:spcAft>
                      </a:pPr>
                      <a:r>
                        <a:rPr lang="en-US" sz="1200" kern="1200" dirty="0">
                          <a:solidFill>
                            <a:srgbClr val="FFFFFF"/>
                          </a:solidFill>
                          <a:effectLst/>
                          <a:latin typeface="Century Gothic" panose="020B0502020202020204" pitchFamily="34" charset="0"/>
                          <a:ea typeface="Calibri" panose="020F0502020204030204" pitchFamily="34" charset="0"/>
                          <a:cs typeface="+mn-cs"/>
                        </a:rPr>
                        <a:t>Exemplary Performance</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effectLst/>
                          <a:latin typeface="Century Gothic" panose="020B0502020202020204" pitchFamily="34" charset="0"/>
                        </a:rPr>
                        <a:t>Achieving double the credit requirements or the next incremental % threshold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effectLst/>
                          <a:latin typeface="Century Gothic" panose="020B0502020202020204" pitchFamily="34" charset="0"/>
                        </a:rPr>
                        <a:t>Only possible credit is EAc2 Optimize Energy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effectLst/>
                          <a:latin typeface="Century Gothic" panose="020B0502020202020204" pitchFamily="34" charset="0"/>
                        </a:rPr>
                        <a:t>Depends on all other applied efficiency measures in proposed design</a:t>
                      </a:r>
                    </a:p>
                  </a:txBody>
                  <a:tcPr marL="68562" marR="68562" marT="95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657F"/>
                    </a:solidFill>
                  </a:tcPr>
                </a:tc>
                <a:extLst>
                  <a:ext uri="{0D108BD9-81ED-4DB2-BD59-A6C34878D82A}">
                    <a16:rowId xmlns:a16="http://schemas.microsoft.com/office/drawing/2014/main" val="10005"/>
                  </a:ext>
                </a:extLst>
              </a:tr>
            </a:tbl>
          </a:graphicData>
        </a:graphic>
      </p:graphicFrame>
      <p:sp>
        <p:nvSpPr>
          <p:cNvPr id="4" name="Slide Number Placeholder 8">
            <a:extLst>
              <a:ext uri="{FF2B5EF4-FFF2-40B4-BE49-F238E27FC236}">
                <a16:creationId xmlns:a16="http://schemas.microsoft.com/office/drawing/2014/main" id="{D733C16B-2FC6-4923-9A0F-C9084C1617B5}"/>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30</a:t>
            </a:fld>
            <a:endParaRPr lang="en-US" sz="1000" dirty="0"/>
          </a:p>
        </p:txBody>
      </p:sp>
      <p:sp>
        <p:nvSpPr>
          <p:cNvPr id="5" name="Rectangle 4">
            <a:extLst>
              <a:ext uri="{FF2B5EF4-FFF2-40B4-BE49-F238E27FC236}">
                <a16:creationId xmlns:a16="http://schemas.microsoft.com/office/drawing/2014/main" id="{9F0A042F-97ED-40AE-BC84-5EDAA804EC66}"/>
              </a:ext>
            </a:extLst>
          </p:cNvPr>
          <p:cNvSpPr/>
          <p:nvPr/>
        </p:nvSpPr>
        <p:spPr>
          <a:xfrm>
            <a:off x="642204" y="6427028"/>
            <a:ext cx="11303924" cy="461665"/>
          </a:xfrm>
          <a:prstGeom prst="rect">
            <a:avLst/>
          </a:prstGeom>
        </p:spPr>
        <p:txBody>
          <a:bodyPr wrap="square">
            <a:spAutoFit/>
          </a:bodyPr>
          <a:lstStyle/>
          <a:p>
            <a:r>
              <a:rPr lang="en-US" sz="1200" dirty="0"/>
              <a:t>* Project Teams can submit : </a:t>
            </a:r>
            <a:r>
              <a:rPr lang="en-US" sz="1200" dirty="0">
                <a:hlinkClick r:id="rId3"/>
              </a:rPr>
              <a:t>Supporting Documentation</a:t>
            </a:r>
            <a:endParaRPr lang="en-US" sz="1200" dirty="0"/>
          </a:p>
          <a:p>
            <a:pPr marL="171450" indent="-171450">
              <a:buFont typeface="Arial" panose="020B0604020202020204" pitchFamily="34" charset="0"/>
              <a:buChar char="•"/>
            </a:pPr>
            <a:endParaRPr lang="en-US" sz="1200" dirty="0"/>
          </a:p>
        </p:txBody>
      </p:sp>
    </p:spTree>
    <p:extLst>
      <p:ext uri="{BB962C8B-B14F-4D97-AF65-F5344CB8AC3E}">
        <p14:creationId xmlns:p14="http://schemas.microsoft.com/office/powerpoint/2010/main" val="1172971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01300" y="335754"/>
            <a:ext cx="11615905" cy="457200"/>
          </a:xfrm>
        </p:spPr>
        <p:txBody>
          <a:bodyPr vert="horz" lIns="0" tIns="0" rIns="0" bIns="0" rtlCol="0" anchor="ctr" anchorCtr="0">
            <a:noAutofit/>
          </a:bodyPr>
          <a:lstStyle/>
          <a:p>
            <a:r>
              <a:rPr lang="en-US" b="0" kern="0" dirty="0">
                <a:solidFill>
                  <a:schemeClr val="tx2"/>
                </a:solidFill>
              </a:rPr>
              <a:t>Agenda</a:t>
            </a:r>
          </a:p>
        </p:txBody>
      </p:sp>
      <p:sp>
        <p:nvSpPr>
          <p:cNvPr id="14" name="Slide Number Placeholder 8">
            <a:extLst>
              <a:ext uri="{FF2B5EF4-FFF2-40B4-BE49-F238E27FC236}">
                <a16:creationId xmlns:a16="http://schemas.microsoft.com/office/drawing/2014/main" id="{48615AEA-8244-FC4C-ACD0-D74D9B1472E0}"/>
              </a:ext>
            </a:extLst>
          </p:cNvPr>
          <p:cNvSpPr>
            <a:spLocks noGrp="1"/>
          </p:cNvSpPr>
          <p:nvPr>
            <p:ph type="sldNum" sz="quarter" idx="4"/>
          </p:nvPr>
        </p:nvSpPr>
        <p:spPr/>
        <p:txBody>
          <a:bodyPr/>
          <a:lstStyle/>
          <a:p>
            <a:fld id="{DB150780-22E9-4FA5-82D2-A4C93B49AABD}" type="slidenum">
              <a:rPr lang="en-US" sz="1000" smtClean="0"/>
              <a:pPr/>
              <a:t>31</a:t>
            </a:fld>
            <a:endParaRPr lang="en-US" sz="1000" dirty="0"/>
          </a:p>
        </p:txBody>
      </p:sp>
      <p:sp>
        <p:nvSpPr>
          <p:cNvPr id="3" name="Rectangle 2"/>
          <p:cNvSpPr txBox="1">
            <a:spLocks noChangeArrowheads="1"/>
          </p:cNvSpPr>
          <p:nvPr/>
        </p:nvSpPr>
        <p:spPr>
          <a:xfrm>
            <a:off x="1205887" y="1441754"/>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01</a:t>
            </a:r>
          </a:p>
        </p:txBody>
      </p:sp>
      <p:sp>
        <p:nvSpPr>
          <p:cNvPr id="4" name="Rectangle 2"/>
          <p:cNvSpPr txBox="1">
            <a:spLocks noChangeArrowheads="1"/>
          </p:cNvSpPr>
          <p:nvPr/>
        </p:nvSpPr>
        <p:spPr>
          <a:xfrm>
            <a:off x="1205887" y="2243068"/>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02</a:t>
            </a:r>
          </a:p>
        </p:txBody>
      </p:sp>
      <p:sp>
        <p:nvSpPr>
          <p:cNvPr id="5" name="Rectangle 2"/>
          <p:cNvSpPr txBox="1">
            <a:spLocks noChangeArrowheads="1"/>
          </p:cNvSpPr>
          <p:nvPr/>
        </p:nvSpPr>
        <p:spPr>
          <a:xfrm>
            <a:off x="1205887" y="3044381"/>
            <a:ext cx="934992" cy="591769"/>
          </a:xfrm>
          <a:prstGeom prst="rect">
            <a:avLst/>
          </a:prstGeom>
        </p:spPr>
        <p:txBody>
          <a:bodyPr vert="horz" wrap="square" lIns="0" tIns="0" rIns="0" bIns="0" rtlCol="0" anchor="ctr">
            <a:noAutofit/>
          </a:bodyPr>
          <a:lstStyle>
            <a:defPPr>
              <a:defRPr lang="en-US"/>
            </a:defPPr>
            <a:lvl1pPr algn="ctr">
              <a:spcBef>
                <a:spcPct val="0"/>
              </a:spcBef>
              <a:buFontTx/>
              <a:buNone/>
              <a:defRPr sz="4667" b="0" i="0">
                <a:solidFill>
                  <a:schemeClr val="accent3"/>
                </a:solidFill>
                <a:latin typeface="Century Gothic" panose="020B0502020202020204" pitchFamily="34" charset="0"/>
                <a:ea typeface="+mj-ea"/>
                <a:cs typeface="+mj-cs"/>
              </a:defRPr>
            </a:lvl1pPr>
          </a:lstStyle>
          <a:p>
            <a:r>
              <a:rPr lang="en-US" dirty="0"/>
              <a:t>03</a:t>
            </a:r>
          </a:p>
        </p:txBody>
      </p:sp>
      <p:sp>
        <p:nvSpPr>
          <p:cNvPr id="9" name="Rectangle 2"/>
          <p:cNvSpPr txBox="1">
            <a:spLocks noChangeArrowheads="1"/>
          </p:cNvSpPr>
          <p:nvPr/>
        </p:nvSpPr>
        <p:spPr>
          <a:xfrm>
            <a:off x="2231927" y="1601125"/>
            <a:ext cx="6702880" cy="273028"/>
          </a:xfrm>
          <a:prstGeom prst="rect">
            <a:avLst/>
          </a:prstGeom>
        </p:spPr>
        <p:txBody>
          <a:bodyPr vert="horz" wrap="square" lIns="0" tIns="0" rIns="0" bIns="0" rtlCol="0" anchor="ctr">
            <a:noAutofit/>
          </a:bodyPr>
          <a:lstStyle>
            <a:defPPr>
              <a:defRPr lang="en-US"/>
            </a:defPPr>
            <a:lvl1pPr>
              <a:spcBef>
                <a:spcPct val="0"/>
              </a:spcBef>
              <a:buFontTx/>
              <a:buNone/>
              <a:defRPr sz="2700" b="0" i="0">
                <a:solidFill>
                  <a:schemeClr val="accent3"/>
                </a:solidFill>
                <a:latin typeface="Century Gothic" panose="020B0502020202020204" pitchFamily="34" charset="0"/>
                <a:ea typeface="+mj-ea"/>
                <a:cs typeface="+mj-cs"/>
              </a:defRPr>
            </a:lvl1pPr>
          </a:lstStyle>
          <a:p>
            <a:r>
              <a:rPr lang="en-US" dirty="0"/>
              <a:t>Introduction</a:t>
            </a:r>
          </a:p>
        </p:txBody>
      </p:sp>
      <p:sp>
        <p:nvSpPr>
          <p:cNvPr id="18" name="Rectangle 2"/>
          <p:cNvSpPr txBox="1">
            <a:spLocks noChangeArrowheads="1"/>
          </p:cNvSpPr>
          <p:nvPr/>
        </p:nvSpPr>
        <p:spPr>
          <a:xfrm>
            <a:off x="2255573" y="2402438"/>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Product and Benefits</a:t>
            </a:r>
          </a:p>
        </p:txBody>
      </p:sp>
      <p:sp>
        <p:nvSpPr>
          <p:cNvPr id="20" name="Rectangle 2"/>
          <p:cNvSpPr txBox="1">
            <a:spLocks noChangeArrowheads="1"/>
          </p:cNvSpPr>
          <p:nvPr/>
        </p:nvSpPr>
        <p:spPr>
          <a:xfrm>
            <a:off x="2255573" y="3203751"/>
            <a:ext cx="6702880" cy="273028"/>
          </a:xfrm>
          <a:prstGeom prst="rect">
            <a:avLst/>
          </a:prstGeom>
        </p:spPr>
        <p:txBody>
          <a:bodyPr vert="horz" wrap="square" lIns="0" tIns="0" rIns="0" bIns="0" rtlCol="0" anchor="ctr">
            <a:noAutofit/>
          </a:bodyPr>
          <a:lstStyle>
            <a:defPPr>
              <a:defRPr lang="en-US"/>
            </a:defPPr>
            <a:lvl1pPr>
              <a:spcBef>
                <a:spcPct val="0"/>
              </a:spcBef>
              <a:buFontTx/>
              <a:buNone/>
              <a:defRPr sz="2700" b="0" i="0">
                <a:solidFill>
                  <a:schemeClr val="accent3"/>
                </a:solidFill>
                <a:latin typeface="Century Gothic" panose="020B0502020202020204" pitchFamily="34" charset="0"/>
                <a:ea typeface="+mj-ea"/>
                <a:cs typeface="+mj-cs"/>
              </a:defRPr>
            </a:lvl1pPr>
          </a:lstStyle>
          <a:p>
            <a:r>
              <a:rPr lang="en-US" dirty="0"/>
              <a:t>Sustainability</a:t>
            </a:r>
          </a:p>
        </p:txBody>
      </p:sp>
      <p:sp>
        <p:nvSpPr>
          <p:cNvPr id="21" name="Rectangle 2"/>
          <p:cNvSpPr txBox="1">
            <a:spLocks noChangeArrowheads="1"/>
          </p:cNvSpPr>
          <p:nvPr/>
        </p:nvSpPr>
        <p:spPr>
          <a:xfrm>
            <a:off x="2255573" y="3950476"/>
            <a:ext cx="6702880" cy="380416"/>
          </a:xfrm>
          <a:prstGeom prst="rect">
            <a:avLst/>
          </a:prstGeom>
        </p:spPr>
        <p:txBody>
          <a:bodyPr vert="horz" wrap="square" lIns="0" tIns="0" rIns="0" bIns="0" rtlCol="0" anchor="ctr">
            <a:noAutofit/>
          </a:bodyPr>
          <a:lstStyle>
            <a:defPPr>
              <a:defRPr lang="en-US"/>
            </a:defPPr>
            <a:lvl1pPr>
              <a:spcBef>
                <a:spcPct val="0"/>
              </a:spcBef>
              <a:buFontTx/>
              <a:buNone/>
              <a:defRPr sz="2700" b="1" i="0">
                <a:solidFill>
                  <a:schemeClr val="tx2"/>
                </a:solidFill>
                <a:latin typeface="Century Gothic" panose="020B0502020202020204" pitchFamily="34" charset="0"/>
                <a:ea typeface="+mj-ea"/>
                <a:cs typeface="+mj-cs"/>
              </a:defRPr>
            </a:lvl1pPr>
          </a:lstStyle>
          <a:p>
            <a:r>
              <a:rPr lang="en-US" dirty="0"/>
              <a:t>Case Studies</a:t>
            </a:r>
          </a:p>
        </p:txBody>
      </p:sp>
      <p:sp>
        <p:nvSpPr>
          <p:cNvPr id="15" name="Rectangle 2">
            <a:extLst>
              <a:ext uri="{FF2B5EF4-FFF2-40B4-BE49-F238E27FC236}">
                <a16:creationId xmlns:a16="http://schemas.microsoft.com/office/drawing/2014/main" id="{85AAD037-B90A-4E5E-B0F6-D0ACFB9A9DDA}"/>
              </a:ext>
            </a:extLst>
          </p:cNvPr>
          <p:cNvSpPr txBox="1">
            <a:spLocks noChangeArrowheads="1"/>
          </p:cNvSpPr>
          <p:nvPr/>
        </p:nvSpPr>
        <p:spPr>
          <a:xfrm>
            <a:off x="1190533" y="3845694"/>
            <a:ext cx="934992" cy="591769"/>
          </a:xfrm>
          <a:prstGeom prst="rect">
            <a:avLst/>
          </a:prstGeom>
        </p:spPr>
        <p:txBody>
          <a:bodyPr vert="horz" wrap="square" lIns="0" tIns="0" rIns="0" bIns="0" rtlCol="0" anchor="ctr">
            <a:noAutofit/>
          </a:bodyPr>
          <a:lstStyle>
            <a:defPPr>
              <a:defRPr lang="en-US"/>
            </a:defPPr>
            <a:lvl1pPr algn="ctr">
              <a:spcBef>
                <a:spcPct val="0"/>
              </a:spcBef>
              <a:buFontTx/>
              <a:buNone/>
              <a:defRPr sz="4667" b="0" i="0">
                <a:solidFill>
                  <a:schemeClr val="tx2"/>
                </a:solidFill>
                <a:latin typeface="Century Gothic" panose="020B0502020202020204" pitchFamily="34" charset="0"/>
                <a:ea typeface="+mj-ea"/>
                <a:cs typeface="+mj-cs"/>
              </a:defRPr>
            </a:lvl1pPr>
          </a:lstStyle>
          <a:p>
            <a:r>
              <a:rPr lang="en-US" dirty="0"/>
              <a:t>04</a:t>
            </a:r>
          </a:p>
        </p:txBody>
      </p:sp>
    </p:spTree>
    <p:custDataLst>
      <p:tags r:id="rId1"/>
    </p:custDataLst>
    <p:extLst>
      <p:ext uri="{BB962C8B-B14F-4D97-AF65-F5344CB8AC3E}">
        <p14:creationId xmlns:p14="http://schemas.microsoft.com/office/powerpoint/2010/main" val="17127359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3">
            <a:extLst>
              <a:ext uri="{FF2B5EF4-FFF2-40B4-BE49-F238E27FC236}">
                <a16:creationId xmlns:a16="http://schemas.microsoft.com/office/drawing/2014/main" id="{744B9101-F56C-2348-9A70-9E04A785B1C6}"/>
              </a:ext>
            </a:extLst>
          </p:cNvPr>
          <p:cNvSpPr txBox="1">
            <a:spLocks noChangeArrowheads="1"/>
          </p:cNvSpPr>
          <p:nvPr/>
        </p:nvSpPr>
        <p:spPr bwMode="auto">
          <a:xfrm>
            <a:off x="505946" y="2739550"/>
            <a:ext cx="5029476" cy="154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defTabSz="449399">
              <a:spcBef>
                <a:spcPct val="0"/>
              </a:spcBef>
              <a:buNone/>
            </a:pPr>
            <a:r>
              <a:rPr lang="en-US" altLang="en-US" sz="5400" dirty="0">
                <a:solidFill>
                  <a:srgbClr val="34657F"/>
                </a:solidFill>
                <a:ea typeface="Lato" pitchFamily="34" charset="0"/>
                <a:cs typeface="Lato" pitchFamily="34" charset="0"/>
              </a:rPr>
              <a:t>DFW Airport Occupant Study</a:t>
            </a:r>
            <a:endParaRPr lang="id-ID" altLang="en-US" sz="5400" dirty="0">
              <a:solidFill>
                <a:srgbClr val="34657F"/>
              </a:solidFill>
              <a:ea typeface="Lato" pitchFamily="34" charset="0"/>
              <a:cs typeface="Lato" pitchFamily="34" charset="0"/>
            </a:endParaRPr>
          </a:p>
        </p:txBody>
      </p:sp>
      <p:sp>
        <p:nvSpPr>
          <p:cNvPr id="5" name="Rectangle 4">
            <a:extLst>
              <a:ext uri="{FF2B5EF4-FFF2-40B4-BE49-F238E27FC236}">
                <a16:creationId xmlns:a16="http://schemas.microsoft.com/office/drawing/2014/main" id="{A4957CEA-38AB-9547-9181-D3C165126D4D}"/>
              </a:ext>
            </a:extLst>
          </p:cNvPr>
          <p:cNvSpPr/>
          <p:nvPr/>
        </p:nvSpPr>
        <p:spPr>
          <a:xfrm>
            <a:off x="-26146" y="2849746"/>
            <a:ext cx="141550" cy="1166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9399"/>
            <a:endParaRPr lang="en-US" sz="2000">
              <a:solidFill>
                <a:srgbClr val="387CAE"/>
              </a:solidFill>
              <a:latin typeface="Century Gothic" panose="020F0302020204030204"/>
            </a:endParaRPr>
          </a:p>
        </p:txBody>
      </p:sp>
      <p:pic>
        <p:nvPicPr>
          <p:cNvPr id="8" name="Picture Placeholder 7" descr="A room filled with furniture and a large window&#10;&#10;Description generated with high confidence">
            <a:extLst>
              <a:ext uri="{FF2B5EF4-FFF2-40B4-BE49-F238E27FC236}">
                <a16:creationId xmlns:a16="http://schemas.microsoft.com/office/drawing/2014/main" id="{885BDAE1-E9C4-4F9F-9A3D-57536FE39B8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846791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42B69-9B16-41AF-9FA0-10F469F816BF}"/>
              </a:ext>
            </a:extLst>
          </p:cNvPr>
          <p:cNvSpPr>
            <a:spLocks noGrp="1"/>
          </p:cNvSpPr>
          <p:nvPr>
            <p:ph type="title"/>
          </p:nvPr>
        </p:nvSpPr>
        <p:spPr/>
        <p:txBody>
          <a:bodyPr/>
          <a:lstStyle/>
          <a:p>
            <a:r>
              <a:rPr lang="en-US" b="0" dirty="0"/>
              <a:t>Site – DFW Airport (Dallas, TX)</a:t>
            </a:r>
          </a:p>
        </p:txBody>
      </p:sp>
      <p:sp>
        <p:nvSpPr>
          <p:cNvPr id="4" name="Slide Number Placeholder 3">
            <a:extLst>
              <a:ext uri="{FF2B5EF4-FFF2-40B4-BE49-F238E27FC236}">
                <a16:creationId xmlns:a16="http://schemas.microsoft.com/office/drawing/2014/main" id="{F6B5EBB4-24D8-417A-9335-D47A70D18FF0}"/>
              </a:ext>
            </a:extLst>
          </p:cNvPr>
          <p:cNvSpPr>
            <a:spLocks noGrp="1"/>
          </p:cNvSpPr>
          <p:nvPr>
            <p:ph type="sldNum" sz="quarter" idx="4"/>
          </p:nvPr>
        </p:nvSpPr>
        <p:spPr/>
        <p:txBody>
          <a:bodyPr/>
          <a:lstStyle/>
          <a:p>
            <a:fld id="{DB150780-22E9-4FA5-82D2-A4C93B49AABD}" type="slidenum">
              <a:rPr lang="en-US" smtClean="0"/>
              <a:pPr/>
              <a:t>33</a:t>
            </a:fld>
            <a:endParaRPr lang="en-US" dirty="0"/>
          </a:p>
        </p:txBody>
      </p:sp>
      <p:sp>
        <p:nvSpPr>
          <p:cNvPr id="21" name="Arrow: Down 20">
            <a:extLst>
              <a:ext uri="{FF2B5EF4-FFF2-40B4-BE49-F238E27FC236}">
                <a16:creationId xmlns:a16="http://schemas.microsoft.com/office/drawing/2014/main" id="{32DD3725-8286-4FDC-BEF8-F1944EBAB963}"/>
              </a:ext>
            </a:extLst>
          </p:cNvPr>
          <p:cNvSpPr/>
          <p:nvPr/>
        </p:nvSpPr>
        <p:spPr>
          <a:xfrm rot="10800000">
            <a:off x="7437988" y="1747614"/>
            <a:ext cx="292963" cy="29057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D6FF35C-9F15-41DB-911F-BF064A8B1A68}"/>
              </a:ext>
            </a:extLst>
          </p:cNvPr>
          <p:cNvSpPr txBox="1"/>
          <p:nvPr/>
        </p:nvSpPr>
        <p:spPr>
          <a:xfrm>
            <a:off x="7682966" y="1771511"/>
            <a:ext cx="850912" cy="338554"/>
          </a:xfrm>
          <a:prstGeom prst="rect">
            <a:avLst/>
          </a:prstGeom>
          <a:noFill/>
        </p:spPr>
        <p:txBody>
          <a:bodyPr wrap="square" rtlCol="0">
            <a:spAutoFit/>
          </a:bodyPr>
          <a:lstStyle>
            <a:defPPr>
              <a:defRPr lang="en-US"/>
            </a:defPPr>
            <a:lvl1pPr>
              <a:defRPr sz="1400">
                <a:latin typeface="Century Gothic" panose="020B0502020202020204" pitchFamily="34" charset="0"/>
              </a:defRPr>
            </a:lvl1pPr>
          </a:lstStyle>
          <a:p>
            <a:pPr algn="ctr"/>
            <a:r>
              <a:rPr lang="en-US" sz="1600" dirty="0"/>
              <a:t>North</a:t>
            </a:r>
          </a:p>
        </p:txBody>
      </p:sp>
      <p:pic>
        <p:nvPicPr>
          <p:cNvPr id="23" name="Picture 22">
            <a:extLst>
              <a:ext uri="{FF2B5EF4-FFF2-40B4-BE49-F238E27FC236}">
                <a16:creationId xmlns:a16="http://schemas.microsoft.com/office/drawing/2014/main" id="{6240C815-F377-4CA0-84CA-FA64AE2491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17" r="33477"/>
          <a:stretch/>
        </p:blipFill>
        <p:spPr>
          <a:xfrm>
            <a:off x="3835655" y="1424489"/>
            <a:ext cx="2545855" cy="4345610"/>
          </a:xfrm>
          <a:prstGeom prst="rect">
            <a:avLst/>
          </a:prstGeom>
        </p:spPr>
      </p:pic>
      <p:pic>
        <p:nvPicPr>
          <p:cNvPr id="24" name="Picture 23">
            <a:extLst>
              <a:ext uri="{FF2B5EF4-FFF2-40B4-BE49-F238E27FC236}">
                <a16:creationId xmlns:a16="http://schemas.microsoft.com/office/drawing/2014/main" id="{10F17470-3D43-4AB0-A1B8-FA5B2A1C17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30"/>
          <a:stretch/>
        </p:blipFill>
        <p:spPr>
          <a:xfrm>
            <a:off x="7388226" y="2203094"/>
            <a:ext cx="4187952" cy="3901793"/>
          </a:xfrm>
          <a:prstGeom prst="rect">
            <a:avLst/>
          </a:prstGeom>
        </p:spPr>
      </p:pic>
      <p:pic>
        <p:nvPicPr>
          <p:cNvPr id="25" name="Picture 24">
            <a:extLst>
              <a:ext uri="{FF2B5EF4-FFF2-40B4-BE49-F238E27FC236}">
                <a16:creationId xmlns:a16="http://schemas.microsoft.com/office/drawing/2014/main" id="{51DF7DC3-F129-42FC-B1C6-628AA8B69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822" y="1113787"/>
            <a:ext cx="2332610" cy="4991100"/>
          </a:xfrm>
          <a:prstGeom prst="rect">
            <a:avLst/>
          </a:prstGeom>
        </p:spPr>
      </p:pic>
      <p:sp>
        <p:nvSpPr>
          <p:cNvPr id="26" name="Rectangle 25">
            <a:extLst>
              <a:ext uri="{FF2B5EF4-FFF2-40B4-BE49-F238E27FC236}">
                <a16:creationId xmlns:a16="http://schemas.microsoft.com/office/drawing/2014/main" id="{FA960733-7C92-414E-BCD7-6CC3FDEC4894}"/>
              </a:ext>
            </a:extLst>
          </p:cNvPr>
          <p:cNvSpPr/>
          <p:nvPr/>
        </p:nvSpPr>
        <p:spPr>
          <a:xfrm>
            <a:off x="4835370" y="1393906"/>
            <a:ext cx="1724268" cy="432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Terminal A</a:t>
            </a:r>
          </a:p>
        </p:txBody>
      </p:sp>
      <p:sp>
        <p:nvSpPr>
          <p:cNvPr id="27" name="Rectangle 26">
            <a:extLst>
              <a:ext uri="{FF2B5EF4-FFF2-40B4-BE49-F238E27FC236}">
                <a16:creationId xmlns:a16="http://schemas.microsoft.com/office/drawing/2014/main" id="{2FD16329-6D8B-439B-A2A9-DCF2356795E3}"/>
              </a:ext>
            </a:extLst>
          </p:cNvPr>
          <p:cNvSpPr/>
          <p:nvPr/>
        </p:nvSpPr>
        <p:spPr>
          <a:xfrm>
            <a:off x="1629030" y="1191424"/>
            <a:ext cx="620283" cy="98828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6AE9BF8D-EF47-465A-A5BD-7ED7D96A4296}"/>
              </a:ext>
            </a:extLst>
          </p:cNvPr>
          <p:cNvSpPr/>
          <p:nvPr/>
        </p:nvSpPr>
        <p:spPr>
          <a:xfrm>
            <a:off x="5697504" y="4574060"/>
            <a:ext cx="580375" cy="54259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3305E5-0052-48B4-8E03-7675B9912A76}"/>
              </a:ext>
            </a:extLst>
          </p:cNvPr>
          <p:cNvSpPr/>
          <p:nvPr/>
        </p:nvSpPr>
        <p:spPr>
          <a:xfrm rot="1787687">
            <a:off x="8864959" y="3055044"/>
            <a:ext cx="424731" cy="87019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2EB45B6B-6FC9-41F0-A3EF-F405816650AE}"/>
              </a:ext>
            </a:extLst>
          </p:cNvPr>
          <p:cNvSpPr/>
          <p:nvPr/>
        </p:nvSpPr>
        <p:spPr>
          <a:xfrm rot="1964554">
            <a:off x="8264725" y="3957469"/>
            <a:ext cx="460861" cy="94414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08956624-0254-4649-B6EE-503270FEBB26}"/>
              </a:ext>
            </a:extLst>
          </p:cNvPr>
          <p:cNvSpPr/>
          <p:nvPr/>
        </p:nvSpPr>
        <p:spPr>
          <a:xfrm>
            <a:off x="9775139" y="4444473"/>
            <a:ext cx="905642" cy="584775"/>
          </a:xfrm>
          <a:prstGeom prst="rect">
            <a:avLst/>
          </a:prstGeom>
          <a:noFill/>
        </p:spPr>
        <p:txBody>
          <a:bodyPr wrap="square" rtlCol="0">
            <a:spAutoFit/>
          </a:bodyPr>
          <a:lstStyle/>
          <a:p>
            <a:pPr algn="ctr"/>
            <a:r>
              <a:rPr lang="en-US" sz="1600" dirty="0">
                <a:solidFill>
                  <a:schemeClr val="tx1"/>
                </a:solidFill>
                <a:latin typeface="Century Gothic" panose="020B0502020202020204" pitchFamily="34" charset="0"/>
              </a:rPr>
              <a:t>South </a:t>
            </a:r>
          </a:p>
          <a:p>
            <a:pPr algn="ctr"/>
            <a:r>
              <a:rPr lang="en-US" sz="1600" dirty="0">
                <a:solidFill>
                  <a:schemeClr val="tx1"/>
                </a:solidFill>
                <a:latin typeface="Century Gothic" panose="020B0502020202020204" pitchFamily="34" charset="0"/>
              </a:rPr>
              <a:t>East</a:t>
            </a:r>
          </a:p>
        </p:txBody>
      </p:sp>
      <p:sp>
        <p:nvSpPr>
          <p:cNvPr id="33" name="Arrow: Right 32">
            <a:extLst>
              <a:ext uri="{FF2B5EF4-FFF2-40B4-BE49-F238E27FC236}">
                <a16:creationId xmlns:a16="http://schemas.microsoft.com/office/drawing/2014/main" id="{749E2FC5-2663-42D7-AE4A-B716938E6475}"/>
              </a:ext>
            </a:extLst>
          </p:cNvPr>
          <p:cNvSpPr/>
          <p:nvPr/>
        </p:nvSpPr>
        <p:spPr>
          <a:xfrm rot="1885045">
            <a:off x="10520364" y="4793366"/>
            <a:ext cx="287031" cy="244575"/>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283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DFW Airport Study</a:t>
            </a:r>
            <a:br>
              <a:rPr lang="en-US" b="0" dirty="0"/>
            </a:br>
            <a:br>
              <a:rPr lang="en-US" b="0" dirty="0"/>
            </a:br>
            <a:r>
              <a:rPr lang="en-US" b="0" dirty="0"/>
              <a:t> </a:t>
            </a:r>
          </a:p>
        </p:txBody>
      </p:sp>
      <p:sp>
        <p:nvSpPr>
          <p:cNvPr id="5" name="Content Placeholder 4">
            <a:extLst>
              <a:ext uri="{FF2B5EF4-FFF2-40B4-BE49-F238E27FC236}">
                <a16:creationId xmlns:a16="http://schemas.microsoft.com/office/drawing/2014/main" id="{FBF7D011-15F1-4ED6-A431-70B9C6D7D3C5}"/>
              </a:ext>
            </a:extLst>
          </p:cNvPr>
          <p:cNvSpPr>
            <a:spLocks noGrp="1"/>
          </p:cNvSpPr>
          <p:nvPr>
            <p:ph idx="1"/>
          </p:nvPr>
        </p:nvSpPr>
        <p:spPr>
          <a:xfrm>
            <a:off x="312035" y="940230"/>
            <a:ext cx="4591442" cy="5514411"/>
          </a:xfrm>
        </p:spPr>
        <p:txBody>
          <a:bodyPr/>
          <a:lstStyle/>
          <a:p>
            <a:r>
              <a:rPr lang="en-US" sz="1600" b="1" dirty="0"/>
              <a:t>Purpose: </a:t>
            </a:r>
          </a:p>
          <a:p>
            <a:r>
              <a:rPr lang="en-US" sz="1600" dirty="0"/>
              <a:t>To understand the impact of daylight, glare &amp; access to views on airport customers’ comfort by surveying participants at a gate with Dynamic Glass and a gate with no Dynamic Glass</a:t>
            </a:r>
          </a:p>
          <a:p>
            <a:r>
              <a:rPr lang="en-US" sz="1600" b="1" dirty="0"/>
              <a:t>Location: </a:t>
            </a:r>
            <a:br>
              <a:rPr lang="en-US" sz="1600" b="1" dirty="0"/>
            </a:br>
            <a:r>
              <a:rPr lang="en-US" sz="1600" dirty="0"/>
              <a:t>Dallas Fort Worth Airport- Gate A-25 (Low-E) &amp; Gate A-28 (EC Glazing)</a:t>
            </a:r>
            <a:endParaRPr lang="en-US" sz="1600" b="1" dirty="0"/>
          </a:p>
          <a:p>
            <a:r>
              <a:rPr lang="en-US" sz="1600" b="1" dirty="0"/>
              <a:t>Duration:</a:t>
            </a:r>
            <a:br>
              <a:rPr lang="en-US" sz="1600" dirty="0"/>
            </a:br>
            <a:r>
              <a:rPr lang="en-US" sz="1600" dirty="0"/>
              <a:t>5 week study (September 25</a:t>
            </a:r>
            <a:r>
              <a:rPr lang="en-US" sz="1600" baseline="30000" dirty="0"/>
              <a:t>th</a:t>
            </a:r>
            <a:r>
              <a:rPr lang="en-US" sz="1600" dirty="0"/>
              <a:t> - October 31</a:t>
            </a:r>
            <a:r>
              <a:rPr lang="en-US" sz="1600" baseline="30000" dirty="0"/>
              <a:t>st</a:t>
            </a:r>
            <a:r>
              <a:rPr lang="en-US" sz="1600" dirty="0"/>
              <a:t> 2017) from 7am-11am everyday</a:t>
            </a:r>
          </a:p>
          <a:p>
            <a:r>
              <a:rPr lang="en-US" sz="1600" b="1" dirty="0"/>
              <a:t>Parameters</a:t>
            </a:r>
            <a:r>
              <a:rPr lang="en-US" sz="1600" dirty="0"/>
              <a:t>:</a:t>
            </a:r>
            <a:br>
              <a:rPr lang="en-US" sz="1600" dirty="0"/>
            </a:br>
            <a:r>
              <a:rPr lang="en-US" sz="1600" dirty="0"/>
              <a:t>Surveyed 500 participants (250 at each gate);Video Recordings everyday</a:t>
            </a:r>
          </a:p>
          <a:p>
            <a:r>
              <a:rPr lang="en-US" sz="1600" b="1" dirty="0"/>
              <a:t>Survey Content:</a:t>
            </a:r>
          </a:p>
          <a:p>
            <a:r>
              <a:rPr lang="en-US" sz="1600" dirty="0"/>
              <a:t>20 questions regarding comfort &amp; seating priorities</a:t>
            </a:r>
          </a:p>
          <a:p>
            <a:r>
              <a:rPr lang="en-US" sz="1600" b="1" dirty="0"/>
              <a:t>Survey Integrity:</a:t>
            </a:r>
          </a:p>
          <a:p>
            <a:r>
              <a:rPr lang="en-US" sz="1600" dirty="0"/>
              <a:t>Voluntary subjects, no compensation offered</a:t>
            </a:r>
          </a:p>
          <a:p>
            <a:r>
              <a:rPr lang="en-US" sz="1600" b="1" dirty="0"/>
              <a:t>Passenger Movement:</a:t>
            </a:r>
          </a:p>
          <a:p>
            <a:r>
              <a:rPr lang="en-US" sz="1600" dirty="0"/>
              <a:t>Tracked by Airport Cameras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7" name="Picture Placeholder 6">
            <a:extLst>
              <a:ext uri="{FF2B5EF4-FFF2-40B4-BE49-F238E27FC236}">
                <a16:creationId xmlns:a16="http://schemas.microsoft.com/office/drawing/2014/main" id="{0EE5A31F-D9BD-45B4-AE9D-6B57A0A1B1B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8" name="Slide Number Placeholder 8">
            <a:extLst>
              <a:ext uri="{FF2B5EF4-FFF2-40B4-BE49-F238E27FC236}">
                <a16:creationId xmlns:a16="http://schemas.microsoft.com/office/drawing/2014/main" id="{561422CE-F2DA-4710-AEA2-6B8442A641AE}"/>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34</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26084356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42" y="607065"/>
            <a:ext cx="10515600" cy="511063"/>
          </a:xfrm>
        </p:spPr>
        <p:txBody>
          <a:bodyPr anchor="t"/>
          <a:lstStyle/>
          <a:p>
            <a:r>
              <a:rPr lang="en-US" sz="3200" b="0" dirty="0"/>
              <a:t>Gate A25 – SB 70 XL Low-E</a:t>
            </a:r>
          </a:p>
        </p:txBody>
      </p:sp>
      <p:sp>
        <p:nvSpPr>
          <p:cNvPr id="17" name="Slide Number Placeholder 8">
            <a:extLst>
              <a:ext uri="{FF2B5EF4-FFF2-40B4-BE49-F238E27FC236}">
                <a16:creationId xmlns:a16="http://schemas.microsoft.com/office/drawing/2014/main" id="{FA6981C0-3552-45D2-B051-0026E5BDB82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35</a:t>
            </a:fld>
            <a:endParaRPr lang="en-US" sz="1000" dirty="0">
              <a:latin typeface="Century Gothic" panose="020B0502020202020204" pitchFamily="34" charset="0"/>
            </a:endParaRPr>
          </a:p>
        </p:txBody>
      </p:sp>
      <p:pic>
        <p:nvPicPr>
          <p:cNvPr id="15" name="Picture 14">
            <a:extLst>
              <a:ext uri="{FF2B5EF4-FFF2-40B4-BE49-F238E27FC236}">
                <a16:creationId xmlns:a16="http://schemas.microsoft.com/office/drawing/2014/main" id="{7AA75A7F-9412-4AF6-AFFE-B675C477E3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924" y="1175412"/>
            <a:ext cx="10332517" cy="5279230"/>
          </a:xfrm>
          <a:prstGeom prst="rect">
            <a:avLst/>
          </a:prstGeom>
        </p:spPr>
      </p:pic>
      <p:sp>
        <p:nvSpPr>
          <p:cNvPr id="18" name="TextBox 17">
            <a:extLst>
              <a:ext uri="{FF2B5EF4-FFF2-40B4-BE49-F238E27FC236}">
                <a16:creationId xmlns:a16="http://schemas.microsoft.com/office/drawing/2014/main" id="{ED7707A7-1C74-4EC3-B505-FFF964B65452}"/>
              </a:ext>
            </a:extLst>
          </p:cNvPr>
          <p:cNvSpPr txBox="1"/>
          <p:nvPr/>
        </p:nvSpPr>
        <p:spPr>
          <a:xfrm>
            <a:off x="923924" y="4717602"/>
            <a:ext cx="10332517" cy="1448910"/>
          </a:xfrm>
          <a:prstGeom prst="rect">
            <a:avLst/>
          </a:prstGeom>
          <a:solidFill>
            <a:schemeClr val="bg2">
              <a:lumMod val="2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Century Gothic" panose="020B0502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l"/>
            <a:r>
              <a:rPr lang="en-US" dirty="0"/>
              <a:t>Unmitigated Solar Transmission</a:t>
            </a:r>
          </a:p>
          <a:p>
            <a:pPr marL="285750" indent="-285750" algn="l">
              <a:buFont typeface="Arial" panose="020B0604020202020204" pitchFamily="34" charset="0"/>
              <a:buChar char="•"/>
            </a:pPr>
            <a:r>
              <a:rPr lang="en-US" dirty="0"/>
              <a:t>Visual and thermal discomfort for waiting passengers</a:t>
            </a:r>
          </a:p>
          <a:p>
            <a:pPr marL="285750" indent="-285750" algn="l">
              <a:buFont typeface="Arial" panose="020B0604020202020204" pitchFamily="34" charset="0"/>
              <a:buChar char="•"/>
            </a:pPr>
            <a:r>
              <a:rPr lang="en-US" dirty="0"/>
              <a:t>Increased cooling loads on HVAC system</a:t>
            </a:r>
          </a:p>
          <a:p>
            <a:pPr marL="285750" indent="-285750" algn="l">
              <a:buFont typeface="Arial" panose="020B0604020202020204" pitchFamily="34" charset="0"/>
              <a:buChar char="•"/>
            </a:pPr>
            <a:r>
              <a:rPr lang="en-US" dirty="0"/>
              <a:t>Unusable seats near windows</a:t>
            </a:r>
          </a:p>
        </p:txBody>
      </p:sp>
    </p:spTree>
    <p:extLst>
      <p:ext uri="{BB962C8B-B14F-4D97-AF65-F5344CB8AC3E}">
        <p14:creationId xmlns:p14="http://schemas.microsoft.com/office/powerpoint/2010/main" val="220475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42" y="607065"/>
            <a:ext cx="10515600" cy="511063"/>
          </a:xfrm>
        </p:spPr>
        <p:txBody>
          <a:bodyPr anchor="t"/>
          <a:lstStyle/>
          <a:p>
            <a:r>
              <a:rPr lang="en-US" sz="3200" b="0" dirty="0"/>
              <a:t>Gate A28 – View Dynamic Glass</a:t>
            </a:r>
          </a:p>
        </p:txBody>
      </p:sp>
      <p:sp>
        <p:nvSpPr>
          <p:cNvPr id="17" name="Slide Number Placeholder 8">
            <a:extLst>
              <a:ext uri="{FF2B5EF4-FFF2-40B4-BE49-F238E27FC236}">
                <a16:creationId xmlns:a16="http://schemas.microsoft.com/office/drawing/2014/main" id="{FA6981C0-3552-45D2-B051-0026E5BDB82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36</a:t>
            </a:fld>
            <a:endParaRPr lang="en-US" sz="1000" dirty="0">
              <a:latin typeface="Century Gothic" panose="020B0502020202020204" pitchFamily="34" charset="0"/>
            </a:endParaRPr>
          </a:p>
        </p:txBody>
      </p:sp>
      <p:pic>
        <p:nvPicPr>
          <p:cNvPr id="4" name="Picture 3">
            <a:extLst>
              <a:ext uri="{FF2B5EF4-FFF2-40B4-BE49-F238E27FC236}">
                <a16:creationId xmlns:a16="http://schemas.microsoft.com/office/drawing/2014/main" id="{99C932FF-AE90-4865-94D5-C64DD85734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841" y="1177793"/>
            <a:ext cx="10515599" cy="5276849"/>
          </a:xfrm>
          <a:prstGeom prst="rect">
            <a:avLst/>
          </a:prstGeom>
        </p:spPr>
      </p:pic>
      <p:sp>
        <p:nvSpPr>
          <p:cNvPr id="5" name="TextBox 4">
            <a:extLst>
              <a:ext uri="{FF2B5EF4-FFF2-40B4-BE49-F238E27FC236}">
                <a16:creationId xmlns:a16="http://schemas.microsoft.com/office/drawing/2014/main" id="{6DB65844-B439-4CDF-8853-7FC4B6797D77}"/>
              </a:ext>
            </a:extLst>
          </p:cNvPr>
          <p:cNvSpPr txBox="1"/>
          <p:nvPr/>
        </p:nvSpPr>
        <p:spPr>
          <a:xfrm>
            <a:off x="740841" y="4719983"/>
            <a:ext cx="10515599" cy="1448910"/>
          </a:xfrm>
          <a:prstGeom prst="rect">
            <a:avLst/>
          </a:prstGeom>
          <a:solidFill>
            <a:schemeClr val="bg2">
              <a:lumMod val="2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Century Gothic" panose="020B0502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l"/>
            <a:endParaRPr lang="en-US" dirty="0"/>
          </a:p>
          <a:p>
            <a:pPr algn="l"/>
            <a:r>
              <a:rPr lang="en-US" dirty="0"/>
              <a:t>Controlled Solar Transmission</a:t>
            </a:r>
          </a:p>
          <a:p>
            <a:pPr marL="285750" indent="-285750" algn="l">
              <a:buFont typeface="Arial" panose="020B0604020202020204" pitchFamily="34" charset="0"/>
              <a:buChar char="•"/>
            </a:pPr>
            <a:r>
              <a:rPr lang="en-US" dirty="0"/>
              <a:t>Thermal comfort near glazing and reduced cooling loads</a:t>
            </a:r>
          </a:p>
          <a:p>
            <a:pPr marL="285750" indent="-285750" algn="l">
              <a:buFont typeface="Arial" panose="020B0604020202020204" pitchFamily="34" charset="0"/>
              <a:buChar char="•"/>
            </a:pPr>
            <a:r>
              <a:rPr lang="en-US" dirty="0"/>
              <a:t>No direct glare on eyes and uniform light level for device usage</a:t>
            </a:r>
          </a:p>
          <a:p>
            <a:pPr marL="285750" indent="-285750" algn="l">
              <a:buFont typeface="Arial" panose="020B0604020202020204" pitchFamily="34" charset="0"/>
              <a:buChar char="•"/>
            </a:pPr>
            <a:r>
              <a:rPr lang="en-US" dirty="0"/>
              <a:t>Full space utilization all the way up to glazing</a:t>
            </a:r>
          </a:p>
          <a:p>
            <a:pPr algn="l"/>
            <a:endParaRPr lang="en-US" dirty="0"/>
          </a:p>
        </p:txBody>
      </p:sp>
    </p:spTree>
    <p:extLst>
      <p:ext uri="{BB962C8B-B14F-4D97-AF65-F5344CB8AC3E}">
        <p14:creationId xmlns:p14="http://schemas.microsoft.com/office/powerpoint/2010/main" val="40865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42" y="607065"/>
            <a:ext cx="10515600" cy="511063"/>
          </a:xfrm>
        </p:spPr>
        <p:txBody>
          <a:bodyPr anchor="t"/>
          <a:lstStyle/>
          <a:p>
            <a:r>
              <a:rPr lang="en-US" sz="3200" b="0" dirty="0"/>
              <a:t>IR Temperature</a:t>
            </a:r>
          </a:p>
        </p:txBody>
      </p:sp>
      <p:sp>
        <p:nvSpPr>
          <p:cNvPr id="17" name="Slide Number Placeholder 8">
            <a:extLst>
              <a:ext uri="{FF2B5EF4-FFF2-40B4-BE49-F238E27FC236}">
                <a16:creationId xmlns:a16="http://schemas.microsoft.com/office/drawing/2014/main" id="{FA6981C0-3552-45D2-B051-0026E5BDB82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37</a:t>
            </a:fld>
            <a:endParaRPr lang="en-US" sz="1000" dirty="0">
              <a:latin typeface="Century Gothic" panose="020B0502020202020204" pitchFamily="34" charset="0"/>
            </a:endParaRPr>
          </a:p>
        </p:txBody>
      </p:sp>
      <p:sp>
        <p:nvSpPr>
          <p:cNvPr id="4" name="Rectangle 3">
            <a:extLst>
              <a:ext uri="{FF2B5EF4-FFF2-40B4-BE49-F238E27FC236}">
                <a16:creationId xmlns:a16="http://schemas.microsoft.com/office/drawing/2014/main" id="{518EC058-CF31-424A-AE4B-383BF1B4DA1C}"/>
              </a:ext>
            </a:extLst>
          </p:cNvPr>
          <p:cNvSpPr/>
          <p:nvPr/>
        </p:nvSpPr>
        <p:spPr>
          <a:xfrm>
            <a:off x="4904924" y="4703199"/>
            <a:ext cx="2399400" cy="1036397"/>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200"/>
            <a:endParaRPr lang="en-US" sz="1348" dirty="0">
              <a:solidFill>
                <a:srgbClr val="FFFFFF"/>
              </a:solidFill>
              <a:latin typeface="Century Gothic" panose="020B0502020202020204" pitchFamily="34" charset="0"/>
            </a:endParaRPr>
          </a:p>
        </p:txBody>
      </p:sp>
      <p:sp>
        <p:nvSpPr>
          <p:cNvPr id="5" name="Rectangle 4">
            <a:extLst>
              <a:ext uri="{FF2B5EF4-FFF2-40B4-BE49-F238E27FC236}">
                <a16:creationId xmlns:a16="http://schemas.microsoft.com/office/drawing/2014/main" id="{2785393A-FE65-4621-ACF2-6FA317794095}"/>
              </a:ext>
            </a:extLst>
          </p:cNvPr>
          <p:cNvSpPr/>
          <p:nvPr/>
        </p:nvSpPr>
        <p:spPr>
          <a:xfrm>
            <a:off x="4915145" y="2124091"/>
            <a:ext cx="2413345" cy="1093601"/>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200">
              <a:defRPr/>
            </a:pPr>
            <a:endParaRPr lang="en-US" sz="1348" dirty="0">
              <a:solidFill>
                <a:srgbClr val="FFFFFF"/>
              </a:solidFill>
              <a:latin typeface="Century Gothic" panose="020B0502020202020204" pitchFamily="34" charset="0"/>
            </a:endParaRPr>
          </a:p>
        </p:txBody>
      </p:sp>
      <p:sp>
        <p:nvSpPr>
          <p:cNvPr id="6" name="Title 2">
            <a:extLst>
              <a:ext uri="{FF2B5EF4-FFF2-40B4-BE49-F238E27FC236}">
                <a16:creationId xmlns:a16="http://schemas.microsoft.com/office/drawing/2014/main" id="{35A7C6A2-4C44-4133-96A3-F7B74789F9A6}"/>
              </a:ext>
            </a:extLst>
          </p:cNvPr>
          <p:cNvSpPr txBox="1">
            <a:spLocks/>
          </p:cNvSpPr>
          <p:nvPr/>
        </p:nvSpPr>
        <p:spPr>
          <a:xfrm>
            <a:off x="5021678" y="2286795"/>
            <a:ext cx="2198943" cy="716273"/>
          </a:xfrm>
          <a:prstGeom prst="rect">
            <a:avLst/>
          </a:prstGeom>
        </p:spPr>
        <p:txBody>
          <a:bodyPr vert="horz" lIns="60512" tIns="30256" rIns="60512" bIns="30256" rtlCol="0" anchor="ctr">
            <a:noAutofit/>
          </a:bodyPr>
          <a:lstStyle>
            <a:lvl1pPr algn="l" defTabSz="1036290" rtl="0" eaLnBrk="1" latinLnBrk="0" hangingPunct="1">
              <a:lnSpc>
                <a:spcPct val="90000"/>
              </a:lnSpc>
              <a:spcBef>
                <a:spcPct val="0"/>
              </a:spcBef>
              <a:buNone/>
              <a:defRPr sz="4000" kern="1200">
                <a:solidFill>
                  <a:schemeClr val="tx2"/>
                </a:solidFill>
                <a:latin typeface="Century Gothic" panose="020B0502020202020204" pitchFamily="34" charset="0"/>
                <a:ea typeface="+mj-ea"/>
                <a:cs typeface="+mj-cs"/>
              </a:defRPr>
            </a:lvl1pPr>
          </a:lstStyle>
          <a:p>
            <a:pPr algn="ctr">
              <a:defRPr/>
            </a:pPr>
            <a:r>
              <a:rPr lang="en-US" sz="1499" dirty="0">
                <a:solidFill>
                  <a:schemeClr val="bg1"/>
                </a:solidFill>
              </a:rPr>
              <a:t>Floor Temperatures are </a:t>
            </a:r>
            <a:r>
              <a:rPr lang="en-US" sz="1499" b="1" dirty="0">
                <a:solidFill>
                  <a:srgbClr val="00B0F0"/>
                </a:solidFill>
              </a:rPr>
              <a:t>15 Degrees </a:t>
            </a:r>
            <a:r>
              <a:rPr lang="en-US" sz="1499" dirty="0">
                <a:solidFill>
                  <a:schemeClr val="bg1"/>
                </a:solidFill>
              </a:rPr>
              <a:t>cooler with EC Glass</a:t>
            </a:r>
          </a:p>
        </p:txBody>
      </p:sp>
      <p:pic>
        <p:nvPicPr>
          <p:cNvPr id="7" name="Picture 6">
            <a:extLst>
              <a:ext uri="{FF2B5EF4-FFF2-40B4-BE49-F238E27FC236}">
                <a16:creationId xmlns:a16="http://schemas.microsoft.com/office/drawing/2014/main" id="{1D4406AC-25ED-4E02-9489-2694ED46CA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2358" y="1497647"/>
            <a:ext cx="3007542" cy="2286000"/>
          </a:xfrm>
          <a:prstGeom prst="rect">
            <a:avLst/>
          </a:prstGeom>
          <a:effectLst/>
        </p:spPr>
      </p:pic>
      <p:pic>
        <p:nvPicPr>
          <p:cNvPr id="8" name="Picture 7">
            <a:extLst>
              <a:ext uri="{FF2B5EF4-FFF2-40B4-BE49-F238E27FC236}">
                <a16:creationId xmlns:a16="http://schemas.microsoft.com/office/drawing/2014/main" id="{04B6BA18-D546-441A-9DE9-C3F36EE4A7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5900" y="1482407"/>
            <a:ext cx="3169993" cy="2301240"/>
          </a:xfrm>
          <a:prstGeom prst="rect">
            <a:avLst/>
          </a:prstGeom>
          <a:effectLst/>
        </p:spPr>
      </p:pic>
      <p:pic>
        <p:nvPicPr>
          <p:cNvPr id="9" name="Picture 8">
            <a:extLst>
              <a:ext uri="{FF2B5EF4-FFF2-40B4-BE49-F238E27FC236}">
                <a16:creationId xmlns:a16="http://schemas.microsoft.com/office/drawing/2014/main" id="{8F01AEB6-E5FF-4826-AC33-3F484ECCCA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85900" y="3974147"/>
            <a:ext cx="3159760" cy="2476912"/>
          </a:xfrm>
          <a:prstGeom prst="rect">
            <a:avLst/>
          </a:prstGeom>
          <a:effectLst/>
        </p:spPr>
      </p:pic>
      <p:pic>
        <p:nvPicPr>
          <p:cNvPr id="10" name="Picture 9">
            <a:extLst>
              <a:ext uri="{FF2B5EF4-FFF2-40B4-BE49-F238E27FC236}">
                <a16:creationId xmlns:a16="http://schemas.microsoft.com/office/drawing/2014/main" id="{04ECDE78-AD06-40FD-AC80-C9B37905D1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71741" y="3985033"/>
            <a:ext cx="3058160" cy="2469609"/>
          </a:xfrm>
          <a:prstGeom prst="rect">
            <a:avLst/>
          </a:prstGeom>
          <a:effectLst/>
        </p:spPr>
      </p:pic>
      <p:sp>
        <p:nvSpPr>
          <p:cNvPr id="11" name="Title 2">
            <a:extLst>
              <a:ext uri="{FF2B5EF4-FFF2-40B4-BE49-F238E27FC236}">
                <a16:creationId xmlns:a16="http://schemas.microsoft.com/office/drawing/2014/main" id="{BEDA39BA-506F-43DF-AEC1-B44FDB72D035}"/>
              </a:ext>
            </a:extLst>
          </p:cNvPr>
          <p:cNvSpPr txBox="1">
            <a:spLocks/>
          </p:cNvSpPr>
          <p:nvPr/>
        </p:nvSpPr>
        <p:spPr>
          <a:xfrm>
            <a:off x="5270826" y="4807440"/>
            <a:ext cx="1675938" cy="710213"/>
          </a:xfrm>
          <a:prstGeom prst="rect">
            <a:avLst/>
          </a:prstGeom>
        </p:spPr>
        <p:txBody>
          <a:bodyPr lIns="0" tIns="0" rIns="0" bIns="0" anchor="b"/>
          <a:lstStyle>
            <a:lvl1pPr marL="0" indent="0" algn="l" defTabSz="914400" rtl="0" eaLnBrk="1" latinLnBrk="0" hangingPunct="1">
              <a:lnSpc>
                <a:spcPct val="85000"/>
              </a:lnSpc>
              <a:spcBef>
                <a:spcPct val="0"/>
              </a:spcBef>
              <a:buNone/>
              <a:defRPr lang="en-US" sz="2800" b="1"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pPr algn="ctr" defTabSz="685200">
              <a:defRPr/>
            </a:pPr>
            <a:r>
              <a:rPr lang="en-US" sz="1499" b="0" dirty="0">
                <a:solidFill>
                  <a:srgbClr val="FFFFFF"/>
                </a:solidFill>
              </a:rPr>
              <a:t>Seats are </a:t>
            </a:r>
            <a:r>
              <a:rPr lang="en-US" sz="1499" dirty="0">
                <a:solidFill>
                  <a:srgbClr val="00B0F0"/>
                </a:solidFill>
              </a:rPr>
              <a:t>11 Degrees </a:t>
            </a:r>
            <a:r>
              <a:rPr lang="en-US" sz="1499" b="0" dirty="0">
                <a:solidFill>
                  <a:srgbClr val="FFFFFF"/>
                </a:solidFill>
              </a:rPr>
              <a:t>cooler with EC Glass</a:t>
            </a:r>
          </a:p>
        </p:txBody>
      </p:sp>
      <p:sp>
        <p:nvSpPr>
          <p:cNvPr id="12" name="Rectangle: Rounded Corners 11">
            <a:extLst>
              <a:ext uri="{FF2B5EF4-FFF2-40B4-BE49-F238E27FC236}">
                <a16:creationId xmlns:a16="http://schemas.microsoft.com/office/drawing/2014/main" id="{1138B533-98CA-4974-9AE0-94BF87373DBC}"/>
              </a:ext>
            </a:extLst>
          </p:cNvPr>
          <p:cNvSpPr/>
          <p:nvPr/>
        </p:nvSpPr>
        <p:spPr>
          <a:xfrm>
            <a:off x="1574380" y="3243171"/>
            <a:ext cx="980906" cy="444509"/>
          </a:xfrm>
          <a:prstGeom prst="roundRect">
            <a:avLst/>
          </a:prstGeom>
          <a:solidFill>
            <a:srgbClr val="011F38">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94">
              <a:defRPr/>
            </a:pPr>
            <a:r>
              <a:rPr lang="en-US" b="1" dirty="0">
                <a:solidFill>
                  <a:srgbClr val="FA3806"/>
                </a:solidFill>
                <a:latin typeface="Century Gothic" panose="020B0502020202020204" pitchFamily="34" charset="0"/>
              </a:rPr>
              <a:t>78.7 ºF</a:t>
            </a:r>
          </a:p>
        </p:txBody>
      </p:sp>
      <p:sp>
        <p:nvSpPr>
          <p:cNvPr id="13" name="Rectangle: Rounded Corners 12">
            <a:extLst>
              <a:ext uri="{FF2B5EF4-FFF2-40B4-BE49-F238E27FC236}">
                <a16:creationId xmlns:a16="http://schemas.microsoft.com/office/drawing/2014/main" id="{A2156FCB-02C3-4C09-B4FB-F2AE7B4FF66F}"/>
              </a:ext>
            </a:extLst>
          </p:cNvPr>
          <p:cNvSpPr/>
          <p:nvPr/>
        </p:nvSpPr>
        <p:spPr>
          <a:xfrm>
            <a:off x="1562916" y="5939039"/>
            <a:ext cx="1117746" cy="449176"/>
          </a:xfrm>
          <a:prstGeom prst="roundRect">
            <a:avLst/>
          </a:prstGeom>
          <a:solidFill>
            <a:srgbClr val="011F38">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94">
              <a:defRPr/>
            </a:pPr>
            <a:r>
              <a:rPr lang="en-US" b="1" dirty="0">
                <a:solidFill>
                  <a:srgbClr val="FA3806"/>
                </a:solidFill>
                <a:latin typeface="Century Gothic" panose="020B0502020202020204" pitchFamily="34" charset="0"/>
              </a:rPr>
              <a:t>89.5 ºF</a:t>
            </a:r>
          </a:p>
        </p:txBody>
      </p:sp>
      <p:sp>
        <p:nvSpPr>
          <p:cNvPr id="14" name="Rectangle: Rounded Corners 13">
            <a:extLst>
              <a:ext uri="{FF2B5EF4-FFF2-40B4-BE49-F238E27FC236}">
                <a16:creationId xmlns:a16="http://schemas.microsoft.com/office/drawing/2014/main" id="{E51D673B-A826-42B4-B3D1-1561D1EFFBD9}"/>
              </a:ext>
            </a:extLst>
          </p:cNvPr>
          <p:cNvSpPr/>
          <p:nvPr/>
        </p:nvSpPr>
        <p:spPr>
          <a:xfrm>
            <a:off x="7726238" y="3252349"/>
            <a:ext cx="994499" cy="444509"/>
          </a:xfrm>
          <a:prstGeom prst="roundRect">
            <a:avLst/>
          </a:prstGeom>
          <a:solidFill>
            <a:srgbClr val="011F38">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94">
              <a:defRPr/>
            </a:pPr>
            <a:r>
              <a:rPr lang="en-US" b="1" dirty="0">
                <a:solidFill>
                  <a:srgbClr val="00B050"/>
                </a:solidFill>
                <a:latin typeface="Century Gothic" panose="020B0502020202020204" pitchFamily="34" charset="0"/>
              </a:rPr>
              <a:t>63.4 ºF</a:t>
            </a:r>
          </a:p>
        </p:txBody>
      </p:sp>
      <p:sp>
        <p:nvSpPr>
          <p:cNvPr id="15" name="Rectangle: Rounded Corners 14">
            <a:extLst>
              <a:ext uri="{FF2B5EF4-FFF2-40B4-BE49-F238E27FC236}">
                <a16:creationId xmlns:a16="http://schemas.microsoft.com/office/drawing/2014/main" id="{846983B8-9CA0-4699-8E82-D06256279334}"/>
              </a:ext>
            </a:extLst>
          </p:cNvPr>
          <p:cNvSpPr/>
          <p:nvPr/>
        </p:nvSpPr>
        <p:spPr>
          <a:xfrm>
            <a:off x="7670361" y="5928879"/>
            <a:ext cx="1111751" cy="449176"/>
          </a:xfrm>
          <a:prstGeom prst="roundRect">
            <a:avLst/>
          </a:prstGeom>
          <a:solidFill>
            <a:srgbClr val="011F38">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94">
              <a:defRPr/>
            </a:pPr>
            <a:r>
              <a:rPr lang="en-US" b="1" dirty="0">
                <a:solidFill>
                  <a:srgbClr val="00B050"/>
                </a:solidFill>
                <a:latin typeface="Century Gothic" panose="020B0502020202020204" pitchFamily="34" charset="0"/>
              </a:rPr>
              <a:t>78.7 ºF</a:t>
            </a:r>
          </a:p>
        </p:txBody>
      </p:sp>
      <p:sp>
        <p:nvSpPr>
          <p:cNvPr id="16" name="TextBox 15">
            <a:extLst>
              <a:ext uri="{FF2B5EF4-FFF2-40B4-BE49-F238E27FC236}">
                <a16:creationId xmlns:a16="http://schemas.microsoft.com/office/drawing/2014/main" id="{A6C95788-8393-49D0-B86C-A157940A68C4}"/>
              </a:ext>
            </a:extLst>
          </p:cNvPr>
          <p:cNvSpPr txBox="1"/>
          <p:nvPr/>
        </p:nvSpPr>
        <p:spPr>
          <a:xfrm>
            <a:off x="6880268" y="1128315"/>
            <a:ext cx="3080551" cy="369332"/>
          </a:xfrm>
          <a:prstGeom prst="rect">
            <a:avLst/>
          </a:prstGeom>
          <a:noFill/>
        </p:spPr>
        <p:txBody>
          <a:bodyPr wrap="square" rtlCol="0">
            <a:spAutoFit/>
          </a:bodyPr>
          <a:lstStyle/>
          <a:p>
            <a:pPr algn="r"/>
            <a:r>
              <a:rPr lang="en-US" dirty="0">
                <a:latin typeface="Century Gothic" panose="020B0502020202020204" pitchFamily="34" charset="0"/>
              </a:rPr>
              <a:t>Gate A28 – EC Glass</a:t>
            </a:r>
          </a:p>
        </p:txBody>
      </p:sp>
      <p:sp>
        <p:nvSpPr>
          <p:cNvPr id="18" name="TextBox 17">
            <a:extLst>
              <a:ext uri="{FF2B5EF4-FFF2-40B4-BE49-F238E27FC236}">
                <a16:creationId xmlns:a16="http://schemas.microsoft.com/office/drawing/2014/main" id="{9148A059-3E09-421E-B2C2-791B8B4440D1}"/>
              </a:ext>
            </a:extLst>
          </p:cNvPr>
          <p:cNvSpPr txBox="1"/>
          <p:nvPr/>
        </p:nvSpPr>
        <p:spPr>
          <a:xfrm>
            <a:off x="2029411" y="1128315"/>
            <a:ext cx="3443056" cy="369332"/>
          </a:xfrm>
          <a:prstGeom prst="rect">
            <a:avLst/>
          </a:prstGeom>
          <a:noFill/>
        </p:spPr>
        <p:txBody>
          <a:bodyPr wrap="square" rtlCol="0">
            <a:spAutoFit/>
          </a:bodyPr>
          <a:lstStyle/>
          <a:p>
            <a:r>
              <a:rPr lang="en-US" dirty="0">
                <a:latin typeface="Century Gothic" panose="020B0502020202020204" pitchFamily="34" charset="0"/>
              </a:rPr>
              <a:t>Gate A25 – Low-E Glass</a:t>
            </a:r>
          </a:p>
        </p:txBody>
      </p:sp>
      <p:sp>
        <p:nvSpPr>
          <p:cNvPr id="19" name="TextBox 18">
            <a:extLst>
              <a:ext uri="{FF2B5EF4-FFF2-40B4-BE49-F238E27FC236}">
                <a16:creationId xmlns:a16="http://schemas.microsoft.com/office/drawing/2014/main" id="{84B6DB2E-7261-4101-955B-DDF53AC3B100}"/>
              </a:ext>
            </a:extLst>
          </p:cNvPr>
          <p:cNvSpPr txBox="1"/>
          <p:nvPr/>
        </p:nvSpPr>
        <p:spPr>
          <a:xfrm>
            <a:off x="5578505" y="1154950"/>
            <a:ext cx="1083076" cy="923330"/>
          </a:xfrm>
          <a:prstGeom prst="rect">
            <a:avLst/>
          </a:prstGeom>
          <a:noFill/>
        </p:spPr>
        <p:txBody>
          <a:bodyPr wrap="square" rtlCol="0">
            <a:spAutoFit/>
          </a:bodyPr>
          <a:lstStyle>
            <a:defPPr>
              <a:defRPr lang="en-US"/>
            </a:defPPr>
            <a:lvl1pPr>
              <a:defRPr>
                <a:latin typeface="Century Gothic" panose="020B0502020202020204" pitchFamily="34" charset="0"/>
              </a:defRPr>
            </a:lvl1pPr>
          </a:lstStyle>
          <a:p>
            <a:r>
              <a:rPr lang="en-US" dirty="0"/>
              <a:t>Oct 25</a:t>
            </a:r>
          </a:p>
          <a:p>
            <a:r>
              <a:rPr lang="en-US" dirty="0"/>
              <a:t>10 am </a:t>
            </a:r>
          </a:p>
          <a:p>
            <a:endParaRPr lang="en-US" dirty="0"/>
          </a:p>
        </p:txBody>
      </p:sp>
      <p:sp>
        <p:nvSpPr>
          <p:cNvPr id="20" name="Rectangle 19">
            <a:extLst>
              <a:ext uri="{FF2B5EF4-FFF2-40B4-BE49-F238E27FC236}">
                <a16:creationId xmlns:a16="http://schemas.microsoft.com/office/drawing/2014/main" id="{25CED132-A270-443D-86DD-2BADE45D7811}"/>
              </a:ext>
            </a:extLst>
          </p:cNvPr>
          <p:cNvSpPr/>
          <p:nvPr/>
        </p:nvSpPr>
        <p:spPr>
          <a:xfrm>
            <a:off x="4921558" y="3389371"/>
            <a:ext cx="2361460" cy="1015663"/>
          </a:xfrm>
          <a:prstGeom prst="rect">
            <a:avLst/>
          </a:prstGeom>
          <a:noFill/>
        </p:spPr>
        <p:txBody>
          <a:bodyPr wrap="square" rtlCol="0">
            <a:spAutoFit/>
          </a:bodyPr>
          <a:lstStyle/>
          <a:p>
            <a:pPr algn="ctr"/>
            <a:r>
              <a:rPr lang="en-US" sz="1200" dirty="0">
                <a:latin typeface="Century Gothic" panose="020B0502020202020204" pitchFamily="34" charset="0"/>
              </a:rPr>
              <a:t>Outside Conditions</a:t>
            </a:r>
          </a:p>
          <a:p>
            <a:pPr algn="ctr"/>
            <a:r>
              <a:rPr lang="en-US" sz="1200" dirty="0">
                <a:latin typeface="Century Gothic" panose="020B0502020202020204" pitchFamily="34" charset="0"/>
              </a:rPr>
              <a:t>Air Temperature </a:t>
            </a:r>
          </a:p>
          <a:p>
            <a:pPr algn="ctr"/>
            <a:r>
              <a:rPr lang="en-US" sz="1200" dirty="0">
                <a:latin typeface="Century Gothic" panose="020B0502020202020204" pitchFamily="34" charset="0"/>
              </a:rPr>
              <a:t>12.7º C (55 ºF)</a:t>
            </a:r>
          </a:p>
          <a:p>
            <a:pPr algn="ctr"/>
            <a:r>
              <a:rPr lang="en-US" sz="1200" dirty="0">
                <a:latin typeface="Century Gothic" panose="020B0502020202020204" pitchFamily="34" charset="0"/>
              </a:rPr>
              <a:t>Direct Normal Radiation </a:t>
            </a:r>
          </a:p>
          <a:p>
            <a:pPr algn="ctr"/>
            <a:r>
              <a:rPr lang="en-US" sz="1200" dirty="0">
                <a:latin typeface="Century Gothic" panose="020B0502020202020204" pitchFamily="34" charset="0"/>
              </a:rPr>
              <a:t>770 W/m2 </a:t>
            </a:r>
          </a:p>
        </p:txBody>
      </p:sp>
    </p:spTree>
    <p:extLst>
      <p:ext uri="{BB962C8B-B14F-4D97-AF65-F5344CB8AC3E}">
        <p14:creationId xmlns:p14="http://schemas.microsoft.com/office/powerpoint/2010/main" val="887515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large glass window&#10;&#10;Description generated with high confidence">
            <a:extLst>
              <a:ext uri="{FF2B5EF4-FFF2-40B4-BE49-F238E27FC236}">
                <a16:creationId xmlns:a16="http://schemas.microsoft.com/office/drawing/2014/main" id="{14420CC7-0630-468F-9F32-ADA66F5E92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1133" y="1699938"/>
            <a:ext cx="7730892" cy="1886359"/>
          </a:xfrm>
          <a:prstGeom prst="rect">
            <a:avLst/>
          </a:prstGeom>
        </p:spPr>
      </p:pic>
      <p:sp>
        <p:nvSpPr>
          <p:cNvPr id="2" name="Title 1"/>
          <p:cNvSpPr>
            <a:spLocks noGrp="1"/>
          </p:cNvSpPr>
          <p:nvPr>
            <p:ph type="title"/>
          </p:nvPr>
        </p:nvSpPr>
        <p:spPr>
          <a:xfrm>
            <a:off x="740842" y="607065"/>
            <a:ext cx="10515600" cy="511063"/>
          </a:xfrm>
        </p:spPr>
        <p:txBody>
          <a:bodyPr anchor="t"/>
          <a:lstStyle/>
          <a:p>
            <a:r>
              <a:rPr lang="en-US" sz="3200" b="0" dirty="0"/>
              <a:t>Key Findings</a:t>
            </a:r>
          </a:p>
        </p:txBody>
      </p:sp>
      <p:sp>
        <p:nvSpPr>
          <p:cNvPr id="17" name="Slide Number Placeholder 8">
            <a:extLst>
              <a:ext uri="{FF2B5EF4-FFF2-40B4-BE49-F238E27FC236}">
                <a16:creationId xmlns:a16="http://schemas.microsoft.com/office/drawing/2014/main" id="{FA6981C0-3552-45D2-B051-0026E5BDB82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38</a:t>
            </a:fld>
            <a:endParaRPr lang="en-US" sz="1000" dirty="0">
              <a:latin typeface="Century Gothic" panose="020B0502020202020204" pitchFamily="34" charset="0"/>
            </a:endParaRPr>
          </a:p>
        </p:txBody>
      </p:sp>
      <p:sp>
        <p:nvSpPr>
          <p:cNvPr id="4" name="Rectangle 3">
            <a:extLst>
              <a:ext uri="{FF2B5EF4-FFF2-40B4-BE49-F238E27FC236}">
                <a16:creationId xmlns:a16="http://schemas.microsoft.com/office/drawing/2014/main" id="{5C4535F8-67AD-423A-B606-0CF11C40583E}"/>
              </a:ext>
            </a:extLst>
          </p:cNvPr>
          <p:cNvSpPr/>
          <p:nvPr/>
        </p:nvSpPr>
        <p:spPr>
          <a:xfrm>
            <a:off x="851133" y="1692168"/>
            <a:ext cx="7730892" cy="1886358"/>
          </a:xfrm>
          <a:prstGeom prst="rect">
            <a:avLst/>
          </a:prstGeom>
          <a:solidFill>
            <a:srgbClr val="44546A">
              <a:alpha val="54902"/>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49" dirty="0">
              <a:solidFill>
                <a:srgbClr val="FFFFFF"/>
              </a:solidFill>
              <a:latin typeface="Century Gothic" panose="020B0502020202020204" pitchFamily="34" charset="0"/>
            </a:endParaRPr>
          </a:p>
        </p:txBody>
      </p:sp>
      <p:sp>
        <p:nvSpPr>
          <p:cNvPr id="5" name="Rectangle 4">
            <a:extLst>
              <a:ext uri="{FF2B5EF4-FFF2-40B4-BE49-F238E27FC236}">
                <a16:creationId xmlns:a16="http://schemas.microsoft.com/office/drawing/2014/main" id="{803DF798-A318-4D2F-B3A2-5F88FBDC0FE1}"/>
              </a:ext>
            </a:extLst>
          </p:cNvPr>
          <p:cNvSpPr/>
          <p:nvPr/>
        </p:nvSpPr>
        <p:spPr>
          <a:xfrm>
            <a:off x="8753938" y="1698411"/>
            <a:ext cx="2284112" cy="1886358"/>
          </a:xfrm>
          <a:prstGeom prst="rect">
            <a:avLst/>
          </a:prstGeom>
          <a:solidFill>
            <a:srgbClr val="011F38"/>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49" dirty="0">
              <a:solidFill>
                <a:srgbClr val="FFFFFF"/>
              </a:solidFill>
              <a:latin typeface="Century Gothic" panose="020B0502020202020204" pitchFamily="34" charset="0"/>
            </a:endParaRPr>
          </a:p>
        </p:txBody>
      </p:sp>
      <p:sp>
        <p:nvSpPr>
          <p:cNvPr id="6" name="Rectangle 5">
            <a:extLst>
              <a:ext uri="{FF2B5EF4-FFF2-40B4-BE49-F238E27FC236}">
                <a16:creationId xmlns:a16="http://schemas.microsoft.com/office/drawing/2014/main" id="{36E70713-5F6A-4FF5-B33A-C15122A01DBA}"/>
              </a:ext>
            </a:extLst>
          </p:cNvPr>
          <p:cNvSpPr/>
          <p:nvPr/>
        </p:nvSpPr>
        <p:spPr>
          <a:xfrm>
            <a:off x="842442" y="3760567"/>
            <a:ext cx="7779562" cy="1576626"/>
          </a:xfrm>
          <a:prstGeom prst="rect">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49" dirty="0">
              <a:solidFill>
                <a:srgbClr val="FFFFFF"/>
              </a:solidFill>
              <a:latin typeface="Century Gothic" panose="020B0502020202020204" pitchFamily="34" charset="0"/>
            </a:endParaRPr>
          </a:p>
        </p:txBody>
      </p:sp>
      <p:sp>
        <p:nvSpPr>
          <p:cNvPr id="7" name="Rectangle 6">
            <a:extLst>
              <a:ext uri="{FF2B5EF4-FFF2-40B4-BE49-F238E27FC236}">
                <a16:creationId xmlns:a16="http://schemas.microsoft.com/office/drawing/2014/main" id="{2ECC2A8F-112C-4506-84E1-F77C4FD43D2E}"/>
              </a:ext>
            </a:extLst>
          </p:cNvPr>
          <p:cNvSpPr/>
          <p:nvPr/>
        </p:nvSpPr>
        <p:spPr>
          <a:xfrm>
            <a:off x="8753937" y="3766810"/>
            <a:ext cx="2284112" cy="1587812"/>
          </a:xfrm>
          <a:prstGeom prst="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49" dirty="0">
              <a:solidFill>
                <a:srgbClr val="FFFFFF"/>
              </a:solidFill>
              <a:latin typeface="Century Gothic" panose="020B0502020202020204" pitchFamily="34" charset="0"/>
            </a:endParaRPr>
          </a:p>
        </p:txBody>
      </p:sp>
      <p:sp>
        <p:nvSpPr>
          <p:cNvPr id="8" name="TextBox 7">
            <a:extLst>
              <a:ext uri="{FF2B5EF4-FFF2-40B4-BE49-F238E27FC236}">
                <a16:creationId xmlns:a16="http://schemas.microsoft.com/office/drawing/2014/main" id="{F7DAFB7B-3CF6-473D-BB8E-EF7C2A36D262}"/>
              </a:ext>
            </a:extLst>
          </p:cNvPr>
          <p:cNvSpPr txBox="1"/>
          <p:nvPr/>
        </p:nvSpPr>
        <p:spPr>
          <a:xfrm>
            <a:off x="8833333" y="3835060"/>
            <a:ext cx="2154055" cy="1246623"/>
          </a:xfrm>
          <a:prstGeom prst="rect">
            <a:avLst/>
          </a:prstGeom>
          <a:noFill/>
          <a:effectLst/>
        </p:spPr>
        <p:txBody>
          <a:bodyPr wrap="square" rtlCol="0">
            <a:spAutoFit/>
          </a:bodyPr>
          <a:lstStyle/>
          <a:p>
            <a:pPr algn="ctr"/>
            <a:r>
              <a:rPr lang="en-US" sz="4498" b="1" dirty="0">
                <a:solidFill>
                  <a:srgbClr val="011F38"/>
                </a:solidFill>
                <a:latin typeface="Century Gothic"/>
                <a:cs typeface="Century Gothic"/>
              </a:rPr>
              <a:t>15</a:t>
            </a:r>
            <a:r>
              <a:rPr lang="en-US" sz="4501" b="1" baseline="30000" dirty="0">
                <a:solidFill>
                  <a:srgbClr val="011F38"/>
                </a:solidFill>
                <a:latin typeface="Century Gothic"/>
                <a:cs typeface="Century Gothic"/>
              </a:rPr>
              <a:t>ºF</a:t>
            </a:r>
            <a:br>
              <a:rPr lang="en-US" sz="2699" dirty="0">
                <a:solidFill>
                  <a:srgbClr val="011F38"/>
                </a:solidFill>
                <a:latin typeface="Century Gothic"/>
                <a:cs typeface="Century Gothic"/>
              </a:rPr>
            </a:br>
            <a:r>
              <a:rPr lang="en-US" sz="1500" dirty="0">
                <a:solidFill>
                  <a:srgbClr val="011F38"/>
                </a:solidFill>
                <a:latin typeface="Century Gothic"/>
                <a:cs typeface="Century Gothic"/>
              </a:rPr>
              <a:t>Cooler surface temps with EC glass </a:t>
            </a:r>
            <a:endParaRPr lang="en-US" sz="1500" baseline="30000" dirty="0">
              <a:solidFill>
                <a:srgbClr val="011F38"/>
              </a:solidFill>
              <a:latin typeface="Century Gothic"/>
              <a:cs typeface="Century Gothic"/>
            </a:endParaRPr>
          </a:p>
        </p:txBody>
      </p:sp>
      <p:sp>
        <p:nvSpPr>
          <p:cNvPr id="9" name="TextBox 8">
            <a:extLst>
              <a:ext uri="{FF2B5EF4-FFF2-40B4-BE49-F238E27FC236}">
                <a16:creationId xmlns:a16="http://schemas.microsoft.com/office/drawing/2014/main" id="{2F9BAF46-11DD-436B-812B-537C8983F3A9}"/>
              </a:ext>
            </a:extLst>
          </p:cNvPr>
          <p:cNvSpPr txBox="1"/>
          <p:nvPr/>
        </p:nvSpPr>
        <p:spPr>
          <a:xfrm>
            <a:off x="1299653" y="1902702"/>
            <a:ext cx="6932899" cy="1592295"/>
          </a:xfrm>
          <a:prstGeom prst="rect">
            <a:avLst/>
          </a:prstGeom>
          <a:noFill/>
          <a:effectLst/>
        </p:spPr>
        <p:txBody>
          <a:bodyPr wrap="square" rtlCol="0">
            <a:spAutoFit/>
          </a:bodyPr>
          <a:lstStyle/>
          <a:p>
            <a:pPr algn="ctr"/>
            <a:r>
              <a:rPr lang="en-US" sz="1650" dirty="0">
                <a:solidFill>
                  <a:srgbClr val="FFFFFF"/>
                </a:solidFill>
                <a:latin typeface="Century Gothic"/>
                <a:cs typeface="Century Gothic"/>
              </a:rPr>
              <a:t>Up to</a:t>
            </a:r>
            <a:endParaRPr lang="en-US" sz="1650" b="1" dirty="0">
              <a:solidFill>
                <a:srgbClr val="FFFFFF"/>
              </a:solidFill>
              <a:latin typeface="Century Gothic"/>
              <a:cs typeface="Century Gothic"/>
            </a:endParaRPr>
          </a:p>
          <a:p>
            <a:pPr algn="ctr"/>
            <a:r>
              <a:rPr lang="en-US" sz="4498" b="1" dirty="0">
                <a:solidFill>
                  <a:srgbClr val="FFFFFF"/>
                </a:solidFill>
                <a:latin typeface="Century Gothic"/>
                <a:cs typeface="Century Gothic"/>
              </a:rPr>
              <a:t>83% </a:t>
            </a:r>
            <a:br>
              <a:rPr lang="en-US" sz="2699" dirty="0">
                <a:solidFill>
                  <a:srgbClr val="FFFFFF"/>
                </a:solidFill>
                <a:latin typeface="Century Gothic"/>
                <a:cs typeface="Century Gothic"/>
              </a:rPr>
            </a:br>
            <a:r>
              <a:rPr lang="en-US" sz="1799" dirty="0">
                <a:solidFill>
                  <a:srgbClr val="FFFFFF"/>
                </a:solidFill>
                <a:latin typeface="Century Gothic"/>
                <a:cs typeface="Century Gothic"/>
              </a:rPr>
              <a:t>longer gate dwell time near EC glass </a:t>
            </a:r>
          </a:p>
          <a:p>
            <a:pPr algn="ctr"/>
            <a:r>
              <a:rPr lang="en-US" dirty="0">
                <a:solidFill>
                  <a:srgbClr val="FFFFFF"/>
                </a:solidFill>
                <a:latin typeface="Century Gothic"/>
                <a:cs typeface="Century Gothic"/>
              </a:rPr>
              <a:t>vs Low-E glass </a:t>
            </a:r>
            <a:endParaRPr lang="en-US" sz="1799" dirty="0">
              <a:solidFill>
                <a:srgbClr val="FFFFFF"/>
              </a:solidFill>
              <a:latin typeface="Century Gothic"/>
              <a:cs typeface="Century Gothic"/>
            </a:endParaRPr>
          </a:p>
        </p:txBody>
      </p:sp>
      <p:sp>
        <p:nvSpPr>
          <p:cNvPr id="10" name="TextBox 9">
            <a:extLst>
              <a:ext uri="{FF2B5EF4-FFF2-40B4-BE49-F238E27FC236}">
                <a16:creationId xmlns:a16="http://schemas.microsoft.com/office/drawing/2014/main" id="{5F484AE3-FD8C-4EE8-B353-13726239A92F}"/>
              </a:ext>
            </a:extLst>
          </p:cNvPr>
          <p:cNvSpPr txBox="1"/>
          <p:nvPr/>
        </p:nvSpPr>
        <p:spPr>
          <a:xfrm>
            <a:off x="890140" y="3879555"/>
            <a:ext cx="7633932" cy="1061381"/>
          </a:xfrm>
          <a:prstGeom prst="rect">
            <a:avLst/>
          </a:prstGeom>
          <a:noFill/>
          <a:effectLst/>
        </p:spPr>
        <p:txBody>
          <a:bodyPr wrap="square" rtlCol="0">
            <a:spAutoFit/>
          </a:bodyPr>
          <a:lstStyle/>
          <a:p>
            <a:pPr algn="ctr"/>
            <a:r>
              <a:rPr lang="en-US" sz="4498" b="1" dirty="0">
                <a:solidFill>
                  <a:srgbClr val="FFFFFF"/>
                </a:solidFill>
                <a:latin typeface="Century Gothic"/>
                <a:cs typeface="Century Gothic"/>
              </a:rPr>
              <a:t>#2</a:t>
            </a:r>
          </a:p>
          <a:p>
            <a:pPr algn="ctr"/>
            <a:r>
              <a:rPr lang="en-US" sz="1799" dirty="0">
                <a:solidFill>
                  <a:srgbClr val="FFFFFF"/>
                </a:solidFill>
                <a:latin typeface="Century Gothic"/>
                <a:cs typeface="Century Gothic"/>
              </a:rPr>
              <a:t>Access to views as a gate seating priority</a:t>
            </a:r>
            <a:endParaRPr lang="en-US" sz="2399" baseline="30000" dirty="0">
              <a:solidFill>
                <a:srgbClr val="011F38"/>
              </a:solidFill>
              <a:latin typeface="Century Gothic"/>
              <a:cs typeface="Century Gothic"/>
            </a:endParaRPr>
          </a:p>
        </p:txBody>
      </p:sp>
      <p:sp>
        <p:nvSpPr>
          <p:cNvPr id="11" name="TextBox 10">
            <a:extLst>
              <a:ext uri="{FF2B5EF4-FFF2-40B4-BE49-F238E27FC236}">
                <a16:creationId xmlns:a16="http://schemas.microsoft.com/office/drawing/2014/main" id="{5456F2A0-6171-4F72-AB39-6CF03C821E70}"/>
              </a:ext>
            </a:extLst>
          </p:cNvPr>
          <p:cNvSpPr txBox="1"/>
          <p:nvPr/>
        </p:nvSpPr>
        <p:spPr>
          <a:xfrm>
            <a:off x="8792037" y="1898822"/>
            <a:ext cx="2192725" cy="1615122"/>
          </a:xfrm>
          <a:prstGeom prst="rect">
            <a:avLst/>
          </a:prstGeom>
          <a:noFill/>
          <a:effectLst/>
        </p:spPr>
        <p:txBody>
          <a:bodyPr wrap="square" rtlCol="0">
            <a:spAutoFit/>
          </a:bodyPr>
          <a:lstStyle/>
          <a:p>
            <a:pPr algn="ctr"/>
            <a:r>
              <a:rPr lang="en-US" sz="4498" b="1" dirty="0">
                <a:solidFill>
                  <a:srgbClr val="FFFFFF"/>
                </a:solidFill>
                <a:latin typeface="Century Gothic"/>
                <a:cs typeface="Century Gothic"/>
              </a:rPr>
              <a:t>2X</a:t>
            </a:r>
            <a:br>
              <a:rPr lang="en-US" sz="2699" dirty="0">
                <a:solidFill>
                  <a:srgbClr val="011F38"/>
                </a:solidFill>
                <a:latin typeface="Century Gothic"/>
                <a:cs typeface="Century Gothic"/>
              </a:rPr>
            </a:br>
            <a:r>
              <a:rPr lang="en-US" sz="1799" dirty="0">
                <a:solidFill>
                  <a:srgbClr val="FFFFFF"/>
                </a:solidFill>
                <a:latin typeface="Century Gothic"/>
                <a:cs typeface="Century Gothic"/>
              </a:rPr>
              <a:t>higher spending in restaurant with EC glass</a:t>
            </a:r>
            <a:endParaRPr lang="en-US" sz="2399" baseline="30000" dirty="0">
              <a:solidFill>
                <a:srgbClr val="011F38"/>
              </a:solidFill>
              <a:latin typeface="Century Gothic"/>
              <a:cs typeface="Century Gothic"/>
            </a:endParaRPr>
          </a:p>
        </p:txBody>
      </p:sp>
      <p:pic>
        <p:nvPicPr>
          <p:cNvPr id="12" name="Picture 11">
            <a:extLst>
              <a:ext uri="{FF2B5EF4-FFF2-40B4-BE49-F238E27FC236}">
                <a16:creationId xmlns:a16="http://schemas.microsoft.com/office/drawing/2014/main" id="{E38708B5-6466-4BFD-BC87-CB9D5AAD22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57022" y="5536663"/>
            <a:ext cx="816949" cy="816949"/>
          </a:xfrm>
          <a:prstGeom prst="rect">
            <a:avLst/>
          </a:prstGeom>
        </p:spPr>
      </p:pic>
      <p:pic>
        <p:nvPicPr>
          <p:cNvPr id="13" name="Picture 12">
            <a:extLst>
              <a:ext uri="{FF2B5EF4-FFF2-40B4-BE49-F238E27FC236}">
                <a16:creationId xmlns:a16="http://schemas.microsoft.com/office/drawing/2014/main" id="{04E46F51-49AD-4A91-BE7B-934365DDA1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442" y="5488068"/>
            <a:ext cx="2992641" cy="748160"/>
          </a:xfrm>
          <a:prstGeom prst="rect">
            <a:avLst/>
          </a:prstGeom>
        </p:spPr>
      </p:pic>
      <p:pic>
        <p:nvPicPr>
          <p:cNvPr id="14" name="Picture 13">
            <a:extLst>
              <a:ext uri="{FF2B5EF4-FFF2-40B4-BE49-F238E27FC236}">
                <a16:creationId xmlns:a16="http://schemas.microsoft.com/office/drawing/2014/main" id="{033DE453-F448-4956-B349-B5B10A2FC7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3737" y="5280805"/>
            <a:ext cx="2364631" cy="1173837"/>
          </a:xfrm>
          <a:prstGeom prst="rect">
            <a:avLst/>
          </a:prstGeom>
        </p:spPr>
      </p:pic>
      <p:sp>
        <p:nvSpPr>
          <p:cNvPr id="15" name="Rectangle 14">
            <a:extLst>
              <a:ext uri="{FF2B5EF4-FFF2-40B4-BE49-F238E27FC236}">
                <a16:creationId xmlns:a16="http://schemas.microsoft.com/office/drawing/2014/main" id="{3B8BA9BB-8BB1-4B7D-BA2F-B957B866A5AA}"/>
              </a:ext>
            </a:extLst>
          </p:cNvPr>
          <p:cNvSpPr/>
          <p:nvPr/>
        </p:nvSpPr>
        <p:spPr>
          <a:xfrm>
            <a:off x="740842" y="1118128"/>
            <a:ext cx="8636000" cy="523220"/>
          </a:xfrm>
          <a:prstGeom prst="rect">
            <a:avLst/>
          </a:prstGeom>
        </p:spPr>
        <p:txBody>
          <a:bodyPr wrap="square">
            <a:spAutoFit/>
          </a:bodyPr>
          <a:lstStyle/>
          <a:p>
            <a:r>
              <a:rPr lang="en-US" sz="1400" dirty="0">
                <a:latin typeface="Century Gothic" panose="020B0502020202020204" pitchFamily="34" charset="0"/>
              </a:rPr>
              <a:t>Hedge A. &amp; Nou D. Electrochromic Glass Enhances the Passenger Experience in Airports. </a:t>
            </a:r>
          </a:p>
          <a:p>
            <a:r>
              <a:rPr lang="en-US" sz="1400" dirty="0">
                <a:latin typeface="Century Gothic" panose="020B0502020202020204" pitchFamily="34" charset="0"/>
              </a:rPr>
              <a:t>Ergonomics International Journal 2018, 2(6).</a:t>
            </a:r>
          </a:p>
        </p:txBody>
      </p:sp>
      <p:sp>
        <p:nvSpPr>
          <p:cNvPr id="3" name="Rectangle 2">
            <a:extLst>
              <a:ext uri="{FF2B5EF4-FFF2-40B4-BE49-F238E27FC236}">
                <a16:creationId xmlns:a16="http://schemas.microsoft.com/office/drawing/2014/main" id="{956A2F5B-4D8A-479E-B116-136C7FE7BB27}"/>
              </a:ext>
            </a:extLst>
          </p:cNvPr>
          <p:cNvSpPr/>
          <p:nvPr/>
        </p:nvSpPr>
        <p:spPr>
          <a:xfrm>
            <a:off x="842442" y="6454642"/>
            <a:ext cx="8403158" cy="492443"/>
          </a:xfrm>
          <a:prstGeom prst="rect">
            <a:avLst/>
          </a:prstGeom>
        </p:spPr>
        <p:txBody>
          <a:bodyPr wrap="square">
            <a:spAutoFit/>
          </a:bodyPr>
          <a:lstStyle/>
          <a:p>
            <a:r>
              <a:rPr lang="en-US" sz="1300" dirty="0">
                <a:latin typeface="Century Gothic" panose="020B0502020202020204" pitchFamily="34" charset="0"/>
                <a:hlinkClick r:id="rId7"/>
              </a:rPr>
              <a:t>DFW Airport Study White Paper</a:t>
            </a:r>
            <a:endParaRPr lang="en-US" sz="1300" dirty="0">
              <a:latin typeface="Century Gothic" panose="020B0502020202020204" pitchFamily="34" charset="0"/>
            </a:endParaRPr>
          </a:p>
          <a:p>
            <a:endParaRPr lang="en-US" sz="1300" dirty="0">
              <a:latin typeface="Century Gothic" panose="020B0502020202020204" pitchFamily="34" charset="0"/>
            </a:endParaRPr>
          </a:p>
        </p:txBody>
      </p:sp>
    </p:spTree>
    <p:extLst>
      <p:ext uri="{BB962C8B-B14F-4D97-AF65-F5344CB8AC3E}">
        <p14:creationId xmlns:p14="http://schemas.microsoft.com/office/powerpoint/2010/main" val="1940971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3">
            <a:extLst>
              <a:ext uri="{FF2B5EF4-FFF2-40B4-BE49-F238E27FC236}">
                <a16:creationId xmlns:a16="http://schemas.microsoft.com/office/drawing/2014/main" id="{744B9101-F56C-2348-9A70-9E04A785B1C6}"/>
              </a:ext>
            </a:extLst>
          </p:cNvPr>
          <p:cNvSpPr txBox="1">
            <a:spLocks noChangeArrowheads="1"/>
          </p:cNvSpPr>
          <p:nvPr/>
        </p:nvSpPr>
        <p:spPr bwMode="auto">
          <a:xfrm>
            <a:off x="311811" y="2655032"/>
            <a:ext cx="5205043" cy="154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marR="0" lvl="0" indent="0" algn="l" defTabSz="449399"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5400"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rPr>
              <a:t>Commercial Office Thermal Comfort</a:t>
            </a:r>
            <a:endParaRPr kumimoji="0" lang="id-ID" altLang="en-US" sz="5400"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endParaRPr>
          </a:p>
        </p:txBody>
      </p:sp>
      <p:sp>
        <p:nvSpPr>
          <p:cNvPr id="5" name="Rectangle 4">
            <a:extLst>
              <a:ext uri="{FF2B5EF4-FFF2-40B4-BE49-F238E27FC236}">
                <a16:creationId xmlns:a16="http://schemas.microsoft.com/office/drawing/2014/main" id="{A4957CEA-38AB-9547-9181-D3C165126D4D}"/>
              </a:ext>
            </a:extLst>
          </p:cNvPr>
          <p:cNvSpPr/>
          <p:nvPr/>
        </p:nvSpPr>
        <p:spPr>
          <a:xfrm>
            <a:off x="-26146" y="2849746"/>
            <a:ext cx="141550" cy="1166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3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87CAE"/>
              </a:solidFill>
              <a:effectLst/>
              <a:uLnTx/>
              <a:uFillTx/>
              <a:latin typeface="Century Gothic" panose="020F0302020204030204"/>
              <a:ea typeface="+mn-ea"/>
              <a:cs typeface="+mn-cs"/>
            </a:endParaRPr>
          </a:p>
        </p:txBody>
      </p:sp>
      <p:pic>
        <p:nvPicPr>
          <p:cNvPr id="8" name="Picture Placeholder 7" descr="A room filled with furniture and a large window&#10;&#10;Description generated with high confidence">
            <a:extLst>
              <a:ext uri="{FF2B5EF4-FFF2-40B4-BE49-F238E27FC236}">
                <a16:creationId xmlns:a16="http://schemas.microsoft.com/office/drawing/2014/main" id="{885BDAE1-E9C4-4F9F-9A3D-57536FE39B8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9164606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t>Learning objectives</a:t>
            </a:r>
          </a:p>
        </p:txBody>
      </p:sp>
      <p:sp>
        <p:nvSpPr>
          <p:cNvPr id="4" name="Content Placeholder 3"/>
          <p:cNvSpPr>
            <a:spLocks noGrp="1"/>
          </p:cNvSpPr>
          <p:nvPr>
            <p:ph idx="1"/>
          </p:nvPr>
        </p:nvSpPr>
        <p:spPr/>
        <p:txBody>
          <a:bodyPr/>
          <a:lstStyle/>
          <a:p>
            <a:pPr marL="342900" indent="-342900">
              <a:lnSpc>
                <a:spcPct val="125000"/>
              </a:lnSpc>
              <a:buClr>
                <a:schemeClr val="tx2"/>
              </a:buClr>
              <a:buFont typeface="+mj-lt"/>
              <a:buAutoNum type="arabicPeriod"/>
            </a:pPr>
            <a:r>
              <a:rPr lang="en-US" sz="1600" dirty="0">
                <a:solidFill>
                  <a:schemeClr val="tx2"/>
                </a:solidFill>
              </a:rPr>
              <a:t>Understand the impact of dynamic electrochromic glazing (EC glazing) and how it can be used to solve the competing challenge of daylight and thermal comfort along with views for health and wellness</a:t>
            </a:r>
          </a:p>
          <a:p>
            <a:pPr marL="342900" indent="-342900">
              <a:lnSpc>
                <a:spcPct val="125000"/>
              </a:lnSpc>
              <a:buClr>
                <a:schemeClr val="tx2"/>
              </a:buClr>
              <a:buFont typeface="+mj-lt"/>
              <a:buAutoNum type="arabicPeriod"/>
            </a:pPr>
            <a:r>
              <a:rPr lang="en-US" sz="1600" dirty="0">
                <a:solidFill>
                  <a:schemeClr val="tx2"/>
                </a:solidFill>
              </a:rPr>
              <a:t>Analyze the energy performance and human factor benefits of a dynamic electrochromic façade solution through case studies</a:t>
            </a:r>
          </a:p>
          <a:p>
            <a:pPr marL="342900" indent="-342900">
              <a:lnSpc>
                <a:spcPct val="125000"/>
              </a:lnSpc>
              <a:buClr>
                <a:schemeClr val="tx2"/>
              </a:buClr>
              <a:buFont typeface="+mj-lt"/>
              <a:buAutoNum type="arabicPeriod"/>
            </a:pPr>
            <a:r>
              <a:rPr lang="en-US" sz="1600" dirty="0">
                <a:solidFill>
                  <a:schemeClr val="tx2"/>
                </a:solidFill>
              </a:rPr>
              <a:t>Potential contribution of EC Glazing to LEED Rating System &amp; material transparency credits</a:t>
            </a:r>
          </a:p>
          <a:p>
            <a:pPr marL="342900" indent="-342900">
              <a:lnSpc>
                <a:spcPct val="125000"/>
              </a:lnSpc>
              <a:buClr>
                <a:schemeClr val="tx2"/>
              </a:buClr>
              <a:buFont typeface="+mj-lt"/>
              <a:buAutoNum type="arabicPeriod"/>
            </a:pPr>
            <a:r>
              <a:rPr lang="en-US" sz="1600" dirty="0">
                <a:solidFill>
                  <a:schemeClr val="tx2"/>
                </a:solidFill>
              </a:rPr>
              <a:t>Explain how dynamic electrochromic glazing solutions have been incorporated into projects to solve design challenges and payback on human factors</a:t>
            </a:r>
          </a:p>
        </p:txBody>
      </p:sp>
      <p:sp>
        <p:nvSpPr>
          <p:cNvPr id="2" name="Slide Number Placeholder 1"/>
          <p:cNvSpPr>
            <a:spLocks noGrp="1"/>
          </p:cNvSpPr>
          <p:nvPr>
            <p:ph type="sldNum" sz="quarter" idx="4294967295"/>
          </p:nvPr>
        </p:nvSpPr>
        <p:spPr>
          <a:xfrm>
            <a:off x="245872" y="6454642"/>
            <a:ext cx="274614" cy="249385"/>
          </a:xfrm>
          <a:prstGeom prst="rect">
            <a:avLst/>
          </a:prstGeom>
        </p:spPr>
        <p:txBody>
          <a:bodyPr/>
          <a:lstStyle/>
          <a:p>
            <a:fld id="{DB150780-22E9-4FA5-82D2-A4C93B49AABD}" type="slidenum">
              <a:rPr lang="en-US">
                <a:solidFill>
                  <a:srgbClr val="FFFFFF"/>
                </a:solidFill>
              </a:rPr>
              <a:pPr/>
              <a:t>4</a:t>
            </a:fld>
            <a:endParaRPr lang="en-US">
              <a:solidFill>
                <a:srgbClr val="FFFFFF"/>
              </a:solidFill>
            </a:endParaRPr>
          </a:p>
        </p:txBody>
      </p:sp>
      <p:sp>
        <p:nvSpPr>
          <p:cNvPr id="5" name="Slide Number Placeholder 8">
            <a:extLst>
              <a:ext uri="{FF2B5EF4-FFF2-40B4-BE49-F238E27FC236}">
                <a16:creationId xmlns:a16="http://schemas.microsoft.com/office/drawing/2014/main" id="{160F1A64-636D-5542-818F-879B4F79CF6E}"/>
              </a:ext>
            </a:extLst>
          </p:cNvPr>
          <p:cNvSpPr txBox="1">
            <a:spLocks/>
          </p:cNvSpPr>
          <p:nvPr/>
        </p:nvSpPr>
        <p:spPr>
          <a:xfrm>
            <a:off x="245871" y="6454644"/>
            <a:ext cx="493165" cy="234255"/>
          </a:xfrm>
          <a:prstGeom prst="rect">
            <a:avLst/>
          </a:prstGeom>
        </p:spPr>
        <p:txBody>
          <a:bodyPr vert="horz" lIns="0" tIns="0" rIns="0" bIns="0" rtlCol="0" anchor="ctr"/>
          <a:lstStyle>
            <a:defPPr>
              <a:defRPr lang="en-US"/>
            </a:defPPr>
            <a:lvl1pPr marL="0" algn="l" defTabSz="914400" rtl="0" eaLnBrk="1" latinLnBrk="0" hangingPunct="1">
              <a:defRPr lang="en-US" sz="800" kern="1200" smtClean="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4</a:t>
            </a:fld>
            <a:endParaRPr lang="en-US" sz="1000" dirty="0"/>
          </a:p>
        </p:txBody>
      </p:sp>
    </p:spTree>
    <p:extLst>
      <p:ext uri="{BB962C8B-B14F-4D97-AF65-F5344CB8AC3E}">
        <p14:creationId xmlns:p14="http://schemas.microsoft.com/office/powerpoint/2010/main" val="11304823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CDAAA-0410-4290-8994-FA1BE6251663}"/>
              </a:ext>
            </a:extLst>
          </p:cNvPr>
          <p:cNvSpPr>
            <a:spLocks noGrp="1"/>
          </p:cNvSpPr>
          <p:nvPr>
            <p:ph type="title"/>
          </p:nvPr>
        </p:nvSpPr>
        <p:spPr/>
        <p:txBody>
          <a:bodyPr/>
          <a:lstStyle/>
          <a:p>
            <a:r>
              <a:rPr lang="en-US" b="0" dirty="0"/>
              <a:t>Site – Office (San Jose, CA)</a:t>
            </a:r>
            <a:endParaRPr lang="en-US" b="0" dirty="0">
              <a:solidFill>
                <a:schemeClr val="tx2"/>
              </a:solidFill>
            </a:endParaRPr>
          </a:p>
        </p:txBody>
      </p:sp>
      <p:sp>
        <p:nvSpPr>
          <p:cNvPr id="15" name="Slide Number Placeholder 8">
            <a:extLst>
              <a:ext uri="{FF2B5EF4-FFF2-40B4-BE49-F238E27FC236}">
                <a16:creationId xmlns:a16="http://schemas.microsoft.com/office/drawing/2014/main" id="{6AFD3624-79B8-43C6-B2D2-6663F738271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40</a:t>
            </a:fld>
            <a:endParaRPr lang="en-US" sz="1000" dirty="0">
              <a:latin typeface="Century Gothic" panose="020B0502020202020204" pitchFamily="34" charset="0"/>
            </a:endParaRPr>
          </a:p>
        </p:txBody>
      </p:sp>
      <p:pic>
        <p:nvPicPr>
          <p:cNvPr id="4" name="Picture 3">
            <a:extLst>
              <a:ext uri="{FF2B5EF4-FFF2-40B4-BE49-F238E27FC236}">
                <a16:creationId xmlns:a16="http://schemas.microsoft.com/office/drawing/2014/main" id="{54F3784E-2E03-4334-B8E5-E7EC3A643D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1180" y="1044804"/>
            <a:ext cx="5048054" cy="3306729"/>
          </a:xfrm>
          <a:prstGeom prst="rect">
            <a:avLst/>
          </a:prstGeom>
        </p:spPr>
      </p:pic>
      <p:sp>
        <p:nvSpPr>
          <p:cNvPr id="5" name="Title 1">
            <a:extLst>
              <a:ext uri="{FF2B5EF4-FFF2-40B4-BE49-F238E27FC236}">
                <a16:creationId xmlns:a16="http://schemas.microsoft.com/office/drawing/2014/main" id="{B897160E-1504-4157-B6C4-750FDDFE2C49}"/>
              </a:ext>
            </a:extLst>
          </p:cNvPr>
          <p:cNvSpPr txBox="1">
            <a:spLocks/>
          </p:cNvSpPr>
          <p:nvPr/>
        </p:nvSpPr>
        <p:spPr>
          <a:xfrm>
            <a:off x="5901181" y="4435102"/>
            <a:ext cx="5048054" cy="1794248"/>
          </a:xfrm>
          <a:prstGeom prst="rect">
            <a:avLst/>
          </a:prstGeom>
        </p:spPr>
        <p:txBody>
          <a:bodyPr vert="horz" lIns="0" tIns="0" rIns="0" bIns="0" rtlCol="0" anchor="b" anchorCtr="0">
            <a:noAutofit/>
          </a:bodyPr>
          <a:lstStyle>
            <a:lvl1pPr algn="l" defTabSz="914400" rtl="0" eaLnBrk="1" latinLnBrk="0" hangingPunct="1">
              <a:lnSpc>
                <a:spcPct val="85000"/>
              </a:lnSpc>
              <a:spcBef>
                <a:spcPct val="0"/>
              </a:spcBef>
              <a:buNone/>
              <a:defRPr lang="en-US" sz="280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sz="1400" b="1" dirty="0">
                <a:solidFill>
                  <a:schemeClr val="tx1"/>
                </a:solidFill>
              </a:rPr>
              <a:t>Objective </a:t>
            </a:r>
            <a:r>
              <a:rPr lang="en-US" sz="1400" dirty="0">
                <a:solidFill>
                  <a:schemeClr val="tx1"/>
                </a:solidFill>
              </a:rPr>
              <a:t>Compare occupant thermal comfort near glazing for a private office with </a:t>
            </a:r>
            <a:r>
              <a:rPr lang="en-US" sz="1400" dirty="0" err="1">
                <a:solidFill>
                  <a:schemeClr val="tx1"/>
                </a:solidFill>
              </a:rPr>
              <a:t>LowE</a:t>
            </a:r>
            <a:r>
              <a:rPr lang="en-US" sz="1400" dirty="0">
                <a:solidFill>
                  <a:schemeClr val="tx1"/>
                </a:solidFill>
              </a:rPr>
              <a:t> vs EC Glazing</a:t>
            </a:r>
          </a:p>
          <a:p>
            <a:endParaRPr lang="en-US" sz="1400" dirty="0">
              <a:solidFill>
                <a:schemeClr val="tx1"/>
              </a:solidFill>
            </a:endParaRPr>
          </a:p>
          <a:p>
            <a:r>
              <a:rPr lang="en-US" sz="1400" b="1" dirty="0">
                <a:solidFill>
                  <a:schemeClr val="tx1"/>
                </a:solidFill>
              </a:rPr>
              <a:t>Observation Period</a:t>
            </a:r>
          </a:p>
          <a:p>
            <a:r>
              <a:rPr lang="en-US" sz="1400" dirty="0">
                <a:solidFill>
                  <a:schemeClr val="tx1"/>
                </a:solidFill>
              </a:rPr>
              <a:t>3 – 5 pm on 17</a:t>
            </a:r>
            <a:r>
              <a:rPr lang="en-US" sz="1400" baseline="30000" dirty="0">
                <a:solidFill>
                  <a:schemeClr val="tx1"/>
                </a:solidFill>
              </a:rPr>
              <a:t>th</a:t>
            </a:r>
            <a:r>
              <a:rPr lang="en-US" sz="1400" dirty="0">
                <a:solidFill>
                  <a:schemeClr val="tx1"/>
                </a:solidFill>
              </a:rPr>
              <a:t> &amp; 18</a:t>
            </a:r>
            <a:r>
              <a:rPr lang="en-US" sz="1400" baseline="30000" dirty="0">
                <a:solidFill>
                  <a:schemeClr val="tx1"/>
                </a:solidFill>
              </a:rPr>
              <a:t>th</a:t>
            </a:r>
            <a:r>
              <a:rPr lang="en-US" sz="1400" dirty="0">
                <a:solidFill>
                  <a:schemeClr val="tx1"/>
                </a:solidFill>
              </a:rPr>
              <a:t> August</a:t>
            </a:r>
          </a:p>
          <a:p>
            <a:endParaRPr lang="en-US" sz="1400" b="1" dirty="0">
              <a:solidFill>
                <a:schemeClr val="tx1"/>
              </a:solidFill>
            </a:endParaRPr>
          </a:p>
          <a:p>
            <a:r>
              <a:rPr lang="en-US" sz="1400" b="1" dirty="0">
                <a:solidFill>
                  <a:schemeClr val="tx1"/>
                </a:solidFill>
              </a:rPr>
              <a:t>Outside Conditions</a:t>
            </a:r>
          </a:p>
          <a:p>
            <a:r>
              <a:rPr lang="en-US" sz="1400" dirty="0">
                <a:solidFill>
                  <a:schemeClr val="tx1"/>
                </a:solidFill>
              </a:rPr>
              <a:t>Air Temperature – 31ºC (89 ºF)</a:t>
            </a:r>
          </a:p>
          <a:p>
            <a:r>
              <a:rPr lang="en-US" sz="1400" dirty="0">
                <a:solidFill>
                  <a:schemeClr val="tx1"/>
                </a:solidFill>
              </a:rPr>
              <a:t>Direct Normal Radiation – 800 W/m2 </a:t>
            </a:r>
          </a:p>
          <a:p>
            <a:endParaRPr lang="en-US" sz="1400" dirty="0">
              <a:solidFill>
                <a:schemeClr val="tx1"/>
              </a:solidFill>
            </a:endParaRPr>
          </a:p>
        </p:txBody>
      </p:sp>
      <p:pic>
        <p:nvPicPr>
          <p:cNvPr id="6" name="Picture 5">
            <a:extLst>
              <a:ext uri="{FF2B5EF4-FFF2-40B4-BE49-F238E27FC236}">
                <a16:creationId xmlns:a16="http://schemas.microsoft.com/office/drawing/2014/main" id="{7FA647EC-9706-4A4C-AB42-C547CB7374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652" y="1044804"/>
            <a:ext cx="4621785" cy="4950781"/>
          </a:xfrm>
          <a:prstGeom prst="rect">
            <a:avLst/>
          </a:prstGeom>
        </p:spPr>
      </p:pic>
      <p:sp>
        <p:nvSpPr>
          <p:cNvPr id="7" name="Oval 6">
            <a:extLst>
              <a:ext uri="{FF2B5EF4-FFF2-40B4-BE49-F238E27FC236}">
                <a16:creationId xmlns:a16="http://schemas.microsoft.com/office/drawing/2014/main" id="{71B1125E-0810-442E-8E4B-8FBC85AB9E0F}"/>
              </a:ext>
            </a:extLst>
          </p:cNvPr>
          <p:cNvSpPr/>
          <p:nvPr/>
        </p:nvSpPr>
        <p:spPr>
          <a:xfrm>
            <a:off x="1133328" y="4034011"/>
            <a:ext cx="218873" cy="218873"/>
          </a:xfrm>
          <a:prstGeom prst="ellipse">
            <a:avLst/>
          </a:prstGeom>
          <a:solidFill>
            <a:srgbClr val="FFC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47C0811C-EB12-4FBA-A3EE-4A76165A78B4}"/>
              </a:ext>
            </a:extLst>
          </p:cNvPr>
          <p:cNvSpPr txBox="1"/>
          <p:nvPr/>
        </p:nvSpPr>
        <p:spPr>
          <a:xfrm>
            <a:off x="911975" y="4258869"/>
            <a:ext cx="1021600" cy="369332"/>
          </a:xfrm>
          <a:prstGeom prst="rect">
            <a:avLst/>
          </a:prstGeom>
          <a:noFill/>
        </p:spPr>
        <p:txBody>
          <a:bodyPr wrap="square" rtlCol="0">
            <a:spAutoFit/>
          </a:bodyPr>
          <a:lstStyle/>
          <a:p>
            <a:r>
              <a:rPr lang="en-US" dirty="0">
                <a:solidFill>
                  <a:schemeClr val="bg1"/>
                </a:solidFill>
              </a:rPr>
              <a:t>4 pm</a:t>
            </a:r>
          </a:p>
        </p:txBody>
      </p:sp>
      <p:sp>
        <p:nvSpPr>
          <p:cNvPr id="9" name="Title 1">
            <a:extLst>
              <a:ext uri="{FF2B5EF4-FFF2-40B4-BE49-F238E27FC236}">
                <a16:creationId xmlns:a16="http://schemas.microsoft.com/office/drawing/2014/main" id="{AAF33AFE-3AC4-4155-ACE7-D9E574DEF026}"/>
              </a:ext>
            </a:extLst>
          </p:cNvPr>
          <p:cNvSpPr txBox="1">
            <a:spLocks/>
          </p:cNvSpPr>
          <p:nvPr/>
        </p:nvSpPr>
        <p:spPr>
          <a:xfrm>
            <a:off x="8936576" y="1044804"/>
            <a:ext cx="1924759" cy="342745"/>
          </a:xfrm>
          <a:prstGeom prst="rect">
            <a:avLst/>
          </a:prstGeom>
        </p:spPr>
        <p:txBody>
          <a:bodyPr vert="horz" lIns="0" tIns="0" rIns="0" bIns="0" rtlCol="0" anchor="b" anchorCtr="0">
            <a:noAutofit/>
          </a:bodyPr>
          <a:lstStyle>
            <a:lvl1pPr algn="l" defTabSz="914400" rtl="0" eaLnBrk="1" latinLnBrk="0" hangingPunct="1">
              <a:lnSpc>
                <a:spcPct val="85000"/>
              </a:lnSpc>
              <a:spcBef>
                <a:spcPct val="0"/>
              </a:spcBef>
              <a:buNone/>
              <a:defRPr lang="en-US" sz="280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lgn="r"/>
            <a:r>
              <a:rPr lang="en-US" sz="1600" dirty="0">
                <a:solidFill>
                  <a:schemeClr val="bg1"/>
                </a:solidFill>
              </a:rPr>
              <a:t>South West Corner</a:t>
            </a:r>
          </a:p>
        </p:txBody>
      </p:sp>
    </p:spTree>
    <p:extLst>
      <p:ext uri="{BB962C8B-B14F-4D97-AF65-F5344CB8AC3E}">
        <p14:creationId xmlns:p14="http://schemas.microsoft.com/office/powerpoint/2010/main" val="630511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CDAAA-0410-4290-8994-FA1BE6251663}"/>
              </a:ext>
            </a:extLst>
          </p:cNvPr>
          <p:cNvSpPr>
            <a:spLocks noGrp="1"/>
          </p:cNvSpPr>
          <p:nvPr>
            <p:ph type="title"/>
          </p:nvPr>
        </p:nvSpPr>
        <p:spPr/>
        <p:txBody>
          <a:bodyPr/>
          <a:lstStyle/>
          <a:p>
            <a:r>
              <a:rPr lang="en-US" b="0" dirty="0">
                <a:solidFill>
                  <a:schemeClr val="tx2"/>
                </a:solidFill>
              </a:rPr>
              <a:t>Study Design – Private Office </a:t>
            </a:r>
          </a:p>
        </p:txBody>
      </p:sp>
      <p:sp>
        <p:nvSpPr>
          <p:cNvPr id="15" name="Slide Number Placeholder 8">
            <a:extLst>
              <a:ext uri="{FF2B5EF4-FFF2-40B4-BE49-F238E27FC236}">
                <a16:creationId xmlns:a16="http://schemas.microsoft.com/office/drawing/2014/main" id="{6AFD3624-79B8-43C6-B2D2-6663F738271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41</a:t>
            </a:fld>
            <a:endParaRPr lang="en-US" sz="1000" dirty="0">
              <a:latin typeface="Century Gothic" panose="020B0502020202020204" pitchFamily="34" charset="0"/>
            </a:endParaRPr>
          </a:p>
        </p:txBody>
      </p:sp>
      <p:sp>
        <p:nvSpPr>
          <p:cNvPr id="16" name="TextBox 15">
            <a:extLst>
              <a:ext uri="{FF2B5EF4-FFF2-40B4-BE49-F238E27FC236}">
                <a16:creationId xmlns:a16="http://schemas.microsoft.com/office/drawing/2014/main" id="{4C32578E-B280-43A6-B0CA-9C596B123A22}"/>
              </a:ext>
            </a:extLst>
          </p:cNvPr>
          <p:cNvSpPr txBox="1"/>
          <p:nvPr/>
        </p:nvSpPr>
        <p:spPr>
          <a:xfrm>
            <a:off x="4646040" y="959582"/>
            <a:ext cx="2017312" cy="5386090"/>
          </a:xfrm>
          <a:prstGeom prst="rect">
            <a:avLst/>
          </a:prstGeom>
          <a:noFill/>
        </p:spPr>
        <p:txBody>
          <a:bodyPr wrap="square" lIns="0" tIns="0" rIns="0" bIns="0" rtlCol="0" anchor="ctr">
            <a:spAutoFit/>
          </a:bodyPr>
          <a:lstStyle/>
          <a:p>
            <a:pPr algn="ctr"/>
            <a:r>
              <a:rPr lang="en-US" sz="1400" b="1" dirty="0">
                <a:solidFill>
                  <a:srgbClr val="011F38"/>
                </a:solidFill>
                <a:latin typeface="Century Gothic" panose="020B0502020202020204" pitchFamily="34" charset="0"/>
              </a:rPr>
              <a:t>Four Subjects </a:t>
            </a:r>
          </a:p>
          <a:p>
            <a:pPr algn="ctr"/>
            <a:r>
              <a:rPr lang="en-US" sz="1400" dirty="0">
                <a:solidFill>
                  <a:srgbClr val="011F38"/>
                </a:solidFill>
                <a:latin typeface="Century Gothic" panose="020B0502020202020204" pitchFamily="34" charset="0"/>
              </a:rPr>
              <a:t>( 2 M : 2 F)</a:t>
            </a:r>
          </a:p>
          <a:p>
            <a:pPr algn="ctr"/>
            <a:endParaRPr lang="en-US" sz="1400" dirty="0">
              <a:solidFill>
                <a:srgbClr val="011F38"/>
              </a:solidFill>
              <a:latin typeface="Century Gothic" panose="020B0502020202020204" pitchFamily="34" charset="0"/>
            </a:endParaRPr>
          </a:p>
          <a:p>
            <a:pPr algn="ctr"/>
            <a:r>
              <a:rPr lang="en-US" sz="1400" b="1" dirty="0">
                <a:solidFill>
                  <a:srgbClr val="011F38"/>
                </a:solidFill>
                <a:latin typeface="Century Gothic" panose="020B0502020202020204" pitchFamily="34" charset="0"/>
              </a:rPr>
              <a:t>Window Orientation </a:t>
            </a:r>
            <a:r>
              <a:rPr lang="en-US" sz="1400" dirty="0">
                <a:solidFill>
                  <a:srgbClr val="011F38"/>
                </a:solidFill>
                <a:latin typeface="Century Gothic" panose="020B0502020202020204" pitchFamily="34" charset="0"/>
              </a:rPr>
              <a:t> West</a:t>
            </a:r>
          </a:p>
          <a:p>
            <a:pPr algn="ctr"/>
            <a:endParaRPr lang="en-US" sz="1400" dirty="0">
              <a:solidFill>
                <a:srgbClr val="011F38"/>
              </a:solidFill>
              <a:latin typeface="Century Gothic" panose="020B0502020202020204" pitchFamily="34" charset="0"/>
            </a:endParaRPr>
          </a:p>
          <a:p>
            <a:pPr algn="ctr"/>
            <a:r>
              <a:rPr lang="en-US" sz="1400" b="1" dirty="0">
                <a:solidFill>
                  <a:srgbClr val="011F38"/>
                </a:solidFill>
                <a:latin typeface="Century Gothic" panose="020B0502020202020204" pitchFamily="34" charset="0"/>
              </a:rPr>
              <a:t>Two Positions </a:t>
            </a:r>
          </a:p>
          <a:p>
            <a:pPr algn="ctr"/>
            <a:r>
              <a:rPr lang="en-US" sz="1400" dirty="0">
                <a:solidFill>
                  <a:srgbClr val="011F38"/>
                </a:solidFill>
                <a:latin typeface="Century Gothic" panose="020B0502020202020204" pitchFamily="34" charset="0"/>
              </a:rPr>
              <a:t>3.5 ft. from glass</a:t>
            </a:r>
          </a:p>
          <a:p>
            <a:pPr algn="ctr"/>
            <a:r>
              <a:rPr lang="en-US" sz="1400" dirty="0">
                <a:solidFill>
                  <a:srgbClr val="011F38"/>
                </a:solidFill>
                <a:latin typeface="Century Gothic" panose="020B0502020202020204" pitchFamily="34" charset="0"/>
              </a:rPr>
              <a:t>6 ft. from glass</a:t>
            </a:r>
          </a:p>
          <a:p>
            <a:pPr algn="ctr"/>
            <a:endParaRPr lang="en-US" sz="1400" dirty="0">
              <a:solidFill>
                <a:srgbClr val="011F38"/>
              </a:solidFill>
              <a:latin typeface="Century Gothic" panose="020B0502020202020204" pitchFamily="34" charset="0"/>
            </a:endParaRPr>
          </a:p>
          <a:p>
            <a:pPr algn="ctr"/>
            <a:r>
              <a:rPr lang="en-US" sz="1400" b="1" dirty="0">
                <a:solidFill>
                  <a:srgbClr val="011F38"/>
                </a:solidFill>
                <a:latin typeface="Century Gothic" panose="020B0502020202020204" pitchFamily="34" charset="0"/>
              </a:rPr>
              <a:t>Two Glass Types </a:t>
            </a:r>
          </a:p>
          <a:p>
            <a:pPr algn="ctr"/>
            <a:r>
              <a:rPr lang="en-US" sz="1400" dirty="0">
                <a:solidFill>
                  <a:srgbClr val="011F38"/>
                </a:solidFill>
                <a:latin typeface="Century Gothic" panose="020B0502020202020204" pitchFamily="34" charset="0"/>
              </a:rPr>
              <a:t>EC Tint1 – SHGC 0.41</a:t>
            </a:r>
          </a:p>
          <a:p>
            <a:pPr algn="ctr"/>
            <a:r>
              <a:rPr lang="en-US" sz="1400" dirty="0">
                <a:solidFill>
                  <a:srgbClr val="011F38"/>
                </a:solidFill>
                <a:latin typeface="Century Gothic" panose="020B0502020202020204" pitchFamily="34" charset="0"/>
              </a:rPr>
              <a:t>(Low-E Substitute)</a:t>
            </a:r>
          </a:p>
          <a:p>
            <a:pPr algn="ctr"/>
            <a:endParaRPr lang="en-US" sz="1400" dirty="0">
              <a:solidFill>
                <a:srgbClr val="011F38"/>
              </a:solidFill>
              <a:latin typeface="Century Gothic" panose="020B0502020202020204" pitchFamily="34" charset="0"/>
            </a:endParaRPr>
          </a:p>
          <a:p>
            <a:pPr algn="ctr"/>
            <a:r>
              <a:rPr lang="en-US" sz="1400" dirty="0">
                <a:solidFill>
                  <a:srgbClr val="011F38"/>
                </a:solidFill>
                <a:latin typeface="Century Gothic" panose="020B0502020202020204" pitchFamily="34" charset="0"/>
              </a:rPr>
              <a:t>EC Tint 4 – SHGC 0.09</a:t>
            </a:r>
          </a:p>
          <a:p>
            <a:pPr algn="ctr"/>
            <a:endParaRPr lang="en-US" sz="1400" dirty="0">
              <a:solidFill>
                <a:srgbClr val="011F38"/>
              </a:solidFill>
              <a:latin typeface="Century Gothic" panose="020B0502020202020204" pitchFamily="34" charset="0"/>
            </a:endParaRPr>
          </a:p>
          <a:p>
            <a:pPr algn="ctr"/>
            <a:endParaRPr lang="en-US" sz="1400" dirty="0">
              <a:solidFill>
                <a:srgbClr val="011F38"/>
              </a:solidFill>
              <a:latin typeface="Century Gothic" panose="020B0502020202020204" pitchFamily="34" charset="0"/>
            </a:endParaRPr>
          </a:p>
          <a:p>
            <a:pPr algn="ctr"/>
            <a:endParaRPr lang="en-US" sz="1400" dirty="0">
              <a:solidFill>
                <a:srgbClr val="011F38"/>
              </a:solidFill>
              <a:latin typeface="Century Gothic" panose="020B0502020202020204" pitchFamily="34" charset="0"/>
            </a:endParaRPr>
          </a:p>
          <a:p>
            <a:pPr algn="ctr"/>
            <a:endParaRPr lang="en-US" sz="1400" dirty="0">
              <a:solidFill>
                <a:srgbClr val="011F38"/>
              </a:solidFill>
              <a:latin typeface="Century Gothic" panose="020B0502020202020204" pitchFamily="34" charset="0"/>
            </a:endParaRPr>
          </a:p>
          <a:p>
            <a:pPr algn="ctr"/>
            <a:r>
              <a:rPr lang="en-US" sz="1400" b="1" dirty="0">
                <a:solidFill>
                  <a:srgbClr val="011F38"/>
                </a:solidFill>
                <a:latin typeface="Century Gothic" panose="020B0502020202020204" pitchFamily="34" charset="0"/>
              </a:rPr>
              <a:t>Measurements</a:t>
            </a:r>
            <a:endParaRPr lang="en-US" sz="1400" dirty="0">
              <a:solidFill>
                <a:srgbClr val="011F38"/>
              </a:solidFill>
              <a:latin typeface="Century Gothic" panose="020B0502020202020204" pitchFamily="34" charset="0"/>
            </a:endParaRPr>
          </a:p>
          <a:p>
            <a:pPr algn="ctr"/>
            <a:r>
              <a:rPr lang="en-US" sz="1400" dirty="0">
                <a:solidFill>
                  <a:srgbClr val="011F38"/>
                </a:solidFill>
                <a:latin typeface="Century Gothic" panose="020B0502020202020204" pitchFamily="34" charset="0"/>
              </a:rPr>
              <a:t>IR Thermography</a:t>
            </a:r>
          </a:p>
          <a:p>
            <a:pPr algn="ctr"/>
            <a:r>
              <a:rPr lang="en-US" sz="1400" dirty="0">
                <a:solidFill>
                  <a:srgbClr val="011F38"/>
                </a:solidFill>
                <a:latin typeface="Century Gothic" panose="020B0502020202020204" pitchFamily="34" charset="0"/>
              </a:rPr>
              <a:t>+</a:t>
            </a:r>
          </a:p>
          <a:p>
            <a:pPr algn="ctr"/>
            <a:r>
              <a:rPr lang="en-US" sz="1400" dirty="0">
                <a:solidFill>
                  <a:srgbClr val="011F38"/>
                </a:solidFill>
                <a:latin typeface="Century Gothic" panose="020B0502020202020204" pitchFamily="34" charset="0"/>
              </a:rPr>
              <a:t>Comfort &amp; Sensation survey via online app</a:t>
            </a:r>
          </a:p>
          <a:p>
            <a:pPr algn="ctr"/>
            <a:endParaRPr lang="en-US" sz="1400" dirty="0">
              <a:solidFill>
                <a:srgbClr val="011F38"/>
              </a:solidFill>
              <a:latin typeface="Century Gothic" panose="020B0502020202020204" pitchFamily="34" charset="0"/>
            </a:endParaRPr>
          </a:p>
        </p:txBody>
      </p:sp>
      <p:pic>
        <p:nvPicPr>
          <p:cNvPr id="17" name="Picture 16">
            <a:extLst>
              <a:ext uri="{FF2B5EF4-FFF2-40B4-BE49-F238E27FC236}">
                <a16:creationId xmlns:a16="http://schemas.microsoft.com/office/drawing/2014/main" id="{B446208F-7E33-477B-B449-B48FD33397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5802" y="900261"/>
            <a:ext cx="3479531" cy="2590800"/>
          </a:xfrm>
          <a:prstGeom prst="rect">
            <a:avLst/>
          </a:prstGeom>
        </p:spPr>
      </p:pic>
      <p:pic>
        <p:nvPicPr>
          <p:cNvPr id="18" name="Picture 17">
            <a:extLst>
              <a:ext uri="{FF2B5EF4-FFF2-40B4-BE49-F238E27FC236}">
                <a16:creationId xmlns:a16="http://schemas.microsoft.com/office/drawing/2014/main" id="{5EBEAFDA-730E-43AC-B8F9-70E4F3447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802" y="3567260"/>
            <a:ext cx="3479800" cy="2591105"/>
          </a:xfrm>
          <a:prstGeom prst="rect">
            <a:avLst/>
          </a:prstGeom>
        </p:spPr>
      </p:pic>
      <p:pic>
        <p:nvPicPr>
          <p:cNvPr id="19" name="Picture 18">
            <a:extLst>
              <a:ext uri="{FF2B5EF4-FFF2-40B4-BE49-F238E27FC236}">
                <a16:creationId xmlns:a16="http://schemas.microsoft.com/office/drawing/2014/main" id="{DEB7F9F0-1E97-473E-8A0D-78D0466AE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3663" y="3567260"/>
            <a:ext cx="3406139" cy="2587352"/>
          </a:xfrm>
          <a:prstGeom prst="rect">
            <a:avLst/>
          </a:prstGeom>
        </p:spPr>
      </p:pic>
      <p:pic>
        <p:nvPicPr>
          <p:cNvPr id="20" name="Picture 19">
            <a:extLst>
              <a:ext uri="{FF2B5EF4-FFF2-40B4-BE49-F238E27FC236}">
                <a16:creationId xmlns:a16="http://schemas.microsoft.com/office/drawing/2014/main" id="{19F2439F-B93A-4773-B049-9C61A5DBC8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8823" y="879982"/>
            <a:ext cx="3410979" cy="2590799"/>
          </a:xfrm>
          <a:prstGeom prst="rect">
            <a:avLst/>
          </a:prstGeom>
        </p:spPr>
      </p:pic>
      <p:sp>
        <p:nvSpPr>
          <p:cNvPr id="21" name="TextBox 20">
            <a:extLst>
              <a:ext uri="{FF2B5EF4-FFF2-40B4-BE49-F238E27FC236}">
                <a16:creationId xmlns:a16="http://schemas.microsoft.com/office/drawing/2014/main" id="{C8517A28-DFB3-4B9E-8589-48F7139CF633}"/>
              </a:ext>
            </a:extLst>
          </p:cNvPr>
          <p:cNvSpPr txBox="1"/>
          <p:nvPr/>
        </p:nvSpPr>
        <p:spPr>
          <a:xfrm>
            <a:off x="8841517" y="3622270"/>
            <a:ext cx="1635804" cy="184666"/>
          </a:xfrm>
          <a:prstGeom prst="rect">
            <a:avLst/>
          </a:prstGeom>
          <a:noFill/>
        </p:spPr>
        <p:txBody>
          <a:bodyPr wrap="square" lIns="0" tIns="0" rIns="0" bIns="0" rtlCol="0" anchor="ctr">
            <a:spAutoFit/>
          </a:bodyPr>
          <a:lstStyle>
            <a:defPPr>
              <a:defRPr lang="en-US"/>
            </a:defPPr>
            <a:lvl1pPr>
              <a:defRPr sz="1400" b="1">
                <a:solidFill>
                  <a:srgbClr val="011F38"/>
                </a:solidFill>
                <a:latin typeface="Century Gothic" panose="020B0502020202020204" pitchFamily="34" charset="0"/>
              </a:defRPr>
            </a:lvl1pPr>
          </a:lstStyle>
          <a:p>
            <a:r>
              <a:rPr lang="en-US" sz="1200" dirty="0"/>
              <a:t> Aug 18  4 – 5 pm </a:t>
            </a:r>
          </a:p>
        </p:txBody>
      </p:sp>
      <p:sp>
        <p:nvSpPr>
          <p:cNvPr id="22" name="TextBox 21">
            <a:extLst>
              <a:ext uri="{FF2B5EF4-FFF2-40B4-BE49-F238E27FC236}">
                <a16:creationId xmlns:a16="http://schemas.microsoft.com/office/drawing/2014/main" id="{92F2EE55-5403-4B9A-84B6-295BCAD4F619}"/>
              </a:ext>
            </a:extLst>
          </p:cNvPr>
          <p:cNvSpPr txBox="1"/>
          <p:nvPr/>
        </p:nvSpPr>
        <p:spPr>
          <a:xfrm>
            <a:off x="3195390" y="3613391"/>
            <a:ext cx="1655819" cy="184666"/>
          </a:xfrm>
          <a:prstGeom prst="rect">
            <a:avLst/>
          </a:prstGeom>
          <a:noFill/>
        </p:spPr>
        <p:txBody>
          <a:bodyPr wrap="square" lIns="0" tIns="0" rIns="0" bIns="0" rtlCol="0" anchor="ctr">
            <a:spAutoFit/>
          </a:bodyPr>
          <a:lstStyle>
            <a:defPPr>
              <a:defRPr lang="en-US"/>
            </a:defPPr>
            <a:lvl1pPr>
              <a:defRPr sz="1400" b="1">
                <a:solidFill>
                  <a:srgbClr val="011F38"/>
                </a:solidFill>
                <a:latin typeface="Century Gothic" panose="020B0502020202020204" pitchFamily="34" charset="0"/>
              </a:defRPr>
            </a:lvl1pPr>
          </a:lstStyle>
          <a:p>
            <a:r>
              <a:rPr lang="en-US" sz="1200" dirty="0"/>
              <a:t> Aug 18  3 – 4 pm </a:t>
            </a:r>
          </a:p>
        </p:txBody>
      </p:sp>
      <p:sp>
        <p:nvSpPr>
          <p:cNvPr id="23" name="TextBox 22">
            <a:extLst>
              <a:ext uri="{FF2B5EF4-FFF2-40B4-BE49-F238E27FC236}">
                <a16:creationId xmlns:a16="http://schemas.microsoft.com/office/drawing/2014/main" id="{C3F1F9CE-6A2E-4800-87DC-16D0CAEF2CDF}"/>
              </a:ext>
            </a:extLst>
          </p:cNvPr>
          <p:cNvSpPr txBox="1"/>
          <p:nvPr/>
        </p:nvSpPr>
        <p:spPr>
          <a:xfrm>
            <a:off x="3275220" y="959582"/>
            <a:ext cx="1171292" cy="184666"/>
          </a:xfrm>
          <a:prstGeom prst="rect">
            <a:avLst/>
          </a:prstGeom>
          <a:noFill/>
        </p:spPr>
        <p:txBody>
          <a:bodyPr wrap="square" lIns="0" tIns="0" rIns="0" bIns="0" rtlCol="0" anchor="ctr">
            <a:spAutoFit/>
          </a:bodyPr>
          <a:lstStyle/>
          <a:p>
            <a:pPr algn="r"/>
            <a:r>
              <a:rPr lang="en-US" sz="1200" b="1" dirty="0">
                <a:solidFill>
                  <a:schemeClr val="bg1"/>
                </a:solidFill>
                <a:latin typeface="Century Gothic" panose="020B0502020202020204" pitchFamily="34" charset="0"/>
              </a:rPr>
              <a:t>Subjects 1 &amp; 2</a:t>
            </a:r>
          </a:p>
        </p:txBody>
      </p:sp>
      <p:sp>
        <p:nvSpPr>
          <p:cNvPr id="24" name="TextBox 23">
            <a:extLst>
              <a:ext uri="{FF2B5EF4-FFF2-40B4-BE49-F238E27FC236}">
                <a16:creationId xmlns:a16="http://schemas.microsoft.com/office/drawing/2014/main" id="{FF5BC799-5424-4B23-85A5-C06B04D22B9F}"/>
              </a:ext>
            </a:extLst>
          </p:cNvPr>
          <p:cNvSpPr txBox="1"/>
          <p:nvPr/>
        </p:nvSpPr>
        <p:spPr>
          <a:xfrm>
            <a:off x="8916842" y="950703"/>
            <a:ext cx="1171292" cy="184666"/>
          </a:xfrm>
          <a:prstGeom prst="rect">
            <a:avLst/>
          </a:prstGeom>
          <a:noFill/>
        </p:spPr>
        <p:txBody>
          <a:bodyPr wrap="square" lIns="0" tIns="0" rIns="0" bIns="0" rtlCol="0" anchor="ctr">
            <a:spAutoFit/>
          </a:bodyPr>
          <a:lstStyle/>
          <a:p>
            <a:pPr algn="r"/>
            <a:r>
              <a:rPr lang="en-US" sz="1200" b="1" dirty="0">
                <a:solidFill>
                  <a:schemeClr val="bg1"/>
                </a:solidFill>
                <a:latin typeface="Century Gothic" panose="020B0502020202020204" pitchFamily="34" charset="0"/>
              </a:rPr>
              <a:t>Subjects 3 &amp; 4</a:t>
            </a:r>
          </a:p>
        </p:txBody>
      </p:sp>
      <p:sp>
        <p:nvSpPr>
          <p:cNvPr id="13" name="TextBox 12">
            <a:extLst>
              <a:ext uri="{FF2B5EF4-FFF2-40B4-BE49-F238E27FC236}">
                <a16:creationId xmlns:a16="http://schemas.microsoft.com/office/drawing/2014/main" id="{6384A836-6F40-4855-AB44-641DF2562F9A}"/>
              </a:ext>
            </a:extLst>
          </p:cNvPr>
          <p:cNvSpPr txBox="1"/>
          <p:nvPr/>
        </p:nvSpPr>
        <p:spPr>
          <a:xfrm>
            <a:off x="3195390" y="3252162"/>
            <a:ext cx="1681018" cy="184666"/>
          </a:xfrm>
          <a:prstGeom prst="rect">
            <a:avLst/>
          </a:prstGeom>
          <a:noFill/>
        </p:spPr>
        <p:txBody>
          <a:bodyPr wrap="square" lIns="0" tIns="0" rIns="0" bIns="0" rtlCol="0" anchor="ctr">
            <a:spAutoFit/>
          </a:bodyPr>
          <a:lstStyle/>
          <a:p>
            <a:r>
              <a:rPr lang="en-US" sz="1200" b="1" dirty="0">
                <a:solidFill>
                  <a:schemeClr val="bg1"/>
                </a:solidFill>
                <a:latin typeface="Century Gothic" panose="020B0502020202020204" pitchFamily="34" charset="0"/>
              </a:rPr>
              <a:t> Aug 17  3 – 4 pm </a:t>
            </a:r>
          </a:p>
        </p:txBody>
      </p:sp>
      <p:sp>
        <p:nvSpPr>
          <p:cNvPr id="14" name="TextBox 13">
            <a:extLst>
              <a:ext uri="{FF2B5EF4-FFF2-40B4-BE49-F238E27FC236}">
                <a16:creationId xmlns:a16="http://schemas.microsoft.com/office/drawing/2014/main" id="{AA848986-782E-4AEA-B58C-5783C929DB75}"/>
              </a:ext>
            </a:extLst>
          </p:cNvPr>
          <p:cNvSpPr txBox="1"/>
          <p:nvPr/>
        </p:nvSpPr>
        <p:spPr>
          <a:xfrm>
            <a:off x="8837169" y="3252162"/>
            <a:ext cx="1550622" cy="184666"/>
          </a:xfrm>
          <a:prstGeom prst="rect">
            <a:avLst/>
          </a:prstGeom>
          <a:noFill/>
        </p:spPr>
        <p:txBody>
          <a:bodyPr wrap="square" lIns="0" tIns="0" rIns="0" bIns="0" rtlCol="0" anchor="ctr">
            <a:spAutoFit/>
          </a:bodyPr>
          <a:lstStyle/>
          <a:p>
            <a:r>
              <a:rPr lang="en-US" sz="1200" b="1" dirty="0">
                <a:solidFill>
                  <a:schemeClr val="bg1"/>
                </a:solidFill>
                <a:latin typeface="Century Gothic" panose="020B0502020202020204" pitchFamily="34" charset="0"/>
              </a:rPr>
              <a:t> Aug 17  4 – 5 pm </a:t>
            </a:r>
          </a:p>
        </p:txBody>
      </p:sp>
    </p:spTree>
    <p:extLst>
      <p:ext uri="{BB962C8B-B14F-4D97-AF65-F5344CB8AC3E}">
        <p14:creationId xmlns:p14="http://schemas.microsoft.com/office/powerpoint/2010/main" val="41619726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8" end="1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19" end="1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42B69-9B16-41AF-9FA0-10F469F816BF}"/>
              </a:ext>
            </a:extLst>
          </p:cNvPr>
          <p:cNvSpPr>
            <a:spLocks noGrp="1"/>
          </p:cNvSpPr>
          <p:nvPr>
            <p:ph type="title"/>
          </p:nvPr>
        </p:nvSpPr>
        <p:spPr/>
        <p:txBody>
          <a:bodyPr/>
          <a:lstStyle/>
          <a:p>
            <a:r>
              <a:rPr lang="en-US" b="0" dirty="0"/>
              <a:t>Site Setup</a:t>
            </a:r>
          </a:p>
        </p:txBody>
      </p:sp>
      <p:sp>
        <p:nvSpPr>
          <p:cNvPr id="4" name="Slide Number Placeholder 3">
            <a:extLst>
              <a:ext uri="{FF2B5EF4-FFF2-40B4-BE49-F238E27FC236}">
                <a16:creationId xmlns:a16="http://schemas.microsoft.com/office/drawing/2014/main" id="{F6B5EBB4-24D8-417A-9335-D47A70D18FF0}"/>
              </a:ext>
            </a:extLst>
          </p:cNvPr>
          <p:cNvSpPr>
            <a:spLocks noGrp="1"/>
          </p:cNvSpPr>
          <p:nvPr>
            <p:ph type="sldNum" sz="quarter" idx="4"/>
          </p:nvPr>
        </p:nvSpPr>
        <p:spPr/>
        <p:txBody>
          <a:bodyPr/>
          <a:lstStyle/>
          <a:p>
            <a:fld id="{DB150780-22E9-4FA5-82D2-A4C93B49AABD}" type="slidenum">
              <a:rPr lang="en-US" smtClean="0"/>
              <a:pPr/>
              <a:t>42</a:t>
            </a:fld>
            <a:endParaRPr lang="en-US" dirty="0"/>
          </a:p>
        </p:txBody>
      </p:sp>
      <p:pic>
        <p:nvPicPr>
          <p:cNvPr id="5" name="Picture 4">
            <a:extLst>
              <a:ext uri="{FF2B5EF4-FFF2-40B4-BE49-F238E27FC236}">
                <a16:creationId xmlns:a16="http://schemas.microsoft.com/office/drawing/2014/main" id="{8C01CF70-F467-45E7-9400-AFD6E40237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9308" y="762918"/>
            <a:ext cx="9144000" cy="4420815"/>
          </a:xfrm>
          <a:prstGeom prst="rect">
            <a:avLst/>
          </a:prstGeom>
        </p:spPr>
      </p:pic>
      <p:sp>
        <p:nvSpPr>
          <p:cNvPr id="6" name="TextBox 5">
            <a:extLst>
              <a:ext uri="{FF2B5EF4-FFF2-40B4-BE49-F238E27FC236}">
                <a16:creationId xmlns:a16="http://schemas.microsoft.com/office/drawing/2014/main" id="{65A68285-A124-451F-8DDA-D47EC243D72D}"/>
              </a:ext>
            </a:extLst>
          </p:cNvPr>
          <p:cNvSpPr txBox="1"/>
          <p:nvPr/>
        </p:nvSpPr>
        <p:spPr>
          <a:xfrm>
            <a:off x="1526898" y="4511809"/>
            <a:ext cx="2900818" cy="553998"/>
          </a:xfrm>
          <a:prstGeom prst="rect">
            <a:avLst/>
          </a:prstGeom>
          <a:noFill/>
        </p:spPr>
        <p:txBody>
          <a:bodyPr wrap="square" lIns="0" tIns="0" rIns="0" bIns="0" rtlCol="0" anchor="ctr">
            <a:spAutoFit/>
          </a:bodyPr>
          <a:lstStyle/>
          <a:p>
            <a:r>
              <a:rPr lang="en-US" sz="1200" b="1" dirty="0">
                <a:solidFill>
                  <a:schemeClr val="bg1"/>
                </a:solidFill>
                <a:latin typeface="Century Gothic" panose="020B0502020202020204" pitchFamily="34" charset="0"/>
              </a:rPr>
              <a:t>FLIR T650 IR Camera</a:t>
            </a:r>
          </a:p>
          <a:p>
            <a:r>
              <a:rPr lang="en-US" sz="1200" dirty="0">
                <a:solidFill>
                  <a:schemeClr val="bg1"/>
                </a:solidFill>
                <a:latin typeface="Century Gothic" panose="020B0502020202020204" pitchFamily="34" charset="0"/>
              </a:rPr>
              <a:t>640 x 480 pixel IR Detector</a:t>
            </a:r>
          </a:p>
          <a:p>
            <a:r>
              <a:rPr lang="en-US" sz="1200" dirty="0">
                <a:solidFill>
                  <a:schemeClr val="bg1"/>
                </a:solidFill>
                <a:latin typeface="Century Gothic" panose="020B0502020202020204" pitchFamily="34" charset="0"/>
              </a:rPr>
              <a:t>Accuracy ± 1° C</a:t>
            </a:r>
          </a:p>
        </p:txBody>
      </p:sp>
      <p:sp>
        <p:nvSpPr>
          <p:cNvPr id="7" name="TextBox 6">
            <a:extLst>
              <a:ext uri="{FF2B5EF4-FFF2-40B4-BE49-F238E27FC236}">
                <a16:creationId xmlns:a16="http://schemas.microsoft.com/office/drawing/2014/main" id="{D0634D1A-5C33-4E72-BE1F-24204C19C13C}"/>
              </a:ext>
            </a:extLst>
          </p:cNvPr>
          <p:cNvSpPr txBox="1"/>
          <p:nvPr/>
        </p:nvSpPr>
        <p:spPr>
          <a:xfrm>
            <a:off x="8430279" y="4539477"/>
            <a:ext cx="2025376" cy="738664"/>
          </a:xfrm>
          <a:prstGeom prst="rect">
            <a:avLst/>
          </a:prstGeom>
          <a:noFill/>
        </p:spPr>
        <p:txBody>
          <a:bodyPr wrap="square" lIns="0" tIns="0" rIns="0" bIns="0" rtlCol="0" anchor="ctr">
            <a:spAutoFit/>
          </a:bodyPr>
          <a:lstStyle/>
          <a:p>
            <a:pPr algn="r"/>
            <a:r>
              <a:rPr lang="en-US" sz="1200" b="1" dirty="0">
                <a:solidFill>
                  <a:schemeClr val="bg1"/>
                </a:solidFill>
                <a:latin typeface="Century Gothic" panose="020B0502020202020204" pitchFamily="34" charset="0"/>
              </a:rPr>
              <a:t>Thermocron Data Logger</a:t>
            </a:r>
          </a:p>
          <a:p>
            <a:pPr algn="r"/>
            <a:r>
              <a:rPr lang="en-US" sz="1200" dirty="0">
                <a:solidFill>
                  <a:schemeClr val="bg1"/>
                </a:solidFill>
                <a:latin typeface="Century Gothic" panose="020B0502020202020204" pitchFamily="34" charset="0"/>
              </a:rPr>
              <a:t>     Temperature + Humidity</a:t>
            </a:r>
          </a:p>
          <a:p>
            <a:pPr algn="r"/>
            <a:r>
              <a:rPr lang="en-US" sz="1200" dirty="0">
                <a:solidFill>
                  <a:schemeClr val="bg1"/>
                </a:solidFill>
                <a:latin typeface="Century Gothic" panose="020B0502020202020204" pitchFamily="34" charset="0"/>
              </a:rPr>
              <a:t>      Accuracy 0.0625 ° C</a:t>
            </a:r>
          </a:p>
          <a:p>
            <a:pPr algn="r"/>
            <a:endParaRPr lang="en-US" sz="1200" b="1" dirty="0">
              <a:solidFill>
                <a:schemeClr val="bg1"/>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F1BC73E7-0B29-43EC-A95C-8A43EE2A429A}"/>
              </a:ext>
            </a:extLst>
          </p:cNvPr>
          <p:cNvCxnSpPr>
            <a:cxnSpLocks/>
            <a:stCxn id="7" idx="1"/>
          </p:cNvCxnSpPr>
          <p:nvPr/>
        </p:nvCxnSpPr>
        <p:spPr>
          <a:xfrm flipH="1" flipV="1">
            <a:off x="5874776" y="4891038"/>
            <a:ext cx="2555503" cy="17771"/>
          </a:xfrm>
          <a:prstGeom prst="line">
            <a:avLst/>
          </a:prstGeom>
          <a:ln w="19050" cap="rnd">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143BD2A7-D624-4A30-9447-7B53BD48CC16}"/>
              </a:ext>
            </a:extLst>
          </p:cNvPr>
          <p:cNvCxnSpPr>
            <a:cxnSpLocks/>
          </p:cNvCxnSpPr>
          <p:nvPr/>
        </p:nvCxnSpPr>
        <p:spPr>
          <a:xfrm rot="5400000" flipH="1" flipV="1">
            <a:off x="2208301" y="3240056"/>
            <a:ext cx="1305016" cy="1038686"/>
          </a:xfrm>
          <a:prstGeom prst="bentConnector3">
            <a:avLst>
              <a:gd name="adj1" fmla="val 37075"/>
            </a:avLst>
          </a:prstGeom>
          <a:ln w="19050" cap="rnd">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F32A89-5141-4812-962F-BD02F770E60B}"/>
              </a:ext>
            </a:extLst>
          </p:cNvPr>
          <p:cNvSpPr txBox="1"/>
          <p:nvPr/>
        </p:nvSpPr>
        <p:spPr>
          <a:xfrm>
            <a:off x="6233541" y="1204623"/>
            <a:ext cx="1905041" cy="184666"/>
          </a:xfrm>
          <a:prstGeom prst="rect">
            <a:avLst/>
          </a:prstGeom>
          <a:noFill/>
        </p:spPr>
        <p:txBody>
          <a:bodyPr wrap="square" lIns="0" tIns="0" rIns="0" bIns="0" rtlCol="0" anchor="ctr">
            <a:spAutoFit/>
          </a:bodyPr>
          <a:lstStyle/>
          <a:p>
            <a:r>
              <a:rPr lang="en-US" sz="1200" b="1" dirty="0">
                <a:solidFill>
                  <a:schemeClr val="bg1"/>
                </a:solidFill>
                <a:latin typeface="Century Gothic" panose="020B0502020202020204" pitchFamily="34" charset="0"/>
              </a:rPr>
              <a:t>Blocked Ceiling Diffuser</a:t>
            </a:r>
            <a:endParaRPr lang="en-US" sz="1200" dirty="0">
              <a:solidFill>
                <a:schemeClr val="bg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7E7DF35F-AF63-47D7-8D1E-B0013C0D0E30}"/>
              </a:ext>
            </a:extLst>
          </p:cNvPr>
          <p:cNvCxnSpPr>
            <a:cxnSpLocks/>
          </p:cNvCxnSpPr>
          <p:nvPr/>
        </p:nvCxnSpPr>
        <p:spPr>
          <a:xfrm>
            <a:off x="5084663" y="1295845"/>
            <a:ext cx="1029810" cy="0"/>
          </a:xfrm>
          <a:prstGeom prst="line">
            <a:avLst/>
          </a:prstGeom>
          <a:ln w="19050" cap="rnd">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 name="Picture 2" descr="Image result for thermochron ibutton sensor">
            <a:extLst>
              <a:ext uri="{FF2B5EF4-FFF2-40B4-BE49-F238E27FC236}">
                <a16:creationId xmlns:a16="http://schemas.microsoft.com/office/drawing/2014/main" id="{899A4190-F939-4FFF-8CE4-B4DE269E6D1D}"/>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400230" y="5352385"/>
            <a:ext cx="884808" cy="770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flir T650">
            <a:extLst>
              <a:ext uri="{FF2B5EF4-FFF2-40B4-BE49-F238E27FC236}">
                <a16:creationId xmlns:a16="http://schemas.microsoft.com/office/drawing/2014/main" id="{86A21338-A29A-42E1-831C-067D3B00440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65746" y="5306032"/>
            <a:ext cx="1351440" cy="82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4435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EF5CE6-1638-4ECC-BB7B-B258A9937F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615737"/>
            <a:ext cx="4495800" cy="3371850"/>
          </a:xfrm>
          <a:prstGeom prst="rect">
            <a:avLst/>
          </a:prstGeom>
        </p:spPr>
      </p:pic>
      <p:pic>
        <p:nvPicPr>
          <p:cNvPr id="5" name="Picture 4">
            <a:extLst>
              <a:ext uri="{FF2B5EF4-FFF2-40B4-BE49-F238E27FC236}">
                <a16:creationId xmlns:a16="http://schemas.microsoft.com/office/drawing/2014/main" id="{F2A9254F-8B14-4619-9B10-417600CEB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615737"/>
            <a:ext cx="4495800" cy="3371850"/>
          </a:xfrm>
          <a:prstGeom prst="rect">
            <a:avLst/>
          </a:prstGeom>
        </p:spPr>
      </p:pic>
      <p:pic>
        <p:nvPicPr>
          <p:cNvPr id="6" name="Picture 5">
            <a:extLst>
              <a:ext uri="{FF2B5EF4-FFF2-40B4-BE49-F238E27FC236}">
                <a16:creationId xmlns:a16="http://schemas.microsoft.com/office/drawing/2014/main" id="{08D09BDE-DC91-4252-98AB-24AE800D2E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0" y="1615737"/>
            <a:ext cx="4495800" cy="3371850"/>
          </a:xfrm>
          <a:prstGeom prst="rect">
            <a:avLst/>
          </a:prstGeom>
        </p:spPr>
      </p:pic>
      <p:pic>
        <p:nvPicPr>
          <p:cNvPr id="7" name="Picture 6">
            <a:extLst>
              <a:ext uri="{FF2B5EF4-FFF2-40B4-BE49-F238E27FC236}">
                <a16:creationId xmlns:a16="http://schemas.microsoft.com/office/drawing/2014/main" id="{2C4CBA9B-FAEC-497A-BB60-C6E187642C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4000" y="1615737"/>
            <a:ext cx="4495800" cy="3371850"/>
          </a:xfrm>
          <a:prstGeom prst="rect">
            <a:avLst/>
          </a:prstGeom>
        </p:spPr>
      </p:pic>
      <p:pic>
        <p:nvPicPr>
          <p:cNvPr id="8" name="Picture 7">
            <a:extLst>
              <a:ext uri="{FF2B5EF4-FFF2-40B4-BE49-F238E27FC236}">
                <a16:creationId xmlns:a16="http://schemas.microsoft.com/office/drawing/2014/main" id="{F31B18CE-9B20-42B0-B7D4-D3789D0870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 y="1615737"/>
            <a:ext cx="4495800" cy="3371850"/>
          </a:xfrm>
          <a:prstGeom prst="rect">
            <a:avLst/>
          </a:prstGeom>
        </p:spPr>
      </p:pic>
      <p:pic>
        <p:nvPicPr>
          <p:cNvPr id="9" name="Picture 8">
            <a:extLst>
              <a:ext uri="{FF2B5EF4-FFF2-40B4-BE49-F238E27FC236}">
                <a16:creationId xmlns:a16="http://schemas.microsoft.com/office/drawing/2014/main" id="{56B4D6AC-51C4-402F-80ED-EB73234181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6898" y="1618219"/>
            <a:ext cx="4471103" cy="3353327"/>
          </a:xfrm>
          <a:prstGeom prst="rect">
            <a:avLst/>
          </a:prstGeom>
        </p:spPr>
      </p:pic>
      <p:pic>
        <p:nvPicPr>
          <p:cNvPr id="10" name="Picture 9">
            <a:extLst>
              <a:ext uri="{FF2B5EF4-FFF2-40B4-BE49-F238E27FC236}">
                <a16:creationId xmlns:a16="http://schemas.microsoft.com/office/drawing/2014/main" id="{20AC0917-835F-4043-B898-969BBB3593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96898" y="1618219"/>
            <a:ext cx="4471103" cy="3353327"/>
          </a:xfrm>
          <a:prstGeom prst="rect">
            <a:avLst/>
          </a:prstGeom>
        </p:spPr>
      </p:pic>
      <p:pic>
        <p:nvPicPr>
          <p:cNvPr id="11" name="Picture 10">
            <a:extLst>
              <a:ext uri="{FF2B5EF4-FFF2-40B4-BE49-F238E27FC236}">
                <a16:creationId xmlns:a16="http://schemas.microsoft.com/office/drawing/2014/main" id="{A3D6507A-1AF7-40D3-8610-01695F22E9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96898" y="1618219"/>
            <a:ext cx="4471103" cy="3353327"/>
          </a:xfrm>
          <a:prstGeom prst="rect">
            <a:avLst/>
          </a:prstGeom>
        </p:spPr>
      </p:pic>
      <p:pic>
        <p:nvPicPr>
          <p:cNvPr id="12" name="Picture 11">
            <a:extLst>
              <a:ext uri="{FF2B5EF4-FFF2-40B4-BE49-F238E27FC236}">
                <a16:creationId xmlns:a16="http://schemas.microsoft.com/office/drawing/2014/main" id="{6CA165B6-FB3D-4725-AC17-94B5654A0B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96898" y="1618219"/>
            <a:ext cx="4471103" cy="3353327"/>
          </a:xfrm>
          <a:prstGeom prst="rect">
            <a:avLst/>
          </a:prstGeom>
        </p:spPr>
      </p:pic>
      <p:pic>
        <p:nvPicPr>
          <p:cNvPr id="13" name="Picture 12">
            <a:extLst>
              <a:ext uri="{FF2B5EF4-FFF2-40B4-BE49-F238E27FC236}">
                <a16:creationId xmlns:a16="http://schemas.microsoft.com/office/drawing/2014/main" id="{8491F3CB-7161-4FC6-9224-54DC9A1FC33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96898" y="1618219"/>
            <a:ext cx="4471103" cy="3353327"/>
          </a:xfrm>
          <a:prstGeom prst="rect">
            <a:avLst/>
          </a:prstGeom>
        </p:spPr>
      </p:pic>
      <p:pic>
        <p:nvPicPr>
          <p:cNvPr id="14" name="Picture 13">
            <a:extLst>
              <a:ext uri="{FF2B5EF4-FFF2-40B4-BE49-F238E27FC236}">
                <a16:creationId xmlns:a16="http://schemas.microsoft.com/office/drawing/2014/main" id="{7C2B190B-8B0B-4C3B-87DE-73F8468067D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731722" y="1615735"/>
            <a:ext cx="505121" cy="4554246"/>
          </a:xfrm>
          <a:prstGeom prst="rect">
            <a:avLst/>
          </a:prstGeom>
        </p:spPr>
      </p:pic>
      <p:sp>
        <p:nvSpPr>
          <p:cNvPr id="15" name="Title 1">
            <a:extLst>
              <a:ext uri="{FF2B5EF4-FFF2-40B4-BE49-F238E27FC236}">
                <a16:creationId xmlns:a16="http://schemas.microsoft.com/office/drawing/2014/main" id="{323FE454-1D6A-43EB-9D04-7AEB478E591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sz="2800" b="0" dirty="0"/>
              <a:t>IR Temperature</a:t>
            </a:r>
          </a:p>
        </p:txBody>
      </p:sp>
      <p:sp>
        <p:nvSpPr>
          <p:cNvPr id="2" name="Content Placeholder 1">
            <a:extLst>
              <a:ext uri="{FF2B5EF4-FFF2-40B4-BE49-F238E27FC236}">
                <a16:creationId xmlns:a16="http://schemas.microsoft.com/office/drawing/2014/main" id="{74B3FA6C-14D9-4DEA-9DE2-652D9145E479}"/>
              </a:ext>
            </a:extLst>
          </p:cNvPr>
          <p:cNvSpPr>
            <a:spLocks noGrp="1"/>
          </p:cNvSpPr>
          <p:nvPr>
            <p:ph idx="1"/>
          </p:nvPr>
        </p:nvSpPr>
        <p:spPr/>
        <p:txBody>
          <a:bodyPr/>
          <a:lstStyle/>
          <a:p>
            <a:endParaRPr lang="en-US"/>
          </a:p>
        </p:txBody>
      </p:sp>
      <p:sp>
        <p:nvSpPr>
          <p:cNvPr id="16" name="TextBox 15">
            <a:extLst>
              <a:ext uri="{FF2B5EF4-FFF2-40B4-BE49-F238E27FC236}">
                <a16:creationId xmlns:a16="http://schemas.microsoft.com/office/drawing/2014/main" id="{01237672-1AA1-40C6-A75F-8145159B195F}"/>
              </a:ext>
            </a:extLst>
          </p:cNvPr>
          <p:cNvSpPr txBox="1"/>
          <p:nvPr/>
        </p:nvSpPr>
        <p:spPr>
          <a:xfrm>
            <a:off x="7827146" y="5041156"/>
            <a:ext cx="2778710" cy="276999"/>
          </a:xfrm>
          <a:prstGeom prst="rect">
            <a:avLst/>
          </a:prstGeom>
          <a:noFill/>
        </p:spPr>
        <p:txBody>
          <a:bodyPr wrap="square" lIns="0" tIns="0" rIns="0" bIns="0" rtlCol="0" anchor="ctr">
            <a:spAutoFit/>
          </a:bodyPr>
          <a:lstStyle>
            <a:defPPr>
              <a:defRPr lang="en-US"/>
            </a:defPPr>
            <a:lvl1pPr>
              <a:defRPr>
                <a:solidFill>
                  <a:srgbClr val="011F38"/>
                </a:solidFill>
                <a:latin typeface="Century Gothic" panose="020B0502020202020204" pitchFamily="34" charset="0"/>
              </a:defRPr>
            </a:lvl1pPr>
          </a:lstStyle>
          <a:p>
            <a:pPr algn="r"/>
            <a:r>
              <a:rPr lang="en-US" dirty="0"/>
              <a:t> EC Tint 4  - SHGC 0.09</a:t>
            </a:r>
          </a:p>
        </p:txBody>
      </p:sp>
      <p:sp>
        <p:nvSpPr>
          <p:cNvPr id="17" name="TextBox 16">
            <a:extLst>
              <a:ext uri="{FF2B5EF4-FFF2-40B4-BE49-F238E27FC236}">
                <a16:creationId xmlns:a16="http://schemas.microsoft.com/office/drawing/2014/main" id="{F7313A87-4F0B-424D-8FFD-CB8ADE88822B}"/>
              </a:ext>
            </a:extLst>
          </p:cNvPr>
          <p:cNvSpPr txBox="1"/>
          <p:nvPr/>
        </p:nvSpPr>
        <p:spPr>
          <a:xfrm>
            <a:off x="1621655" y="5072809"/>
            <a:ext cx="2654423" cy="553998"/>
          </a:xfrm>
          <a:prstGeom prst="rect">
            <a:avLst/>
          </a:prstGeom>
          <a:noFill/>
        </p:spPr>
        <p:txBody>
          <a:bodyPr wrap="square" lIns="0" tIns="0" rIns="0" bIns="0" rtlCol="0" anchor="ctr">
            <a:spAutoFit/>
          </a:bodyPr>
          <a:lstStyle/>
          <a:p>
            <a:r>
              <a:rPr lang="en-US" dirty="0">
                <a:solidFill>
                  <a:srgbClr val="011F38"/>
                </a:solidFill>
                <a:latin typeface="Century Gothic" panose="020B0502020202020204" pitchFamily="34" charset="0"/>
              </a:rPr>
              <a:t> EC Tint 1 – SHGC 0.40</a:t>
            </a:r>
          </a:p>
          <a:p>
            <a:r>
              <a:rPr lang="en-US" dirty="0">
                <a:solidFill>
                  <a:srgbClr val="011F38"/>
                </a:solidFill>
                <a:latin typeface="Century Gothic" panose="020B0502020202020204" pitchFamily="34" charset="0"/>
              </a:rPr>
              <a:t> (Low-E Equivalent)</a:t>
            </a:r>
          </a:p>
        </p:txBody>
      </p:sp>
      <p:sp>
        <p:nvSpPr>
          <p:cNvPr id="18" name="TextBox 17">
            <a:extLst>
              <a:ext uri="{FF2B5EF4-FFF2-40B4-BE49-F238E27FC236}">
                <a16:creationId xmlns:a16="http://schemas.microsoft.com/office/drawing/2014/main" id="{6ABB872E-E372-4562-BEC8-8ADF563286B9}"/>
              </a:ext>
            </a:extLst>
          </p:cNvPr>
          <p:cNvSpPr txBox="1"/>
          <p:nvPr/>
        </p:nvSpPr>
        <p:spPr>
          <a:xfrm>
            <a:off x="4933026" y="1003178"/>
            <a:ext cx="1926454" cy="523220"/>
          </a:xfrm>
          <a:prstGeom prst="rect">
            <a:avLst/>
          </a:prstGeom>
          <a:noFill/>
          <a:ln>
            <a:noFill/>
          </a:ln>
        </p:spPr>
        <p:txBody>
          <a:bodyPr wrap="square" rtlCol="0">
            <a:spAutoFit/>
          </a:bodyPr>
          <a:lstStyle/>
          <a:p>
            <a:pPr algn="ctr"/>
            <a:r>
              <a:rPr lang="en-US" sz="2800" dirty="0">
                <a:latin typeface="Century Gothic" panose="020B0502020202020204" pitchFamily="34" charset="0"/>
              </a:rPr>
              <a:t>3 : 00 pm</a:t>
            </a:r>
          </a:p>
        </p:txBody>
      </p:sp>
      <p:sp>
        <p:nvSpPr>
          <p:cNvPr id="19" name="TextBox 18">
            <a:extLst>
              <a:ext uri="{FF2B5EF4-FFF2-40B4-BE49-F238E27FC236}">
                <a16:creationId xmlns:a16="http://schemas.microsoft.com/office/drawing/2014/main" id="{5E50EF58-1D1D-4137-BF29-4D775E3B56C4}"/>
              </a:ext>
            </a:extLst>
          </p:cNvPr>
          <p:cNvSpPr txBox="1"/>
          <p:nvPr/>
        </p:nvSpPr>
        <p:spPr>
          <a:xfrm>
            <a:off x="4933026" y="1003178"/>
            <a:ext cx="1926454" cy="523220"/>
          </a:xfrm>
          <a:prstGeom prst="rect">
            <a:avLst/>
          </a:prstGeom>
          <a:noFill/>
          <a:ln>
            <a:noFill/>
          </a:ln>
        </p:spPr>
        <p:txBody>
          <a:bodyPr wrap="square" rtlCol="0">
            <a:spAutoFit/>
          </a:bodyPr>
          <a:lstStyle/>
          <a:p>
            <a:pPr algn="ctr"/>
            <a:r>
              <a:rPr lang="en-US" sz="2800" dirty="0">
                <a:latin typeface="Century Gothic" panose="020B0502020202020204" pitchFamily="34" charset="0"/>
              </a:rPr>
              <a:t>3 : 15 pm</a:t>
            </a:r>
          </a:p>
        </p:txBody>
      </p:sp>
      <p:sp>
        <p:nvSpPr>
          <p:cNvPr id="20" name="TextBox 19">
            <a:extLst>
              <a:ext uri="{FF2B5EF4-FFF2-40B4-BE49-F238E27FC236}">
                <a16:creationId xmlns:a16="http://schemas.microsoft.com/office/drawing/2014/main" id="{71D47523-EC4E-4571-83D3-A257D6F5A47A}"/>
              </a:ext>
            </a:extLst>
          </p:cNvPr>
          <p:cNvSpPr txBox="1"/>
          <p:nvPr/>
        </p:nvSpPr>
        <p:spPr>
          <a:xfrm>
            <a:off x="4933026" y="1003178"/>
            <a:ext cx="1926454" cy="523220"/>
          </a:xfrm>
          <a:prstGeom prst="rect">
            <a:avLst/>
          </a:prstGeom>
          <a:noFill/>
          <a:ln>
            <a:noFill/>
          </a:ln>
        </p:spPr>
        <p:txBody>
          <a:bodyPr wrap="square" rtlCol="0">
            <a:spAutoFit/>
          </a:bodyPr>
          <a:lstStyle/>
          <a:p>
            <a:pPr algn="ctr"/>
            <a:r>
              <a:rPr lang="en-US" sz="2800" dirty="0">
                <a:latin typeface="Century Gothic" panose="020B0502020202020204" pitchFamily="34" charset="0"/>
              </a:rPr>
              <a:t>3 : 30 pm</a:t>
            </a:r>
          </a:p>
        </p:txBody>
      </p:sp>
      <p:sp>
        <p:nvSpPr>
          <p:cNvPr id="21" name="TextBox 20">
            <a:extLst>
              <a:ext uri="{FF2B5EF4-FFF2-40B4-BE49-F238E27FC236}">
                <a16:creationId xmlns:a16="http://schemas.microsoft.com/office/drawing/2014/main" id="{5DE111A6-45C7-4DE3-BBDF-03F30AAA932B}"/>
              </a:ext>
            </a:extLst>
          </p:cNvPr>
          <p:cNvSpPr txBox="1"/>
          <p:nvPr/>
        </p:nvSpPr>
        <p:spPr>
          <a:xfrm>
            <a:off x="4933026" y="1003178"/>
            <a:ext cx="1926454" cy="523220"/>
          </a:xfrm>
          <a:prstGeom prst="rect">
            <a:avLst/>
          </a:prstGeom>
          <a:noFill/>
          <a:ln>
            <a:noFill/>
          </a:ln>
        </p:spPr>
        <p:txBody>
          <a:bodyPr wrap="square" rtlCol="0">
            <a:spAutoFit/>
          </a:bodyPr>
          <a:lstStyle/>
          <a:p>
            <a:pPr algn="ctr"/>
            <a:r>
              <a:rPr lang="en-US" sz="2800" dirty="0">
                <a:latin typeface="Century Gothic" panose="020B0502020202020204" pitchFamily="34" charset="0"/>
              </a:rPr>
              <a:t>3 : 45 pm</a:t>
            </a:r>
          </a:p>
        </p:txBody>
      </p:sp>
      <p:sp>
        <p:nvSpPr>
          <p:cNvPr id="22" name="TextBox 21">
            <a:extLst>
              <a:ext uri="{FF2B5EF4-FFF2-40B4-BE49-F238E27FC236}">
                <a16:creationId xmlns:a16="http://schemas.microsoft.com/office/drawing/2014/main" id="{9AFD17E4-FD66-4141-A2F7-17FBA60132EA}"/>
              </a:ext>
            </a:extLst>
          </p:cNvPr>
          <p:cNvSpPr txBox="1"/>
          <p:nvPr/>
        </p:nvSpPr>
        <p:spPr>
          <a:xfrm>
            <a:off x="4933026" y="1003178"/>
            <a:ext cx="1926454" cy="523220"/>
          </a:xfrm>
          <a:prstGeom prst="rect">
            <a:avLst/>
          </a:prstGeom>
          <a:noFill/>
          <a:ln>
            <a:noFill/>
          </a:ln>
        </p:spPr>
        <p:txBody>
          <a:bodyPr wrap="square" rtlCol="0">
            <a:spAutoFit/>
          </a:bodyPr>
          <a:lstStyle/>
          <a:p>
            <a:pPr algn="ctr"/>
            <a:r>
              <a:rPr lang="en-US" sz="2800" dirty="0">
                <a:latin typeface="Century Gothic" panose="020B0502020202020204" pitchFamily="34" charset="0"/>
              </a:rPr>
              <a:t>4 : 00 pm</a:t>
            </a:r>
          </a:p>
        </p:txBody>
      </p:sp>
      <p:sp>
        <p:nvSpPr>
          <p:cNvPr id="23" name="TextBox 22">
            <a:extLst>
              <a:ext uri="{FF2B5EF4-FFF2-40B4-BE49-F238E27FC236}">
                <a16:creationId xmlns:a16="http://schemas.microsoft.com/office/drawing/2014/main" id="{059D0FC8-DA5E-4292-93D5-ACA1ACF09785}"/>
              </a:ext>
            </a:extLst>
          </p:cNvPr>
          <p:cNvSpPr txBox="1"/>
          <p:nvPr/>
        </p:nvSpPr>
        <p:spPr>
          <a:xfrm>
            <a:off x="5236344" y="5872401"/>
            <a:ext cx="1550622" cy="215444"/>
          </a:xfrm>
          <a:prstGeom prst="rect">
            <a:avLst/>
          </a:prstGeom>
          <a:noFill/>
        </p:spPr>
        <p:txBody>
          <a:bodyPr wrap="square" lIns="0" tIns="0" rIns="0" bIns="0" rtlCol="0" anchor="ctr">
            <a:spAutoFit/>
          </a:bodyPr>
          <a:lstStyle/>
          <a:p>
            <a:pPr algn="r"/>
            <a:r>
              <a:rPr lang="en-US" sz="1400" dirty="0">
                <a:solidFill>
                  <a:srgbClr val="011F38"/>
                </a:solidFill>
                <a:latin typeface="Century Gothic" panose="020B0502020202020204" pitchFamily="34" charset="0"/>
              </a:rPr>
              <a:t> Deg F</a:t>
            </a:r>
          </a:p>
        </p:txBody>
      </p:sp>
    </p:spTree>
    <p:extLst>
      <p:ext uri="{BB962C8B-B14F-4D97-AF65-F5344CB8AC3E}">
        <p14:creationId xmlns:p14="http://schemas.microsoft.com/office/powerpoint/2010/main" val="15825070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9" grpId="1"/>
      <p:bldP spid="20" grpId="0"/>
      <p:bldP spid="20" grpId="1"/>
      <p:bldP spid="21" grpId="0"/>
      <p:bldP spid="21" grpId="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B4521D-53D8-47B5-9C5C-0011C40D5E1E}"/>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AE30953-CBF6-4F7D-BB46-FB73CB62322B}"/>
              </a:ext>
            </a:extLst>
          </p:cNvPr>
          <p:cNvSpPr>
            <a:spLocks noGrp="1"/>
          </p:cNvSpPr>
          <p:nvPr>
            <p:ph type="title"/>
          </p:nvPr>
        </p:nvSpPr>
        <p:spPr/>
        <p:txBody>
          <a:bodyPr/>
          <a:lstStyle/>
          <a:p>
            <a:r>
              <a:rPr lang="en-US" b="0" dirty="0"/>
              <a:t>Key Findings</a:t>
            </a:r>
          </a:p>
        </p:txBody>
      </p:sp>
      <p:sp>
        <p:nvSpPr>
          <p:cNvPr id="4" name="Slide Number Placeholder 3">
            <a:extLst>
              <a:ext uri="{FF2B5EF4-FFF2-40B4-BE49-F238E27FC236}">
                <a16:creationId xmlns:a16="http://schemas.microsoft.com/office/drawing/2014/main" id="{977F5BD5-2A1A-44D5-B3EB-50F12A074467}"/>
              </a:ext>
            </a:extLst>
          </p:cNvPr>
          <p:cNvSpPr>
            <a:spLocks noGrp="1"/>
          </p:cNvSpPr>
          <p:nvPr>
            <p:ph type="sldNum" sz="quarter" idx="4"/>
          </p:nvPr>
        </p:nvSpPr>
        <p:spPr/>
        <p:txBody>
          <a:bodyPr/>
          <a:lstStyle/>
          <a:p>
            <a:fld id="{DB150780-22E9-4FA5-82D2-A4C93B49AABD}" type="slidenum">
              <a:rPr lang="en-US" smtClean="0"/>
              <a:pPr/>
              <a:t>44</a:t>
            </a:fld>
            <a:endParaRPr lang="en-US" dirty="0"/>
          </a:p>
        </p:txBody>
      </p:sp>
      <p:pic>
        <p:nvPicPr>
          <p:cNvPr id="20" name="Picture 19">
            <a:extLst>
              <a:ext uri="{FF2B5EF4-FFF2-40B4-BE49-F238E27FC236}">
                <a16:creationId xmlns:a16="http://schemas.microsoft.com/office/drawing/2014/main" id="{0686C9FB-992C-437A-AA95-AE9E9D956E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371" y="3695700"/>
            <a:ext cx="7745406" cy="2576100"/>
          </a:xfrm>
          <a:prstGeom prst="rect">
            <a:avLst/>
          </a:prstGeom>
        </p:spPr>
      </p:pic>
      <p:pic>
        <p:nvPicPr>
          <p:cNvPr id="21" name="Picture 20">
            <a:extLst>
              <a:ext uri="{FF2B5EF4-FFF2-40B4-BE49-F238E27FC236}">
                <a16:creationId xmlns:a16="http://schemas.microsoft.com/office/drawing/2014/main" id="{68288C28-D5CF-4529-9175-5DB8B3878F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047" y="1062955"/>
            <a:ext cx="7757730" cy="2629769"/>
          </a:xfrm>
          <a:prstGeom prst="rect">
            <a:avLst/>
          </a:prstGeom>
        </p:spPr>
      </p:pic>
      <p:sp>
        <p:nvSpPr>
          <p:cNvPr id="22" name="Rectangle 21">
            <a:extLst>
              <a:ext uri="{FF2B5EF4-FFF2-40B4-BE49-F238E27FC236}">
                <a16:creationId xmlns:a16="http://schemas.microsoft.com/office/drawing/2014/main" id="{B454DB2B-AD8C-45F7-A20D-1257D9E9865E}"/>
              </a:ext>
            </a:extLst>
          </p:cNvPr>
          <p:cNvSpPr/>
          <p:nvPr/>
        </p:nvSpPr>
        <p:spPr>
          <a:xfrm>
            <a:off x="8452918" y="1062954"/>
            <a:ext cx="3217466" cy="2629769"/>
          </a:xfrm>
          <a:prstGeom prst="rect">
            <a:avLst/>
          </a:prstGeom>
          <a:solidFill>
            <a:srgbClr val="011F38"/>
          </a:solidFill>
          <a:ln w="22225" cap="flat" cmpd="sng" algn="ctr">
            <a:no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1349"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81682428-3A1B-432E-8FB0-39347E6CD69D}"/>
              </a:ext>
            </a:extLst>
          </p:cNvPr>
          <p:cNvSpPr/>
          <p:nvPr/>
        </p:nvSpPr>
        <p:spPr>
          <a:xfrm>
            <a:off x="8452918" y="3692723"/>
            <a:ext cx="3217466" cy="2576100"/>
          </a:xfrm>
          <a:prstGeom prst="rect">
            <a:avLst/>
          </a:prstGeom>
          <a:solidFill>
            <a:srgbClr val="E7E6E6"/>
          </a:solidFill>
          <a:ln w="22225" cap="flat" cmpd="sng" algn="ctr">
            <a:noFill/>
            <a:prstDash val="solid"/>
            <a:miter lim="800000"/>
          </a:ln>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1349"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F1391E7-FD4D-4AC7-8C92-F6D34B8A020D}"/>
              </a:ext>
            </a:extLst>
          </p:cNvPr>
          <p:cNvSpPr txBox="1"/>
          <p:nvPr/>
        </p:nvSpPr>
        <p:spPr>
          <a:xfrm>
            <a:off x="8544519" y="4300893"/>
            <a:ext cx="3034264" cy="1277401"/>
          </a:xfrm>
          <a:prstGeom prst="rect">
            <a:avLst/>
          </a:prstGeom>
          <a:noFill/>
          <a:effectLst/>
        </p:spPr>
        <p:txBody>
          <a:bodyPr wrap="square" rtlCol="0">
            <a:spAutoFit/>
          </a:bodyPr>
          <a:lstStyle/>
          <a:p>
            <a:pPr algn="ctr" defTabSz="457200" eaLnBrk="0" fontAlgn="base" hangingPunct="0">
              <a:spcBef>
                <a:spcPct val="0"/>
              </a:spcBef>
              <a:spcAft>
                <a:spcPct val="0"/>
              </a:spcAft>
            </a:pPr>
            <a:r>
              <a:rPr lang="en-US" sz="4498" b="1" dirty="0">
                <a:solidFill>
                  <a:srgbClr val="011F38"/>
                </a:solidFill>
                <a:latin typeface="Century Gothic"/>
                <a:cs typeface="Century Gothic"/>
              </a:rPr>
              <a:t>10</a:t>
            </a:r>
            <a:r>
              <a:rPr lang="en-US" sz="4501" b="1" baseline="30000" dirty="0">
                <a:solidFill>
                  <a:srgbClr val="011F38"/>
                </a:solidFill>
                <a:latin typeface="Century Gothic"/>
                <a:cs typeface="Century Gothic"/>
              </a:rPr>
              <a:t>ºF</a:t>
            </a:r>
            <a:br>
              <a:rPr lang="en-US" sz="2699" dirty="0">
                <a:solidFill>
                  <a:srgbClr val="011F38"/>
                </a:solidFill>
                <a:latin typeface="Century Gothic"/>
                <a:cs typeface="Century Gothic"/>
              </a:rPr>
            </a:br>
            <a:r>
              <a:rPr lang="en-US" sz="1600" dirty="0">
                <a:solidFill>
                  <a:srgbClr val="011F38"/>
                </a:solidFill>
                <a:latin typeface="Century Gothic"/>
                <a:cs typeface="Century Gothic"/>
              </a:rPr>
              <a:t>cooler skin temperature </a:t>
            </a:r>
          </a:p>
          <a:p>
            <a:pPr algn="ctr" defTabSz="457200" eaLnBrk="0" fontAlgn="base" hangingPunct="0">
              <a:spcBef>
                <a:spcPct val="0"/>
              </a:spcBef>
              <a:spcAft>
                <a:spcPct val="0"/>
              </a:spcAft>
            </a:pPr>
            <a:r>
              <a:rPr lang="en-US" sz="1600" dirty="0">
                <a:solidFill>
                  <a:srgbClr val="011F38"/>
                </a:solidFill>
                <a:latin typeface="Century Gothic"/>
                <a:cs typeface="Century Gothic"/>
              </a:rPr>
              <a:t>with EC</a:t>
            </a:r>
            <a:endParaRPr lang="en-US" sz="1600" baseline="30000" dirty="0">
              <a:solidFill>
                <a:srgbClr val="011F38"/>
              </a:solidFill>
              <a:latin typeface="Century Gothic"/>
              <a:cs typeface="Century Gothic"/>
            </a:endParaRPr>
          </a:p>
        </p:txBody>
      </p:sp>
      <p:sp>
        <p:nvSpPr>
          <p:cNvPr id="25" name="TextBox 24">
            <a:extLst>
              <a:ext uri="{FF2B5EF4-FFF2-40B4-BE49-F238E27FC236}">
                <a16:creationId xmlns:a16="http://schemas.microsoft.com/office/drawing/2014/main" id="{F970BA99-B494-4E64-AF0E-28BA66C81208}"/>
              </a:ext>
            </a:extLst>
          </p:cNvPr>
          <p:cNvSpPr txBox="1"/>
          <p:nvPr/>
        </p:nvSpPr>
        <p:spPr>
          <a:xfrm>
            <a:off x="315242" y="3135996"/>
            <a:ext cx="7665774" cy="369204"/>
          </a:xfrm>
          <a:prstGeom prst="rect">
            <a:avLst/>
          </a:prstGeom>
          <a:solidFill>
            <a:srgbClr val="3B3838">
              <a:alpha val="60000"/>
            </a:srgbClr>
          </a:solidFill>
          <a:effectLst/>
        </p:spPr>
        <p:txBody>
          <a:bodyPr wrap="square" rtlCol="0">
            <a:spAutoFit/>
          </a:bodyPr>
          <a:lstStyle/>
          <a:p>
            <a:pPr defTabSz="457200" eaLnBrk="0" fontAlgn="base" hangingPunct="0">
              <a:spcBef>
                <a:spcPct val="0"/>
              </a:spcBef>
              <a:spcAft>
                <a:spcPct val="0"/>
              </a:spcAft>
            </a:pPr>
            <a:r>
              <a:rPr lang="en-US" sz="1799" dirty="0">
                <a:solidFill>
                  <a:srgbClr val="FFFFFF"/>
                </a:solidFill>
                <a:latin typeface="Century Gothic"/>
                <a:cs typeface="Century Gothic"/>
              </a:rPr>
              <a:t>Thermal discomfort within 10 mins next to Low-E</a:t>
            </a:r>
          </a:p>
        </p:txBody>
      </p:sp>
      <p:sp>
        <p:nvSpPr>
          <p:cNvPr id="26" name="TextBox 25">
            <a:extLst>
              <a:ext uri="{FF2B5EF4-FFF2-40B4-BE49-F238E27FC236}">
                <a16:creationId xmlns:a16="http://schemas.microsoft.com/office/drawing/2014/main" id="{A7ABE178-1D3A-40E0-87C1-89F473FFCFD6}"/>
              </a:ext>
            </a:extLst>
          </p:cNvPr>
          <p:cNvSpPr txBox="1"/>
          <p:nvPr/>
        </p:nvSpPr>
        <p:spPr>
          <a:xfrm>
            <a:off x="8490047" y="1655431"/>
            <a:ext cx="3088736" cy="1277401"/>
          </a:xfrm>
          <a:prstGeom prst="rect">
            <a:avLst/>
          </a:prstGeom>
          <a:noFill/>
          <a:effectLst/>
        </p:spPr>
        <p:txBody>
          <a:bodyPr wrap="square" rtlCol="0">
            <a:spAutoFit/>
          </a:bodyPr>
          <a:lstStyle/>
          <a:p>
            <a:pPr algn="ctr" defTabSz="457200" eaLnBrk="0" fontAlgn="base" hangingPunct="0">
              <a:spcBef>
                <a:spcPct val="0"/>
              </a:spcBef>
              <a:spcAft>
                <a:spcPct val="0"/>
              </a:spcAft>
            </a:pPr>
            <a:r>
              <a:rPr lang="en-US" sz="4498" b="1" dirty="0">
                <a:solidFill>
                  <a:prstClr val="white"/>
                </a:solidFill>
                <a:latin typeface="Century Gothic"/>
                <a:cs typeface="Century Gothic"/>
              </a:rPr>
              <a:t>3</a:t>
            </a:r>
            <a:r>
              <a:rPr lang="en-US" sz="4501" b="1" baseline="30000" dirty="0">
                <a:solidFill>
                  <a:prstClr val="white"/>
                </a:solidFill>
                <a:latin typeface="Century Gothic"/>
                <a:cs typeface="Century Gothic"/>
              </a:rPr>
              <a:t>ºF</a:t>
            </a:r>
            <a:br>
              <a:rPr lang="en-US" sz="2699" dirty="0">
                <a:solidFill>
                  <a:srgbClr val="011F38"/>
                </a:solidFill>
                <a:latin typeface="Century Gothic"/>
                <a:cs typeface="Century Gothic"/>
              </a:rPr>
            </a:br>
            <a:r>
              <a:rPr lang="en-US" sz="1600" dirty="0">
                <a:solidFill>
                  <a:srgbClr val="FFFFFF"/>
                </a:solidFill>
                <a:latin typeface="Century Gothic"/>
                <a:cs typeface="Century Gothic"/>
              </a:rPr>
              <a:t>Lower indoor air temperature with EC</a:t>
            </a:r>
            <a:endParaRPr lang="en-US" sz="1600" baseline="30000" dirty="0">
              <a:solidFill>
                <a:srgbClr val="011F38"/>
              </a:solidFill>
              <a:latin typeface="Century Gothic"/>
              <a:cs typeface="Century Gothic"/>
            </a:endParaRPr>
          </a:p>
        </p:txBody>
      </p:sp>
      <p:sp>
        <p:nvSpPr>
          <p:cNvPr id="27" name="TextBox 26">
            <a:extLst>
              <a:ext uri="{FF2B5EF4-FFF2-40B4-BE49-F238E27FC236}">
                <a16:creationId xmlns:a16="http://schemas.microsoft.com/office/drawing/2014/main" id="{B85E9920-2253-4442-867E-E95E32AFE15F}"/>
              </a:ext>
            </a:extLst>
          </p:cNvPr>
          <p:cNvSpPr txBox="1"/>
          <p:nvPr/>
        </p:nvSpPr>
        <p:spPr>
          <a:xfrm>
            <a:off x="288047" y="5859944"/>
            <a:ext cx="7665774" cy="369204"/>
          </a:xfrm>
          <a:prstGeom prst="rect">
            <a:avLst/>
          </a:prstGeom>
          <a:solidFill>
            <a:srgbClr val="3B3838">
              <a:alpha val="60000"/>
            </a:srgbClr>
          </a:solidFill>
          <a:effectLst/>
        </p:spPr>
        <p:txBody>
          <a:bodyPr wrap="square" rtlCol="0">
            <a:spAutoFit/>
          </a:bodyPr>
          <a:lstStyle/>
          <a:p>
            <a:pPr defTabSz="457200" eaLnBrk="0" fontAlgn="base" hangingPunct="0">
              <a:spcBef>
                <a:spcPct val="0"/>
              </a:spcBef>
              <a:spcAft>
                <a:spcPct val="0"/>
              </a:spcAft>
            </a:pPr>
            <a:r>
              <a:rPr lang="en-US" sz="1799" dirty="0">
                <a:solidFill>
                  <a:srgbClr val="FFFFFF"/>
                </a:solidFill>
                <a:latin typeface="Century Gothic"/>
                <a:cs typeface="Century Gothic"/>
              </a:rPr>
              <a:t>No discomfort after 1 hour next to EC glazing</a:t>
            </a:r>
          </a:p>
        </p:txBody>
      </p:sp>
    </p:spTree>
    <p:extLst>
      <p:ext uri="{BB962C8B-B14F-4D97-AF65-F5344CB8AC3E}">
        <p14:creationId xmlns:p14="http://schemas.microsoft.com/office/powerpoint/2010/main" val="40981520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3">
            <a:extLst>
              <a:ext uri="{FF2B5EF4-FFF2-40B4-BE49-F238E27FC236}">
                <a16:creationId xmlns:a16="http://schemas.microsoft.com/office/drawing/2014/main" id="{744B9101-F56C-2348-9A70-9E04A785B1C6}"/>
              </a:ext>
            </a:extLst>
          </p:cNvPr>
          <p:cNvSpPr txBox="1">
            <a:spLocks noChangeArrowheads="1"/>
          </p:cNvSpPr>
          <p:nvPr/>
        </p:nvSpPr>
        <p:spPr bwMode="auto">
          <a:xfrm>
            <a:off x="505945" y="2739550"/>
            <a:ext cx="5205043" cy="154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marR="0" lvl="0" indent="0" algn="l" defTabSz="449399"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5400"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rPr>
              <a:t>Daylight &amp; </a:t>
            </a:r>
          </a:p>
          <a:p>
            <a:pPr marL="0" marR="0" lvl="0" indent="0" algn="l" defTabSz="449399"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5400"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rPr>
              <a:t>The Workplace Study</a:t>
            </a:r>
            <a:endParaRPr kumimoji="0" lang="id-ID" altLang="en-US" sz="5400"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endParaRPr>
          </a:p>
        </p:txBody>
      </p:sp>
      <p:sp>
        <p:nvSpPr>
          <p:cNvPr id="5" name="Rectangle 4">
            <a:extLst>
              <a:ext uri="{FF2B5EF4-FFF2-40B4-BE49-F238E27FC236}">
                <a16:creationId xmlns:a16="http://schemas.microsoft.com/office/drawing/2014/main" id="{A4957CEA-38AB-9547-9181-D3C165126D4D}"/>
              </a:ext>
            </a:extLst>
          </p:cNvPr>
          <p:cNvSpPr/>
          <p:nvPr/>
        </p:nvSpPr>
        <p:spPr>
          <a:xfrm>
            <a:off x="-26146" y="2849746"/>
            <a:ext cx="141550" cy="1166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3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87CAE"/>
              </a:solidFill>
              <a:effectLst/>
              <a:uLnTx/>
              <a:uFillTx/>
              <a:latin typeface="Century Gothic" panose="020F0302020204030204"/>
              <a:ea typeface="+mn-ea"/>
              <a:cs typeface="+mn-cs"/>
            </a:endParaRPr>
          </a:p>
        </p:txBody>
      </p:sp>
      <p:pic>
        <p:nvPicPr>
          <p:cNvPr id="8" name="Picture Placeholder 7" descr="A room filled with furniture and a large window&#10;&#10;Description generated with high confidence">
            <a:extLst>
              <a:ext uri="{FF2B5EF4-FFF2-40B4-BE49-F238E27FC236}">
                <a16:creationId xmlns:a16="http://schemas.microsoft.com/office/drawing/2014/main" id="{885BDAE1-E9C4-4F9F-9A3D-57536FE39B8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10785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CDAAA-0410-4290-8994-FA1BE6251663}"/>
              </a:ext>
            </a:extLst>
          </p:cNvPr>
          <p:cNvSpPr>
            <a:spLocks noGrp="1"/>
          </p:cNvSpPr>
          <p:nvPr>
            <p:ph type="title"/>
          </p:nvPr>
        </p:nvSpPr>
        <p:spPr/>
        <p:txBody>
          <a:bodyPr/>
          <a:lstStyle/>
          <a:p>
            <a:r>
              <a:rPr lang="en-US" b="0" dirty="0">
                <a:solidFill>
                  <a:schemeClr val="tx2"/>
                </a:solidFill>
              </a:rPr>
              <a:t>Daylight &amp; Workplace Study </a:t>
            </a:r>
          </a:p>
        </p:txBody>
      </p:sp>
      <p:pic>
        <p:nvPicPr>
          <p:cNvPr id="2" name="Picture 1">
            <a:extLst>
              <a:ext uri="{FF2B5EF4-FFF2-40B4-BE49-F238E27FC236}">
                <a16:creationId xmlns:a16="http://schemas.microsoft.com/office/drawing/2014/main" id="{DCB6E03F-45C7-4197-9455-D1F4C85A604A}"/>
              </a:ext>
            </a:extLst>
          </p:cNvPr>
          <p:cNvPicPr>
            <a:picLocks noChangeAspect="1"/>
          </p:cNvPicPr>
          <p:nvPr/>
        </p:nvPicPr>
        <p:blipFill>
          <a:blip r:embed="rId3"/>
          <a:stretch>
            <a:fillRect/>
          </a:stretch>
        </p:blipFill>
        <p:spPr>
          <a:xfrm>
            <a:off x="-1" y="1001955"/>
            <a:ext cx="12192000" cy="5311290"/>
          </a:xfrm>
          <a:prstGeom prst="rect">
            <a:avLst/>
          </a:prstGeom>
        </p:spPr>
      </p:pic>
      <p:sp>
        <p:nvSpPr>
          <p:cNvPr id="5" name="Rectangle 4">
            <a:extLst>
              <a:ext uri="{FF2B5EF4-FFF2-40B4-BE49-F238E27FC236}">
                <a16:creationId xmlns:a16="http://schemas.microsoft.com/office/drawing/2014/main" id="{47C5FA70-871F-485C-8D3A-324E1AED5A0F}"/>
              </a:ext>
            </a:extLst>
          </p:cNvPr>
          <p:cNvSpPr/>
          <p:nvPr/>
        </p:nvSpPr>
        <p:spPr>
          <a:xfrm>
            <a:off x="-3080084" y="6573245"/>
            <a:ext cx="9930063" cy="492443"/>
          </a:xfrm>
          <a:prstGeom prst="rect">
            <a:avLst/>
          </a:prstGeom>
        </p:spPr>
        <p:txBody>
          <a:bodyPr wrap="square">
            <a:spAutoFit/>
          </a:bodyPr>
          <a:lstStyle/>
          <a:p>
            <a:pPr algn="ctr" defTabSz="449399">
              <a:defRPr/>
            </a:pPr>
            <a:r>
              <a:rPr lang="en-US" sz="1300" dirty="0">
                <a:latin typeface="Century Gothic" charset="0"/>
                <a:ea typeface="Century Gothic" charset="0"/>
                <a:cs typeface="Century Gothic" charset="0"/>
                <a:hlinkClick r:id="rId4"/>
              </a:rPr>
              <a:t>Daylight &amp; Workplace Study White Paper</a:t>
            </a:r>
            <a:endParaRPr lang="en-US" sz="1300" dirty="0">
              <a:latin typeface="Century Gothic" charset="0"/>
              <a:ea typeface="Century Gothic" charset="0"/>
              <a:cs typeface="Century Gothic" charset="0"/>
            </a:endParaRPr>
          </a:p>
          <a:p>
            <a:pPr algn="ctr" defTabSz="449399">
              <a:defRPr/>
            </a:pPr>
            <a:endParaRPr lang="en-US" sz="1300" dirty="0">
              <a:latin typeface="Century Gothic" charset="0"/>
              <a:ea typeface="Century Gothic" charset="0"/>
              <a:cs typeface="Century Gothic" charset="0"/>
            </a:endParaRPr>
          </a:p>
        </p:txBody>
      </p:sp>
    </p:spTree>
    <p:extLst>
      <p:ext uri="{BB962C8B-B14F-4D97-AF65-F5344CB8AC3E}">
        <p14:creationId xmlns:p14="http://schemas.microsoft.com/office/powerpoint/2010/main" val="33164083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A26CCDEC-E50F-4E30-B315-209861DBE645}"/>
              </a:ext>
            </a:extLst>
          </p:cNvPr>
          <p:cNvSpPr/>
          <p:nvPr/>
        </p:nvSpPr>
        <p:spPr>
          <a:xfrm>
            <a:off x="10548" y="0"/>
            <a:ext cx="12192000" cy="6858000"/>
          </a:xfrm>
          <a:prstGeom prst="rect">
            <a:avLst/>
          </a:prstGeom>
          <a:solidFill>
            <a:schemeClr val="tx1">
              <a:lumMod val="50000"/>
              <a:alpha val="4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49399"/>
            <a:endParaRPr lang="en-US" sz="2000" dirty="0">
              <a:solidFill>
                <a:srgbClr val="FFFFFF"/>
              </a:solidFill>
              <a:latin typeface="Century Gothic" panose="020B0502020202020204" pitchFamily="34" charset="0"/>
            </a:endParaRPr>
          </a:p>
        </p:txBody>
      </p:sp>
      <p:sp>
        <p:nvSpPr>
          <p:cNvPr id="28" name="Rectangle 27">
            <a:extLst>
              <a:ext uri="{FF2B5EF4-FFF2-40B4-BE49-F238E27FC236}">
                <a16:creationId xmlns:a16="http://schemas.microsoft.com/office/drawing/2014/main" id="{C99F6E0F-1B8F-724C-87F7-A6A3ED6E58B2}"/>
              </a:ext>
            </a:extLst>
          </p:cNvPr>
          <p:cNvSpPr/>
          <p:nvPr/>
        </p:nvSpPr>
        <p:spPr>
          <a:xfrm>
            <a:off x="450441" y="6230601"/>
            <a:ext cx="11291118" cy="292388"/>
          </a:xfrm>
          <a:prstGeom prst="rect">
            <a:avLst/>
          </a:prstGeom>
        </p:spPr>
        <p:txBody>
          <a:bodyPr wrap="square">
            <a:spAutoFit/>
          </a:bodyPr>
          <a:lstStyle/>
          <a:p>
            <a:pPr algn="ctr" defTabSz="449399">
              <a:defRPr/>
            </a:pPr>
            <a:r>
              <a:rPr lang="en-US" sz="1300" spc="-9" dirty="0">
                <a:solidFill>
                  <a:srgbClr val="FFFFFF"/>
                </a:solidFill>
                <a:latin typeface="Century Gothic" charset="0"/>
                <a:ea typeface="Century Gothic" charset="0"/>
                <a:cs typeface="Century Gothic" charset="0"/>
              </a:rPr>
              <a:t>Research conducted by Professor Alan </a:t>
            </a:r>
            <a:r>
              <a:rPr lang="en-US" sz="1300" spc="-3" dirty="0">
                <a:solidFill>
                  <a:srgbClr val="FFFFFF"/>
                </a:solidFill>
                <a:latin typeface="Century Gothic" charset="0"/>
                <a:ea typeface="Century Gothic" charset="0"/>
                <a:cs typeface="Century Gothic" charset="0"/>
              </a:rPr>
              <a:t>Hedge of Cornell University</a:t>
            </a:r>
          </a:p>
        </p:txBody>
      </p:sp>
      <p:sp>
        <p:nvSpPr>
          <p:cNvPr id="29" name="Title 3">
            <a:extLst>
              <a:ext uri="{FF2B5EF4-FFF2-40B4-BE49-F238E27FC236}">
                <a16:creationId xmlns:a16="http://schemas.microsoft.com/office/drawing/2014/main" id="{AA56A773-95FD-AC41-A28E-7B741428801C}"/>
              </a:ext>
            </a:extLst>
          </p:cNvPr>
          <p:cNvSpPr txBox="1">
            <a:spLocks/>
          </p:cNvSpPr>
          <p:nvPr/>
        </p:nvSpPr>
        <p:spPr>
          <a:xfrm>
            <a:off x="400692" y="456136"/>
            <a:ext cx="11801856" cy="885796"/>
          </a:xfrm>
          <a:prstGeom prst="rect">
            <a:avLst/>
          </a:prstGeom>
        </p:spPr>
        <p:txBody>
          <a:bodyPr vert="horz" lIns="0" tIns="0" rIns="0" bIns="0" rtlCol="0" anchor="ctr" anchorCtr="0">
            <a:noAutofit/>
          </a:bodyPr>
          <a:lstStyle>
            <a:lvl1pPr marL="0" indent="0" algn="l" defTabSz="914400" rtl="0" eaLnBrk="1" latinLnBrk="0" hangingPunct="1">
              <a:lnSpc>
                <a:spcPct val="85000"/>
              </a:lnSpc>
              <a:spcBef>
                <a:spcPct val="0"/>
              </a:spcBef>
              <a:buNone/>
              <a:defRPr lang="en-US" sz="2800" b="1" kern="1200">
                <a:solidFill>
                  <a:schemeClr val="tx2"/>
                </a:solidFill>
                <a:latin typeface="Century Gothic" panose="020B0502020202020204" pitchFamily="34" charset="0"/>
                <a:ea typeface="Century Gothic" panose="020B0502020202020204" pitchFamily="34" charset="0"/>
                <a:cs typeface="Arial" panose="020B0604020202020204" pitchFamily="34" charset="0"/>
              </a:defRPr>
            </a:lvl1pPr>
          </a:lstStyle>
          <a:p>
            <a:pPr marL="7700" algn="ctr" defTabSz="806867">
              <a:lnSpc>
                <a:spcPct val="90000"/>
              </a:lnSpc>
              <a:spcBef>
                <a:spcPts val="0"/>
              </a:spcBef>
              <a:defRPr/>
            </a:pPr>
            <a:r>
              <a:rPr lang="en-US" sz="4236" b="0" spc="9" dirty="0">
                <a:solidFill>
                  <a:srgbClr val="FFFFFF"/>
                </a:solidFill>
                <a:effectLst>
                  <a:outerShdw blurRad="50800" dist="38100" dir="5400000" algn="t" rotWithShape="0">
                    <a:prstClr val="black">
                      <a:alpha val="40000"/>
                    </a:prstClr>
                  </a:outerShdw>
                </a:effectLst>
              </a:rPr>
              <a:t>Health benefits of EC Glazing</a:t>
            </a:r>
          </a:p>
        </p:txBody>
      </p:sp>
      <p:grpSp>
        <p:nvGrpSpPr>
          <p:cNvPr id="42" name="Group 41">
            <a:extLst>
              <a:ext uri="{FF2B5EF4-FFF2-40B4-BE49-F238E27FC236}">
                <a16:creationId xmlns:a16="http://schemas.microsoft.com/office/drawing/2014/main" id="{CF6C2468-F2C8-9544-B2FF-6C37F40050CE}"/>
              </a:ext>
            </a:extLst>
          </p:cNvPr>
          <p:cNvGrpSpPr/>
          <p:nvPr/>
        </p:nvGrpSpPr>
        <p:grpSpPr>
          <a:xfrm>
            <a:off x="799243" y="1914887"/>
            <a:ext cx="10830587" cy="2372135"/>
            <a:chOff x="799242" y="1914886"/>
            <a:chExt cx="10830587" cy="2372135"/>
          </a:xfrm>
        </p:grpSpPr>
        <p:cxnSp>
          <p:nvCxnSpPr>
            <p:cNvPr id="6" name="Straight Connector 5">
              <a:extLst>
                <a:ext uri="{FF2B5EF4-FFF2-40B4-BE49-F238E27FC236}">
                  <a16:creationId xmlns:a16="http://schemas.microsoft.com/office/drawing/2014/main" id="{F2C4D18E-D039-7847-A93D-756C340D37B2}"/>
                </a:ext>
              </a:extLst>
            </p:cNvPr>
            <p:cNvCxnSpPr/>
            <p:nvPr/>
          </p:nvCxnSpPr>
          <p:spPr>
            <a:xfrm>
              <a:off x="3963134" y="2078211"/>
              <a:ext cx="0" cy="2208810"/>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FE4890-B0E5-4747-B6F1-48BA3843434B}"/>
                </a:ext>
              </a:extLst>
            </p:cNvPr>
            <p:cNvCxnSpPr/>
            <p:nvPr/>
          </p:nvCxnSpPr>
          <p:spPr>
            <a:xfrm>
              <a:off x="7984745" y="2078211"/>
              <a:ext cx="0" cy="2208810"/>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6E0E17E-42BF-7042-83DA-5FF4B090CD04}"/>
                </a:ext>
              </a:extLst>
            </p:cNvPr>
            <p:cNvGrpSpPr/>
            <p:nvPr/>
          </p:nvGrpSpPr>
          <p:grpSpPr>
            <a:xfrm>
              <a:off x="799242" y="1932175"/>
              <a:ext cx="2974772" cy="2220150"/>
              <a:chOff x="672242" y="1932175"/>
              <a:chExt cx="2974772" cy="2220150"/>
            </a:xfrm>
          </p:grpSpPr>
          <p:pic>
            <p:nvPicPr>
              <p:cNvPr id="12" name="Picture 11">
                <a:extLst>
                  <a:ext uri="{FF2B5EF4-FFF2-40B4-BE49-F238E27FC236}">
                    <a16:creationId xmlns:a16="http://schemas.microsoft.com/office/drawing/2014/main" id="{0271D670-87D5-1A45-9FE4-37D5731DE5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356" r="43114" b="22105"/>
              <a:stretch/>
            </p:blipFill>
            <p:spPr>
              <a:xfrm>
                <a:off x="1616500" y="1932175"/>
                <a:ext cx="990600" cy="785815"/>
              </a:xfrm>
              <a:prstGeom prst="rect">
                <a:avLst/>
              </a:prstGeom>
            </p:spPr>
          </p:pic>
          <p:pic>
            <p:nvPicPr>
              <p:cNvPr id="32" name="Picture 31">
                <a:extLst>
                  <a:ext uri="{FF2B5EF4-FFF2-40B4-BE49-F238E27FC236}">
                    <a16:creationId xmlns:a16="http://schemas.microsoft.com/office/drawing/2014/main" id="{1B699A79-7975-C84F-B591-18D8518BDE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6006"/>
              <a:stretch/>
            </p:blipFill>
            <p:spPr>
              <a:xfrm>
                <a:off x="672242" y="2717990"/>
                <a:ext cx="894944" cy="1282137"/>
              </a:xfrm>
              <a:prstGeom prst="rect">
                <a:avLst/>
              </a:prstGeom>
            </p:spPr>
          </p:pic>
          <p:sp>
            <p:nvSpPr>
              <p:cNvPr id="10" name="TextBox 9">
                <a:extLst>
                  <a:ext uri="{FF2B5EF4-FFF2-40B4-BE49-F238E27FC236}">
                    <a16:creationId xmlns:a16="http://schemas.microsoft.com/office/drawing/2014/main" id="{418D5072-3D6D-8546-950E-1CB91688E7B4}"/>
                  </a:ext>
                </a:extLst>
              </p:cNvPr>
              <p:cNvSpPr txBox="1"/>
              <p:nvPr/>
            </p:nvSpPr>
            <p:spPr>
              <a:xfrm>
                <a:off x="1119714" y="3690660"/>
                <a:ext cx="2527300" cy="461665"/>
              </a:xfrm>
              <a:prstGeom prst="rect">
                <a:avLst/>
              </a:prstGeom>
              <a:noFill/>
            </p:spPr>
            <p:txBody>
              <a:bodyPr wrap="square" lIns="0" tIns="0" rIns="0" bIns="0" rtlCol="0" anchor="ctr">
                <a:spAutoFit/>
              </a:bodyPr>
              <a:lstStyle/>
              <a:p>
                <a:pPr algn="ctr" defTabSz="449399"/>
                <a:r>
                  <a:rPr lang="en-US" sz="3000" b="1" dirty="0">
                    <a:solidFill>
                      <a:srgbClr val="FFFFFF"/>
                    </a:solidFill>
                    <a:latin typeface="Century Gothic" panose="020B0502020202020204" pitchFamily="34" charset="0"/>
                  </a:rPr>
                  <a:t>Eyestrain</a:t>
                </a:r>
              </a:p>
            </p:txBody>
          </p:sp>
          <p:sp>
            <p:nvSpPr>
              <p:cNvPr id="11" name="TextBox 10">
                <a:extLst>
                  <a:ext uri="{FF2B5EF4-FFF2-40B4-BE49-F238E27FC236}">
                    <a16:creationId xmlns:a16="http://schemas.microsoft.com/office/drawing/2014/main" id="{E8B6ADBE-9EF3-6740-8521-47F421DF54E1}"/>
                  </a:ext>
                </a:extLst>
              </p:cNvPr>
              <p:cNvSpPr txBox="1"/>
              <p:nvPr/>
            </p:nvSpPr>
            <p:spPr>
              <a:xfrm>
                <a:off x="1539121" y="2574921"/>
                <a:ext cx="1930399" cy="1277273"/>
              </a:xfrm>
              <a:prstGeom prst="rect">
                <a:avLst/>
              </a:prstGeom>
              <a:noFill/>
            </p:spPr>
            <p:txBody>
              <a:bodyPr wrap="square" lIns="0" tIns="0" rIns="0" bIns="0" rtlCol="0" anchor="ctr">
                <a:spAutoFit/>
              </a:bodyPr>
              <a:lstStyle/>
              <a:p>
                <a:pPr defTabSz="449399"/>
                <a:r>
                  <a:rPr lang="en-US" sz="8300" b="1" spc="-150" dirty="0">
                    <a:solidFill>
                      <a:srgbClr val="FFFFFF"/>
                    </a:solidFill>
                    <a:latin typeface="Century Gothic" panose="020B0502020202020204" pitchFamily="34" charset="0"/>
                  </a:rPr>
                  <a:t>51</a:t>
                </a:r>
                <a:r>
                  <a:rPr lang="en-US" sz="8300" b="1" spc="-150" baseline="30000" dirty="0">
                    <a:solidFill>
                      <a:srgbClr val="FFFFFF"/>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CEDD6170-6777-6346-8828-A5B2B86EAF46}"/>
                </a:ext>
              </a:extLst>
            </p:cNvPr>
            <p:cNvGrpSpPr/>
            <p:nvPr/>
          </p:nvGrpSpPr>
          <p:grpSpPr>
            <a:xfrm>
              <a:off x="4469542" y="1914886"/>
              <a:ext cx="3172487" cy="2200017"/>
              <a:chOff x="4469542" y="1914886"/>
              <a:chExt cx="3172487" cy="2200017"/>
            </a:xfrm>
          </p:grpSpPr>
          <p:pic>
            <p:nvPicPr>
              <p:cNvPr id="21" name="Picture 20">
                <a:extLst>
                  <a:ext uri="{FF2B5EF4-FFF2-40B4-BE49-F238E27FC236}">
                    <a16:creationId xmlns:a16="http://schemas.microsoft.com/office/drawing/2014/main" id="{0DCEA235-220E-C542-A565-7EBEA4BA0B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362" r="48663" b="21796"/>
              <a:stretch/>
            </p:blipFill>
            <p:spPr>
              <a:xfrm>
                <a:off x="5540454" y="1914886"/>
                <a:ext cx="879671" cy="816149"/>
              </a:xfrm>
              <a:prstGeom prst="rect">
                <a:avLst/>
              </a:prstGeom>
            </p:spPr>
          </p:pic>
          <p:pic>
            <p:nvPicPr>
              <p:cNvPr id="33" name="Picture 32">
                <a:extLst>
                  <a:ext uri="{FF2B5EF4-FFF2-40B4-BE49-F238E27FC236}">
                    <a16:creationId xmlns:a16="http://schemas.microsoft.com/office/drawing/2014/main" id="{3D8DFF52-B842-6D45-8CB3-09CFF470C6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6006"/>
              <a:stretch/>
            </p:blipFill>
            <p:spPr>
              <a:xfrm>
                <a:off x="4469542" y="2717990"/>
                <a:ext cx="894944" cy="1282137"/>
              </a:xfrm>
              <a:prstGeom prst="rect">
                <a:avLst/>
              </a:prstGeom>
            </p:spPr>
          </p:pic>
          <p:sp>
            <p:nvSpPr>
              <p:cNvPr id="34" name="TextBox 33">
                <a:extLst>
                  <a:ext uri="{FF2B5EF4-FFF2-40B4-BE49-F238E27FC236}">
                    <a16:creationId xmlns:a16="http://schemas.microsoft.com/office/drawing/2014/main" id="{60D963A0-28D7-624D-8297-A2591B837100}"/>
                  </a:ext>
                </a:extLst>
              </p:cNvPr>
              <p:cNvSpPr txBox="1"/>
              <p:nvPr/>
            </p:nvSpPr>
            <p:spPr>
              <a:xfrm>
                <a:off x="5114729" y="3653238"/>
                <a:ext cx="2527300" cy="461665"/>
              </a:xfrm>
              <a:prstGeom prst="rect">
                <a:avLst/>
              </a:prstGeom>
              <a:noFill/>
            </p:spPr>
            <p:txBody>
              <a:bodyPr wrap="square" lIns="0" tIns="0" rIns="0" bIns="0" rtlCol="0" anchor="ctr">
                <a:spAutoFit/>
              </a:bodyPr>
              <a:lstStyle/>
              <a:p>
                <a:pPr algn="ctr" defTabSz="449399"/>
                <a:r>
                  <a:rPr lang="en-US" sz="3000" b="1" dirty="0">
                    <a:solidFill>
                      <a:srgbClr val="FFFFFF"/>
                    </a:solidFill>
                    <a:latin typeface="Century Gothic" panose="020B0502020202020204" pitchFamily="34" charset="0"/>
                  </a:rPr>
                  <a:t>Headaches</a:t>
                </a:r>
              </a:p>
            </p:txBody>
          </p:sp>
          <p:sp>
            <p:nvSpPr>
              <p:cNvPr id="35" name="TextBox 34">
                <a:extLst>
                  <a:ext uri="{FF2B5EF4-FFF2-40B4-BE49-F238E27FC236}">
                    <a16:creationId xmlns:a16="http://schemas.microsoft.com/office/drawing/2014/main" id="{09341B60-0925-9F46-A347-6666AE8DA2E3}"/>
                  </a:ext>
                </a:extLst>
              </p:cNvPr>
              <p:cNvSpPr txBox="1"/>
              <p:nvPr/>
            </p:nvSpPr>
            <p:spPr>
              <a:xfrm>
                <a:off x="5336421" y="2574920"/>
                <a:ext cx="1930399" cy="1277273"/>
              </a:xfrm>
              <a:prstGeom prst="rect">
                <a:avLst/>
              </a:prstGeom>
              <a:noFill/>
            </p:spPr>
            <p:txBody>
              <a:bodyPr wrap="square" lIns="0" tIns="0" rIns="0" bIns="0" rtlCol="0" anchor="ctr">
                <a:spAutoFit/>
              </a:bodyPr>
              <a:lstStyle/>
              <a:p>
                <a:pPr defTabSz="449399"/>
                <a:r>
                  <a:rPr lang="en-US" sz="8300" b="1" spc="-150" dirty="0">
                    <a:solidFill>
                      <a:srgbClr val="FFFFFF"/>
                    </a:solidFill>
                    <a:latin typeface="Century Gothic" panose="020B0502020202020204" pitchFamily="34" charset="0"/>
                  </a:rPr>
                  <a:t>63</a:t>
                </a:r>
                <a:r>
                  <a:rPr lang="en-US" sz="8300" b="1" spc="-150" baseline="30000" dirty="0">
                    <a:solidFill>
                      <a:srgbClr val="FFFFFF"/>
                    </a:solidFill>
                    <a:latin typeface="Arial" panose="020B0604020202020204" pitchFamily="34" charset="0"/>
                    <a:cs typeface="Arial" panose="020B0604020202020204" pitchFamily="34" charset="0"/>
                  </a:rPr>
                  <a:t>%</a:t>
                </a:r>
              </a:p>
            </p:txBody>
          </p:sp>
        </p:grpSp>
        <p:grpSp>
          <p:nvGrpSpPr>
            <p:cNvPr id="40" name="Group 39">
              <a:extLst>
                <a:ext uri="{FF2B5EF4-FFF2-40B4-BE49-F238E27FC236}">
                  <a16:creationId xmlns:a16="http://schemas.microsoft.com/office/drawing/2014/main" id="{FAF80A5A-CE25-F445-8C68-AF737D6C1F2A}"/>
                </a:ext>
              </a:extLst>
            </p:cNvPr>
            <p:cNvGrpSpPr/>
            <p:nvPr/>
          </p:nvGrpSpPr>
          <p:grpSpPr>
            <a:xfrm>
              <a:off x="8457342" y="1975512"/>
              <a:ext cx="3172487" cy="2126691"/>
              <a:chOff x="8457342" y="1975512"/>
              <a:chExt cx="3172487" cy="2126691"/>
            </a:xfrm>
          </p:grpSpPr>
          <p:pic>
            <p:nvPicPr>
              <p:cNvPr id="22" name="Picture 21">
                <a:extLst>
                  <a:ext uri="{FF2B5EF4-FFF2-40B4-BE49-F238E27FC236}">
                    <a16:creationId xmlns:a16="http://schemas.microsoft.com/office/drawing/2014/main" id="{01D76A24-0154-0E46-B136-CC3D46A488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1094" r="46277" b="39892"/>
              <a:stretch/>
            </p:blipFill>
            <p:spPr>
              <a:xfrm>
                <a:off x="9362321" y="1975512"/>
                <a:ext cx="990600" cy="601214"/>
              </a:xfrm>
              <a:prstGeom prst="rect">
                <a:avLst/>
              </a:prstGeom>
            </p:spPr>
          </p:pic>
          <p:pic>
            <p:nvPicPr>
              <p:cNvPr id="36" name="Picture 35">
                <a:extLst>
                  <a:ext uri="{FF2B5EF4-FFF2-40B4-BE49-F238E27FC236}">
                    <a16:creationId xmlns:a16="http://schemas.microsoft.com/office/drawing/2014/main" id="{97BACF24-34C4-6941-B291-33EF43D2C7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6006"/>
              <a:stretch/>
            </p:blipFill>
            <p:spPr>
              <a:xfrm>
                <a:off x="8457342" y="2705290"/>
                <a:ext cx="894944" cy="1282137"/>
              </a:xfrm>
              <a:prstGeom prst="rect">
                <a:avLst/>
              </a:prstGeom>
            </p:spPr>
          </p:pic>
          <p:sp>
            <p:nvSpPr>
              <p:cNvPr id="37" name="TextBox 36">
                <a:extLst>
                  <a:ext uri="{FF2B5EF4-FFF2-40B4-BE49-F238E27FC236}">
                    <a16:creationId xmlns:a16="http://schemas.microsoft.com/office/drawing/2014/main" id="{3970FFAB-D8AE-894D-AA89-0CBCA18DC3AB}"/>
                  </a:ext>
                </a:extLst>
              </p:cNvPr>
              <p:cNvSpPr txBox="1"/>
              <p:nvPr/>
            </p:nvSpPr>
            <p:spPr>
              <a:xfrm>
                <a:off x="9102529" y="3640538"/>
                <a:ext cx="2527300" cy="461665"/>
              </a:xfrm>
              <a:prstGeom prst="rect">
                <a:avLst/>
              </a:prstGeom>
              <a:noFill/>
            </p:spPr>
            <p:txBody>
              <a:bodyPr wrap="square" lIns="0" tIns="0" rIns="0" bIns="0" rtlCol="0" anchor="ctr">
                <a:spAutoFit/>
              </a:bodyPr>
              <a:lstStyle/>
              <a:p>
                <a:pPr algn="ctr" defTabSz="449399"/>
                <a:r>
                  <a:rPr lang="en-US" sz="3000" b="1" dirty="0">
                    <a:solidFill>
                      <a:srgbClr val="FFFFFF"/>
                    </a:solidFill>
                    <a:latin typeface="Century Gothic" panose="020B0502020202020204" pitchFamily="34" charset="0"/>
                  </a:rPr>
                  <a:t>Drowsiness</a:t>
                </a:r>
              </a:p>
            </p:txBody>
          </p:sp>
          <p:sp>
            <p:nvSpPr>
              <p:cNvPr id="38" name="TextBox 37">
                <a:extLst>
                  <a:ext uri="{FF2B5EF4-FFF2-40B4-BE49-F238E27FC236}">
                    <a16:creationId xmlns:a16="http://schemas.microsoft.com/office/drawing/2014/main" id="{0F224084-5E62-7044-8C7A-10486BEB5E4A}"/>
                  </a:ext>
                </a:extLst>
              </p:cNvPr>
              <p:cNvSpPr txBox="1"/>
              <p:nvPr/>
            </p:nvSpPr>
            <p:spPr>
              <a:xfrm>
                <a:off x="9324221" y="2562220"/>
                <a:ext cx="1930399" cy="1277273"/>
              </a:xfrm>
              <a:prstGeom prst="rect">
                <a:avLst/>
              </a:prstGeom>
              <a:noFill/>
            </p:spPr>
            <p:txBody>
              <a:bodyPr wrap="square" lIns="0" tIns="0" rIns="0" bIns="0" rtlCol="0" anchor="ctr">
                <a:spAutoFit/>
              </a:bodyPr>
              <a:lstStyle/>
              <a:p>
                <a:pPr defTabSz="449399"/>
                <a:r>
                  <a:rPr lang="en-US" sz="8300" b="1" spc="-150" dirty="0">
                    <a:solidFill>
                      <a:srgbClr val="FFFFFF"/>
                    </a:solidFill>
                    <a:latin typeface="Century Gothic" panose="020B0502020202020204" pitchFamily="34" charset="0"/>
                  </a:rPr>
                  <a:t>56</a:t>
                </a:r>
                <a:r>
                  <a:rPr lang="en-US" sz="8300" b="1" spc="-150" baseline="30000" dirty="0">
                    <a:solidFill>
                      <a:srgbClr val="FFFFFF"/>
                    </a:solidFill>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156045761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3">
            <a:extLst>
              <a:ext uri="{FF2B5EF4-FFF2-40B4-BE49-F238E27FC236}">
                <a16:creationId xmlns:a16="http://schemas.microsoft.com/office/drawing/2014/main" id="{744B9101-F56C-2348-9A70-9E04A785B1C6}"/>
              </a:ext>
            </a:extLst>
          </p:cNvPr>
          <p:cNvSpPr txBox="1">
            <a:spLocks noChangeArrowheads="1"/>
          </p:cNvSpPr>
          <p:nvPr/>
        </p:nvSpPr>
        <p:spPr bwMode="auto">
          <a:xfrm>
            <a:off x="505946" y="2739550"/>
            <a:ext cx="5029476" cy="154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marR="0" lvl="0" indent="0" algn="l" defTabSz="449399"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5294"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rPr>
              <a:t>Lake Union Office Building</a:t>
            </a:r>
            <a:endParaRPr kumimoji="0" lang="id-ID" altLang="en-US" sz="5294"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endParaRPr>
          </a:p>
        </p:txBody>
      </p:sp>
      <p:sp>
        <p:nvSpPr>
          <p:cNvPr id="5" name="Rectangle 4">
            <a:extLst>
              <a:ext uri="{FF2B5EF4-FFF2-40B4-BE49-F238E27FC236}">
                <a16:creationId xmlns:a16="http://schemas.microsoft.com/office/drawing/2014/main" id="{A4957CEA-38AB-9547-9181-D3C165126D4D}"/>
              </a:ext>
            </a:extLst>
          </p:cNvPr>
          <p:cNvSpPr/>
          <p:nvPr/>
        </p:nvSpPr>
        <p:spPr>
          <a:xfrm>
            <a:off x="-26146" y="2849746"/>
            <a:ext cx="141550" cy="1166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3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87CAE"/>
              </a:solidFill>
              <a:effectLst/>
              <a:uLnTx/>
              <a:uFillTx/>
              <a:latin typeface="Century Gothic" panose="020F0302020204030204"/>
              <a:ea typeface="+mn-ea"/>
              <a:cs typeface="+mn-cs"/>
            </a:endParaRPr>
          </a:p>
        </p:txBody>
      </p:sp>
      <p:pic>
        <p:nvPicPr>
          <p:cNvPr id="8" name="Picture Placeholder 7" descr="A room filled with furniture and a large window&#10;&#10;Description generated with high confidence">
            <a:extLst>
              <a:ext uri="{FF2B5EF4-FFF2-40B4-BE49-F238E27FC236}">
                <a16:creationId xmlns:a16="http://schemas.microsoft.com/office/drawing/2014/main" id="{885BDAE1-E9C4-4F9F-9A3D-57536FE39B8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3D6B3A3A-758E-47AD-86DA-1FEF21D84746}"/>
              </a:ext>
            </a:extLst>
          </p:cNvPr>
          <p:cNvSpPr txBox="1"/>
          <p:nvPr/>
        </p:nvSpPr>
        <p:spPr>
          <a:xfrm>
            <a:off x="505946" y="4287485"/>
            <a:ext cx="7295237" cy="801758"/>
          </a:xfrm>
          <a:prstGeom prst="rect">
            <a:avLst/>
          </a:prstGeom>
          <a:noFill/>
        </p:spPr>
        <p:txBody>
          <a:bodyPr wrap="square" rtlCol="0">
            <a:noAutofit/>
          </a:bodyPr>
          <a:lstStyle/>
          <a:p>
            <a:pPr>
              <a:lnSpc>
                <a:spcPct val="125000"/>
              </a:lnSpc>
            </a:pPr>
            <a:r>
              <a:rPr lang="en-US" sz="2200" dirty="0">
                <a:latin typeface="Century Gothic" panose="020B0502020202020204" pitchFamily="34" charset="0"/>
              </a:rPr>
              <a:t>Seattle, WA</a:t>
            </a:r>
            <a:endParaRPr lang="en-US" sz="1600" b="1" dirty="0">
              <a:latin typeface="Century Gothic" panose="020B0502020202020204" pitchFamily="34" charset="0"/>
            </a:endParaRPr>
          </a:p>
        </p:txBody>
      </p:sp>
    </p:spTree>
    <p:extLst>
      <p:ext uri="{BB962C8B-B14F-4D97-AF65-F5344CB8AC3E}">
        <p14:creationId xmlns:p14="http://schemas.microsoft.com/office/powerpoint/2010/main" val="316241665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91C815-EEA4-49A8-BB38-56A216AAC5A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Title 2">
            <a:extLst>
              <a:ext uri="{FF2B5EF4-FFF2-40B4-BE49-F238E27FC236}">
                <a16:creationId xmlns:a16="http://schemas.microsoft.com/office/drawing/2014/main" id="{94B85CF8-6165-484A-8187-8A62EA87897E}"/>
              </a:ext>
            </a:extLst>
          </p:cNvPr>
          <p:cNvSpPr>
            <a:spLocks noGrp="1"/>
          </p:cNvSpPr>
          <p:nvPr>
            <p:ph type="title" idx="4294967295"/>
          </p:nvPr>
        </p:nvSpPr>
        <p:spPr>
          <a:xfrm>
            <a:off x="124692" y="282575"/>
            <a:ext cx="11617325" cy="457200"/>
          </a:xfrm>
        </p:spPr>
        <p:txBody>
          <a:bodyPr>
            <a:noAutofit/>
          </a:bodyPr>
          <a:lstStyle/>
          <a:p>
            <a:r>
              <a:rPr lang="en-US" sz="2800" b="0" dirty="0"/>
              <a:t>Lake Union Office Building</a:t>
            </a:r>
          </a:p>
        </p:txBody>
      </p:sp>
      <p:sp>
        <p:nvSpPr>
          <p:cNvPr id="7" name="TextBox 6">
            <a:extLst>
              <a:ext uri="{FF2B5EF4-FFF2-40B4-BE49-F238E27FC236}">
                <a16:creationId xmlns:a16="http://schemas.microsoft.com/office/drawing/2014/main" id="{33DF8E49-400A-4AAC-9DD0-D9B60AC9F166}"/>
              </a:ext>
            </a:extLst>
          </p:cNvPr>
          <p:cNvSpPr txBox="1"/>
          <p:nvPr/>
        </p:nvSpPr>
        <p:spPr>
          <a:xfrm>
            <a:off x="422194" y="1011885"/>
            <a:ext cx="3973393" cy="5786199"/>
          </a:xfrm>
          <a:prstGeom prst="rect">
            <a:avLst/>
          </a:prstGeom>
          <a:noFill/>
        </p:spPr>
        <p:txBody>
          <a:bodyPr wrap="square" rtlCol="0">
            <a:spAutoFit/>
          </a:bodyPr>
          <a:lstStyle/>
          <a:p>
            <a:r>
              <a:rPr lang="en-US" dirty="0">
                <a:solidFill>
                  <a:schemeClr val="accent6">
                    <a:lumMod val="10000"/>
                  </a:schemeClr>
                </a:solidFill>
                <a:latin typeface="Century Gothic" panose="020B0502020202020204" pitchFamily="34" charset="0"/>
                <a:ea typeface="MS Mincho" panose="02020609040205080304" pitchFamily="49" charset="-128"/>
                <a:cs typeface="Times New Roman" panose="02020603050405020304" pitchFamily="18" charset="0"/>
              </a:rPr>
              <a:t>A 90,000 sf 7-story office building was modernized by replacing the existing 1970’s era single pane glass with dynamic glazing</a:t>
            </a:r>
          </a:p>
          <a:p>
            <a:endParaRPr lang="en-US" dirty="0">
              <a:solidFill>
                <a:schemeClr val="accent6">
                  <a:lumMod val="10000"/>
                </a:schemeClr>
              </a:solidFill>
              <a:latin typeface="Century Gothic" panose="020B0502020202020204" pitchFamily="34" charset="0"/>
              <a:ea typeface="MS Mincho" panose="02020609040205080304" pitchFamily="49" charset="-128"/>
              <a:cs typeface="Times New Roman" panose="02020603050405020304" pitchFamily="18" charset="0"/>
            </a:endParaRPr>
          </a:p>
          <a:p>
            <a:r>
              <a:rPr lang="en-US" dirty="0">
                <a:solidFill>
                  <a:schemeClr val="accent6">
                    <a:lumMod val="10000"/>
                  </a:schemeClr>
                </a:solidFill>
                <a:latin typeface="Century Gothic" panose="020B0502020202020204" pitchFamily="34" charset="0"/>
                <a:ea typeface="MS Mincho" panose="02020609040205080304" pitchFamily="49" charset="-128"/>
                <a:cs typeface="Times New Roman" panose="02020603050405020304" pitchFamily="18" charset="0"/>
              </a:rPr>
              <a:t>Weather normalized energy use was monitored </a:t>
            </a:r>
            <a:r>
              <a:rPr lang="en-US" dirty="0">
                <a:solidFill>
                  <a:schemeClr val="accent6">
                    <a:lumMod val="10000"/>
                  </a:schemeClr>
                </a:solidFill>
                <a:latin typeface="Century Gothic" panose="020B0502020202020204" pitchFamily="34" charset="0"/>
              </a:rPr>
              <a:t>from August 2014 through June 2015.</a:t>
            </a:r>
          </a:p>
          <a:p>
            <a:endParaRPr lang="en-US" dirty="0">
              <a:solidFill>
                <a:schemeClr val="accent6">
                  <a:lumMod val="10000"/>
                </a:schemeClr>
              </a:solidFill>
              <a:latin typeface="Century Gothic" panose="020B0502020202020204" pitchFamily="34" charset="0"/>
              <a:ea typeface="MS Mincho" panose="02020609040205080304" pitchFamily="49" charset="-128"/>
              <a:cs typeface="Times New Roman" panose="02020603050405020304" pitchFamily="18" charset="0"/>
            </a:endParaRPr>
          </a:p>
          <a:p>
            <a:pPr marL="285750" indent="-285750">
              <a:spcAft>
                <a:spcPts val="300"/>
              </a:spcAft>
              <a:buFont typeface="Arial" panose="020B0604020202020204" pitchFamily="34" charset="0"/>
              <a:buChar char="•"/>
            </a:pPr>
            <a:r>
              <a:rPr lang="en-US" dirty="0">
                <a:solidFill>
                  <a:schemeClr val="accent6">
                    <a:lumMod val="10000"/>
                  </a:schemeClr>
                </a:solidFill>
                <a:latin typeface="Century Gothic" panose="020B0502020202020204" pitchFamily="34" charset="0"/>
                <a:cs typeface="Century Gothic"/>
              </a:rPr>
              <a:t>Floor to ceiling glass was installed on all facades</a:t>
            </a:r>
          </a:p>
          <a:p>
            <a:pPr marL="285750" indent="-285750">
              <a:spcAft>
                <a:spcPts val="300"/>
              </a:spcAft>
              <a:buFont typeface="Arial" panose="020B0604020202020204" pitchFamily="34" charset="0"/>
              <a:buChar char="•"/>
            </a:pPr>
            <a:r>
              <a:rPr lang="en-US" dirty="0">
                <a:solidFill>
                  <a:schemeClr val="accent6">
                    <a:lumMod val="10000"/>
                  </a:schemeClr>
                </a:solidFill>
                <a:latin typeface="Century Gothic" panose="020B0502020202020204" pitchFamily="34" charset="0"/>
                <a:cs typeface="Century Gothic"/>
              </a:rPr>
              <a:t>Existing roller shades were permanently removed</a:t>
            </a:r>
          </a:p>
          <a:p>
            <a:pPr marL="285750" indent="-285750">
              <a:spcAft>
                <a:spcPts val="300"/>
              </a:spcAft>
              <a:buFont typeface="Arial" panose="020B0604020202020204" pitchFamily="34" charset="0"/>
              <a:buChar char="•"/>
            </a:pPr>
            <a:r>
              <a:rPr lang="en-US" dirty="0">
                <a:solidFill>
                  <a:schemeClr val="accent6">
                    <a:lumMod val="10000"/>
                  </a:schemeClr>
                </a:solidFill>
                <a:latin typeface="Century Gothic" panose="020B0502020202020204" pitchFamily="34" charset="0"/>
                <a:cs typeface="Century Gothic"/>
              </a:rPr>
              <a:t>Glass is controlled using Intelligence to optimize comfort and minimize glare</a:t>
            </a:r>
          </a:p>
          <a:p>
            <a:pPr marL="285750" indent="-285750">
              <a:spcAft>
                <a:spcPts val="300"/>
              </a:spcAft>
              <a:buFont typeface="Arial" panose="020B0604020202020204" pitchFamily="34" charset="0"/>
              <a:buChar char="•"/>
            </a:pPr>
            <a:r>
              <a:rPr lang="en-US" dirty="0">
                <a:solidFill>
                  <a:schemeClr val="accent6">
                    <a:lumMod val="10000"/>
                  </a:schemeClr>
                </a:solidFill>
                <a:latin typeface="Century Gothic" panose="020B0502020202020204" pitchFamily="34" charset="0"/>
                <a:cs typeface="Century Gothic"/>
              </a:rPr>
              <a:t>LEED Gold EBOM, 2015 Visionary Award</a:t>
            </a:r>
          </a:p>
          <a:p>
            <a:endParaRPr lang="en-US" dirty="0">
              <a:solidFill>
                <a:schemeClr val="accent6">
                  <a:lumMod val="10000"/>
                </a:schemeClr>
              </a:solidFill>
              <a:latin typeface="Century Gothic" panose="020B0502020202020204" pitchFamily="34" charset="0"/>
              <a:ea typeface="MS Mincho" panose="02020609040205080304" pitchFamily="49" charset="-128"/>
              <a:cs typeface="Times New Roman" panose="02020603050405020304" pitchFamily="18" charset="0"/>
            </a:endParaRPr>
          </a:p>
          <a:p>
            <a:endParaRPr lang="en-US" dirty="0">
              <a:solidFill>
                <a:schemeClr val="accent6">
                  <a:lumMod val="10000"/>
                </a:schemeClr>
              </a:solidFill>
              <a:latin typeface="Century Gothic" panose="020B0502020202020204" pitchFamily="34" charset="0"/>
            </a:endParaRPr>
          </a:p>
        </p:txBody>
      </p:sp>
      <p:sp>
        <p:nvSpPr>
          <p:cNvPr id="5" name="Slide Number Placeholder 8">
            <a:extLst>
              <a:ext uri="{FF2B5EF4-FFF2-40B4-BE49-F238E27FC236}">
                <a16:creationId xmlns:a16="http://schemas.microsoft.com/office/drawing/2014/main" id="{FFA7A3AC-4453-4537-8490-33F2F75A2F2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49</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3903490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txBody>
          <a:bodyPr vert="horz" lIns="0" tIns="0" rIns="0" bIns="0" rtlCol="0" anchor="ctr" anchorCtr="0">
            <a:noAutofit/>
          </a:bodyPr>
          <a:lstStyle/>
          <a:p>
            <a:r>
              <a:rPr lang="en-US" b="0" kern="0" dirty="0">
                <a:solidFill>
                  <a:schemeClr val="tx2"/>
                </a:solidFill>
              </a:rPr>
              <a:t>Agenda</a:t>
            </a:r>
          </a:p>
        </p:txBody>
      </p:sp>
      <p:sp>
        <p:nvSpPr>
          <p:cNvPr id="14" name="Slide Number Placeholder 8">
            <a:extLst>
              <a:ext uri="{FF2B5EF4-FFF2-40B4-BE49-F238E27FC236}">
                <a16:creationId xmlns:a16="http://schemas.microsoft.com/office/drawing/2014/main" id="{48615AEA-8244-FC4C-ACD0-D74D9B1472E0}"/>
              </a:ext>
            </a:extLst>
          </p:cNvPr>
          <p:cNvSpPr>
            <a:spLocks noGrp="1"/>
          </p:cNvSpPr>
          <p:nvPr>
            <p:ph type="sldNum" sz="quarter" idx="4294967295"/>
          </p:nvPr>
        </p:nvSpPr>
        <p:spPr>
          <a:xfrm>
            <a:off x="245872" y="6454642"/>
            <a:ext cx="274614" cy="249385"/>
          </a:xfrm>
          <a:prstGeom prst="rect">
            <a:avLst/>
          </a:prstGeom>
        </p:spPr>
        <p:txBody>
          <a:bodyPr/>
          <a:lstStyle/>
          <a:p>
            <a:fld id="{DB150780-22E9-4FA5-82D2-A4C93B49AABD}" type="slidenum">
              <a:rPr lang="en-US" sz="1000" smtClean="0"/>
              <a:pPr/>
              <a:t>5</a:t>
            </a:fld>
            <a:endParaRPr lang="en-US" sz="1000" dirty="0"/>
          </a:p>
        </p:txBody>
      </p:sp>
      <p:sp>
        <p:nvSpPr>
          <p:cNvPr id="3" name="Rectangle 2"/>
          <p:cNvSpPr txBox="1">
            <a:spLocks noChangeArrowheads="1"/>
          </p:cNvSpPr>
          <p:nvPr/>
        </p:nvSpPr>
        <p:spPr>
          <a:xfrm>
            <a:off x="1205887" y="1441754"/>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tx2"/>
                </a:solidFill>
                <a:latin typeface="Century Gothic" panose="020B0502020202020204" pitchFamily="34" charset="0"/>
              </a:rPr>
              <a:t>01</a:t>
            </a:r>
          </a:p>
        </p:txBody>
      </p:sp>
      <p:sp>
        <p:nvSpPr>
          <p:cNvPr id="4" name="Rectangle 2"/>
          <p:cNvSpPr txBox="1">
            <a:spLocks noChangeArrowheads="1"/>
          </p:cNvSpPr>
          <p:nvPr/>
        </p:nvSpPr>
        <p:spPr>
          <a:xfrm>
            <a:off x="1205887" y="2243068"/>
            <a:ext cx="934992" cy="591769"/>
          </a:xfrm>
          <a:prstGeom prst="rect">
            <a:avLst/>
          </a:prstGeom>
        </p:spPr>
        <p:txBody>
          <a:bodyPr vert="horz" wrap="square" lIns="0" tIns="0" rIns="0" bIns="0" rtlCol="0" anchor="ctr">
            <a:noAutofit/>
          </a:bodyPr>
          <a:lstStyle>
            <a:defPPr>
              <a:defRPr lang="en-US"/>
            </a:defPPr>
            <a:lvl1pPr algn="ctr">
              <a:spcBef>
                <a:spcPct val="0"/>
              </a:spcBef>
              <a:buFontTx/>
              <a:buNone/>
              <a:defRPr sz="4667" b="0" i="0">
                <a:solidFill>
                  <a:schemeClr val="accent3"/>
                </a:solidFill>
                <a:latin typeface="Century Gothic" panose="020B0502020202020204" pitchFamily="34" charset="0"/>
                <a:ea typeface="+mj-ea"/>
                <a:cs typeface="+mj-cs"/>
              </a:defRPr>
            </a:lvl1pPr>
          </a:lstStyle>
          <a:p>
            <a:r>
              <a:rPr lang="en-US" dirty="0"/>
              <a:t>02</a:t>
            </a:r>
          </a:p>
        </p:txBody>
      </p:sp>
      <p:sp>
        <p:nvSpPr>
          <p:cNvPr id="5" name="Rectangle 2"/>
          <p:cNvSpPr txBox="1">
            <a:spLocks noChangeArrowheads="1"/>
          </p:cNvSpPr>
          <p:nvPr/>
        </p:nvSpPr>
        <p:spPr>
          <a:xfrm>
            <a:off x="1205887" y="3044381"/>
            <a:ext cx="934992" cy="591769"/>
          </a:xfrm>
          <a:prstGeom prst="rect">
            <a:avLst/>
          </a:prstGeom>
        </p:spPr>
        <p:txBody>
          <a:bodyPr vert="horz" wrap="square" lIns="0" tIns="0" rIns="0" bIns="0" rtlCol="0" anchor="ctr">
            <a:noAutofit/>
          </a:bodyPr>
          <a:lstStyle>
            <a:defPPr>
              <a:defRPr lang="en-US"/>
            </a:defPPr>
            <a:lvl1pPr algn="ctr">
              <a:spcBef>
                <a:spcPct val="0"/>
              </a:spcBef>
              <a:buFontTx/>
              <a:buNone/>
              <a:defRPr sz="4667" b="0" i="0">
                <a:solidFill>
                  <a:schemeClr val="accent3"/>
                </a:solidFill>
                <a:latin typeface="Century Gothic" panose="020B0502020202020204" pitchFamily="34" charset="0"/>
                <a:ea typeface="+mj-ea"/>
                <a:cs typeface="+mj-cs"/>
              </a:defRPr>
            </a:lvl1pPr>
          </a:lstStyle>
          <a:p>
            <a:r>
              <a:rPr lang="en-US" dirty="0"/>
              <a:t>03</a:t>
            </a:r>
          </a:p>
        </p:txBody>
      </p:sp>
      <p:sp>
        <p:nvSpPr>
          <p:cNvPr id="9" name="Rectangle 2"/>
          <p:cNvSpPr txBox="1">
            <a:spLocks noChangeArrowheads="1"/>
          </p:cNvSpPr>
          <p:nvPr/>
        </p:nvSpPr>
        <p:spPr>
          <a:xfrm>
            <a:off x="2231927" y="1601125"/>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b="1" dirty="0">
                <a:solidFill>
                  <a:schemeClr val="tx2"/>
                </a:solidFill>
                <a:latin typeface="Century Gothic" panose="020B0502020202020204" pitchFamily="34" charset="0"/>
              </a:rPr>
              <a:t>Introduction</a:t>
            </a:r>
          </a:p>
        </p:txBody>
      </p:sp>
      <p:sp>
        <p:nvSpPr>
          <p:cNvPr id="18" name="Rectangle 2"/>
          <p:cNvSpPr txBox="1">
            <a:spLocks noChangeArrowheads="1"/>
          </p:cNvSpPr>
          <p:nvPr/>
        </p:nvSpPr>
        <p:spPr>
          <a:xfrm>
            <a:off x="2255573" y="2402438"/>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Product and Benefits</a:t>
            </a:r>
          </a:p>
        </p:txBody>
      </p:sp>
      <p:sp>
        <p:nvSpPr>
          <p:cNvPr id="20" name="Rectangle 2"/>
          <p:cNvSpPr txBox="1">
            <a:spLocks noChangeArrowheads="1"/>
          </p:cNvSpPr>
          <p:nvPr/>
        </p:nvSpPr>
        <p:spPr>
          <a:xfrm>
            <a:off x="2255573" y="3203751"/>
            <a:ext cx="6702880" cy="273028"/>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Sustainability</a:t>
            </a:r>
          </a:p>
        </p:txBody>
      </p:sp>
      <p:sp>
        <p:nvSpPr>
          <p:cNvPr id="21" name="Rectangle 2"/>
          <p:cNvSpPr txBox="1">
            <a:spLocks noChangeArrowheads="1"/>
          </p:cNvSpPr>
          <p:nvPr/>
        </p:nvSpPr>
        <p:spPr>
          <a:xfrm>
            <a:off x="2255573" y="3950476"/>
            <a:ext cx="6702880" cy="380416"/>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r>
              <a:rPr lang="en-US" sz="2700" dirty="0">
                <a:solidFill>
                  <a:schemeClr val="accent3"/>
                </a:solidFill>
                <a:latin typeface="Century Gothic" panose="020B0502020202020204" pitchFamily="34" charset="0"/>
              </a:rPr>
              <a:t>Case Studies</a:t>
            </a:r>
          </a:p>
        </p:txBody>
      </p:sp>
      <p:sp>
        <p:nvSpPr>
          <p:cNvPr id="15" name="Rectangle 2">
            <a:extLst>
              <a:ext uri="{FF2B5EF4-FFF2-40B4-BE49-F238E27FC236}">
                <a16:creationId xmlns:a16="http://schemas.microsoft.com/office/drawing/2014/main" id="{823494BE-D097-42B4-87F5-F03B1C017B2A}"/>
              </a:ext>
            </a:extLst>
          </p:cNvPr>
          <p:cNvSpPr txBox="1">
            <a:spLocks noChangeArrowheads="1"/>
          </p:cNvSpPr>
          <p:nvPr/>
        </p:nvSpPr>
        <p:spPr>
          <a:xfrm>
            <a:off x="1206467" y="3844021"/>
            <a:ext cx="934992" cy="591769"/>
          </a:xfrm>
          <a:prstGeom prst="rect">
            <a:avLst/>
          </a:prstGeom>
        </p:spPr>
        <p:txBody>
          <a:bodyPr vert="horz" wrap="square" lIns="0" tIns="0" rIns="0" bIns="0" rtlCol="0" anchor="ctr">
            <a:noAutofit/>
          </a:bodyPr>
          <a:lstStyle>
            <a:lvl1pPr algn="l" defTabSz="914400" rtl="0" eaLnBrk="1" latinLnBrk="0" hangingPunct="1">
              <a:spcBef>
                <a:spcPct val="0"/>
              </a:spcBef>
              <a:buFontTx/>
              <a:buNone/>
              <a:defRPr sz="2400" b="0" i="0" kern="1200">
                <a:solidFill>
                  <a:schemeClr val="tx1"/>
                </a:solidFill>
                <a:latin typeface="Helvetica" panose="020B0604020202030204" pitchFamily="34" charset="0"/>
                <a:ea typeface="+mj-ea"/>
                <a:cs typeface="+mj-cs"/>
              </a:defRPr>
            </a:lvl1pPr>
          </a:lstStyle>
          <a:p>
            <a:pPr algn="ctr"/>
            <a:r>
              <a:rPr lang="en-US" sz="4667" dirty="0">
                <a:solidFill>
                  <a:schemeClr val="accent3"/>
                </a:solidFill>
                <a:latin typeface="Century Gothic" panose="020B0502020202020204" pitchFamily="34" charset="0"/>
              </a:rPr>
              <a:t>04</a:t>
            </a:r>
          </a:p>
        </p:txBody>
      </p:sp>
    </p:spTree>
    <p:custDataLst>
      <p:tags r:id="rId1"/>
    </p:custDataLst>
    <p:extLst>
      <p:ext uri="{BB962C8B-B14F-4D97-AF65-F5344CB8AC3E}">
        <p14:creationId xmlns:p14="http://schemas.microsoft.com/office/powerpoint/2010/main" val="689271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CDAAA-0410-4290-8994-FA1BE6251663}"/>
              </a:ext>
            </a:extLst>
          </p:cNvPr>
          <p:cNvSpPr>
            <a:spLocks noGrp="1"/>
          </p:cNvSpPr>
          <p:nvPr>
            <p:ph type="title"/>
          </p:nvPr>
        </p:nvSpPr>
        <p:spPr/>
        <p:txBody>
          <a:bodyPr/>
          <a:lstStyle/>
          <a:p>
            <a:r>
              <a:rPr lang="en-US" b="0" dirty="0">
                <a:solidFill>
                  <a:schemeClr val="tx2"/>
                </a:solidFill>
              </a:rPr>
              <a:t>Lake Union Office Building – Executive Summary</a:t>
            </a:r>
          </a:p>
        </p:txBody>
      </p:sp>
      <p:sp>
        <p:nvSpPr>
          <p:cNvPr id="7" name="TextBox 6">
            <a:extLst>
              <a:ext uri="{FF2B5EF4-FFF2-40B4-BE49-F238E27FC236}">
                <a16:creationId xmlns:a16="http://schemas.microsoft.com/office/drawing/2014/main" id="{170EA6D1-A63B-44C0-800D-6277EEC72137}"/>
              </a:ext>
            </a:extLst>
          </p:cNvPr>
          <p:cNvSpPr txBox="1"/>
          <p:nvPr/>
        </p:nvSpPr>
        <p:spPr>
          <a:xfrm>
            <a:off x="288048" y="1376918"/>
            <a:ext cx="10369900" cy="1477328"/>
          </a:xfrm>
          <a:prstGeom prst="rect">
            <a:avLst/>
          </a:prstGeom>
          <a:noFill/>
        </p:spPr>
        <p:txBody>
          <a:bodyPr wrap="square" rtlCol="0">
            <a:spAutoFit/>
          </a:bodyPr>
          <a:lstStyle>
            <a:defPPr>
              <a:defRPr lang="en-US"/>
            </a:defPPr>
            <a:lvl1pPr>
              <a:defRPr>
                <a:solidFill>
                  <a:schemeClr val="accent6">
                    <a:lumMod val="10000"/>
                  </a:schemeClr>
                </a:solidFill>
                <a:ea typeface="MS Mincho" panose="02020609040205080304" pitchFamily="49" charset="-128"/>
                <a:cs typeface="Times New Roman" panose="02020603050405020304" pitchFamily="18" charset="0"/>
              </a:defRPr>
            </a:lvl1pPr>
          </a:lstStyle>
          <a:p>
            <a:pPr marL="285750" indent="-285750">
              <a:buFont typeface="Arial" panose="020B0604020202020204" pitchFamily="34" charset="0"/>
              <a:buChar char="•"/>
            </a:pPr>
            <a:r>
              <a:rPr lang="en-US" dirty="0">
                <a:latin typeface="Century Gothic" panose="020B0502020202020204" pitchFamily="34" charset="0"/>
              </a:rPr>
              <a:t>With Dynamic Glass Energy saved approximately 18% over a one year period</a:t>
            </a:r>
            <a:r>
              <a:rPr lang="en-US" baseline="30000" dirty="0">
                <a:latin typeface="Century Gothic" panose="020B0502020202020204" pitchFamily="34" charset="0"/>
              </a:rPr>
              <a:t>1</a:t>
            </a:r>
          </a:p>
          <a:p>
            <a:pPr marL="285750" indent="-285750">
              <a:buFont typeface="Arial" panose="020B0604020202020204" pitchFamily="34" charset="0"/>
              <a:buChar char="•"/>
            </a:pPr>
            <a:r>
              <a:rPr lang="en-US" dirty="0">
                <a:latin typeface="Century Gothic" panose="020B0502020202020204" pitchFamily="34" charset="0"/>
              </a:rPr>
              <a:t>With targeted solar load control, View reduces simultaneous heating and cooling</a:t>
            </a:r>
            <a:r>
              <a:rPr lang="en-US" baseline="30000" dirty="0">
                <a:latin typeface="Century Gothic" panose="020B0502020202020204" pitchFamily="34" charset="0"/>
              </a:rPr>
              <a:t>1</a:t>
            </a: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The addition of dimmable lighting systems could further increase energy savings</a:t>
            </a:r>
          </a:p>
          <a:p>
            <a:pPr marL="285750" indent="-285750">
              <a:buFont typeface="Arial" panose="020B0604020202020204" pitchFamily="34" charset="0"/>
              <a:buChar char="•"/>
            </a:pPr>
            <a:r>
              <a:rPr lang="en-US" dirty="0">
                <a:latin typeface="Century Gothic" panose="020B0502020202020204" pitchFamily="34" charset="0"/>
              </a:rPr>
              <a:t>Additionally, improvements the envelope should yield substantial increases in occupant thermal comfort</a:t>
            </a:r>
          </a:p>
        </p:txBody>
      </p:sp>
      <p:sp>
        <p:nvSpPr>
          <p:cNvPr id="8" name="Rectangle 7">
            <a:extLst>
              <a:ext uri="{FF2B5EF4-FFF2-40B4-BE49-F238E27FC236}">
                <a16:creationId xmlns:a16="http://schemas.microsoft.com/office/drawing/2014/main" id="{2AF706C8-A586-4AC9-A43E-AF56FD6AA039}"/>
              </a:ext>
            </a:extLst>
          </p:cNvPr>
          <p:cNvSpPr/>
          <p:nvPr/>
        </p:nvSpPr>
        <p:spPr>
          <a:xfrm>
            <a:off x="628413" y="6474934"/>
            <a:ext cx="9594322" cy="230832"/>
          </a:xfrm>
          <a:prstGeom prst="rect">
            <a:avLst/>
          </a:prstGeom>
        </p:spPr>
        <p:txBody>
          <a:bodyPr wrap="square">
            <a:spAutoFit/>
          </a:bodyPr>
          <a:lstStyle/>
          <a:p>
            <a:r>
              <a:rPr lang="en-US" sz="900" i="1" baseline="30000" dirty="0">
                <a:solidFill>
                  <a:schemeClr val="accent6">
                    <a:lumMod val="10000"/>
                  </a:schemeClr>
                </a:solidFill>
                <a:latin typeface="Century Gothic"/>
                <a:cs typeface="Century Gothic"/>
              </a:rPr>
              <a:t>1</a:t>
            </a:r>
            <a:r>
              <a:rPr lang="en-US" sz="900" i="1" dirty="0">
                <a:solidFill>
                  <a:schemeClr val="accent6">
                    <a:lumMod val="10000"/>
                  </a:schemeClr>
                </a:solidFill>
                <a:latin typeface="Century Gothic"/>
                <a:cs typeface="Century Gothic"/>
              </a:rPr>
              <a:t> ENERGY EVALUATION REPORT for Installation of VIEW Dynamic (Electrochromic)Glazing at Lake Union Building, Seattle, WA. University of Washington, 2017.</a:t>
            </a:r>
          </a:p>
        </p:txBody>
      </p:sp>
      <p:sp>
        <p:nvSpPr>
          <p:cNvPr id="9" name="Oval 8">
            <a:extLst>
              <a:ext uri="{FF2B5EF4-FFF2-40B4-BE49-F238E27FC236}">
                <a16:creationId xmlns:a16="http://schemas.microsoft.com/office/drawing/2014/main" id="{4A20A01C-5BD6-486A-BD6B-29D8A3145E9A}"/>
              </a:ext>
            </a:extLst>
          </p:cNvPr>
          <p:cNvSpPr/>
          <p:nvPr/>
        </p:nvSpPr>
        <p:spPr>
          <a:xfrm flipV="1">
            <a:off x="7585220" y="3184046"/>
            <a:ext cx="2309018" cy="2309014"/>
          </a:xfrm>
          <a:prstGeom prst="ellipse">
            <a:avLst/>
          </a:prstGeom>
          <a:solidFill>
            <a:srgbClr val="68879C">
              <a:alpha val="80000"/>
            </a:srgbClr>
          </a:solidFill>
          <a:ln w="22225">
            <a:noFill/>
          </a:ln>
          <a:effectLst>
            <a:outerShdw blurRad="254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0" name="Oval 9">
            <a:extLst>
              <a:ext uri="{FF2B5EF4-FFF2-40B4-BE49-F238E27FC236}">
                <a16:creationId xmlns:a16="http://schemas.microsoft.com/office/drawing/2014/main" id="{E6082D74-FA61-43F4-918C-A3530D680567}"/>
              </a:ext>
            </a:extLst>
          </p:cNvPr>
          <p:cNvSpPr/>
          <p:nvPr/>
        </p:nvSpPr>
        <p:spPr>
          <a:xfrm flipV="1">
            <a:off x="2288841" y="3199995"/>
            <a:ext cx="2309018" cy="2309014"/>
          </a:xfrm>
          <a:prstGeom prst="ellipse">
            <a:avLst/>
          </a:prstGeom>
          <a:solidFill>
            <a:schemeClr val="accent1">
              <a:alpha val="80000"/>
            </a:schemeClr>
          </a:solidFill>
          <a:ln w="22225">
            <a:noFill/>
          </a:ln>
          <a:effectLst>
            <a:outerShdw blurRad="254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970A3D2-60CA-4BDD-83D6-21DEFE34DACF}"/>
              </a:ext>
            </a:extLst>
          </p:cNvPr>
          <p:cNvSpPr txBox="1"/>
          <p:nvPr/>
        </p:nvSpPr>
        <p:spPr>
          <a:xfrm>
            <a:off x="7392720" y="3630667"/>
            <a:ext cx="2694018" cy="1415772"/>
          </a:xfrm>
          <a:prstGeom prst="rect">
            <a:avLst/>
          </a:prstGeom>
          <a:noFill/>
          <a:effectLst/>
        </p:spPr>
        <p:txBody>
          <a:bodyPr wrap="square" rtlCol="0">
            <a:spAutoFit/>
          </a:bodyPr>
          <a:lstStyle/>
          <a:p>
            <a:pPr algn="ctr"/>
            <a:r>
              <a:rPr lang="en-US" sz="3200" b="1" dirty="0">
                <a:solidFill>
                  <a:srgbClr val="FFFFFF"/>
                </a:solidFill>
                <a:latin typeface="Century Gothic"/>
                <a:cs typeface="Century Gothic"/>
              </a:rPr>
              <a:t>Lighting </a:t>
            </a:r>
          </a:p>
          <a:p>
            <a:pPr algn="ctr"/>
            <a:r>
              <a:rPr lang="en-US" sz="3200" b="1" dirty="0">
                <a:solidFill>
                  <a:srgbClr val="FFFFFF"/>
                </a:solidFill>
                <a:latin typeface="Century Gothic"/>
                <a:cs typeface="Century Gothic"/>
              </a:rPr>
              <a:t>use</a:t>
            </a:r>
            <a:br>
              <a:rPr lang="en-US" sz="2399" dirty="0">
                <a:solidFill>
                  <a:srgbClr val="68879C"/>
                </a:solidFill>
                <a:latin typeface="Century Gothic"/>
                <a:cs typeface="Century Gothic"/>
              </a:rPr>
            </a:br>
            <a:r>
              <a:rPr lang="en-US" sz="1100" dirty="0">
                <a:solidFill>
                  <a:srgbClr val="FFFFFF"/>
                </a:solidFill>
                <a:latin typeface="Century Gothic"/>
                <a:cs typeface="Century Gothic"/>
              </a:rPr>
              <a:t>additional lighting </a:t>
            </a:r>
          </a:p>
          <a:p>
            <a:pPr algn="ctr"/>
            <a:r>
              <a:rPr lang="en-US" sz="1100" dirty="0">
                <a:solidFill>
                  <a:srgbClr val="FFFFFF"/>
                </a:solidFill>
                <a:latin typeface="Century Gothic"/>
                <a:cs typeface="Century Gothic"/>
              </a:rPr>
              <a:t>savings possible</a:t>
            </a:r>
          </a:p>
        </p:txBody>
      </p:sp>
      <p:sp>
        <p:nvSpPr>
          <p:cNvPr id="12" name="Oval 11">
            <a:extLst>
              <a:ext uri="{FF2B5EF4-FFF2-40B4-BE49-F238E27FC236}">
                <a16:creationId xmlns:a16="http://schemas.microsoft.com/office/drawing/2014/main" id="{1A5B37F3-C64A-49B7-A6C6-C1195A931797}"/>
              </a:ext>
            </a:extLst>
          </p:cNvPr>
          <p:cNvSpPr/>
          <p:nvPr/>
        </p:nvSpPr>
        <p:spPr>
          <a:xfrm flipV="1">
            <a:off x="4941491" y="3184119"/>
            <a:ext cx="2309018" cy="2309014"/>
          </a:xfrm>
          <a:prstGeom prst="ellipse">
            <a:avLst/>
          </a:prstGeom>
          <a:solidFill>
            <a:schemeClr val="tx2">
              <a:alpha val="80000"/>
            </a:schemeClr>
          </a:solidFill>
          <a:ln w="22225">
            <a:noFill/>
          </a:ln>
          <a:effectLst>
            <a:outerShdw blurRad="254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F2FB3E87-6D5C-4465-BC0B-C54431C7207D}"/>
              </a:ext>
            </a:extLst>
          </p:cNvPr>
          <p:cNvSpPr txBox="1"/>
          <p:nvPr/>
        </p:nvSpPr>
        <p:spPr>
          <a:xfrm>
            <a:off x="4922045" y="3876508"/>
            <a:ext cx="2347910" cy="924237"/>
          </a:xfrm>
          <a:prstGeom prst="rect">
            <a:avLst/>
          </a:prstGeom>
          <a:noFill/>
          <a:effectLst/>
        </p:spPr>
        <p:txBody>
          <a:bodyPr wrap="square" rtlCol="0">
            <a:spAutoFit/>
          </a:bodyPr>
          <a:lstStyle/>
          <a:p>
            <a:pPr algn="ctr"/>
            <a:r>
              <a:rPr lang="en-US" sz="3599" b="1" dirty="0">
                <a:solidFill>
                  <a:srgbClr val="FFFFFF"/>
                </a:solidFill>
                <a:latin typeface="Century Gothic"/>
                <a:cs typeface="Century Gothic"/>
              </a:rPr>
              <a:t>Comfort</a:t>
            </a:r>
            <a:br>
              <a:rPr lang="en-US" sz="3599" dirty="0">
                <a:solidFill>
                  <a:srgbClr val="00B050"/>
                </a:solidFill>
                <a:latin typeface="Century Gothic"/>
                <a:cs typeface="Century Gothic"/>
              </a:rPr>
            </a:br>
            <a:r>
              <a:rPr lang="en-US" sz="1100" dirty="0">
                <a:solidFill>
                  <a:srgbClr val="FFFFFF"/>
                </a:solidFill>
                <a:latin typeface="Century Gothic"/>
                <a:cs typeface="Century Gothic"/>
              </a:rPr>
              <a:t>‘significant’ increase in </a:t>
            </a:r>
          </a:p>
          <a:p>
            <a:pPr algn="ctr"/>
            <a:r>
              <a:rPr lang="en-US" sz="1100" dirty="0">
                <a:solidFill>
                  <a:srgbClr val="FFFFFF"/>
                </a:solidFill>
                <a:latin typeface="Century Gothic"/>
                <a:cs typeface="Century Gothic"/>
              </a:rPr>
              <a:t>occupant comfort</a:t>
            </a:r>
          </a:p>
        </p:txBody>
      </p:sp>
      <p:sp>
        <p:nvSpPr>
          <p:cNvPr id="14" name="TextBox 13">
            <a:extLst>
              <a:ext uri="{FF2B5EF4-FFF2-40B4-BE49-F238E27FC236}">
                <a16:creationId xmlns:a16="http://schemas.microsoft.com/office/drawing/2014/main" id="{1DC9EC32-E56C-4B03-A18D-419C6D8CFFA5}"/>
              </a:ext>
            </a:extLst>
          </p:cNvPr>
          <p:cNvSpPr txBox="1"/>
          <p:nvPr/>
        </p:nvSpPr>
        <p:spPr>
          <a:xfrm>
            <a:off x="1924955" y="3946775"/>
            <a:ext cx="3036790" cy="815454"/>
          </a:xfrm>
          <a:prstGeom prst="rect">
            <a:avLst/>
          </a:prstGeom>
          <a:noFill/>
          <a:effectLst/>
        </p:spPr>
        <p:txBody>
          <a:bodyPr wrap="square" rtlCol="0">
            <a:spAutoFit/>
          </a:bodyPr>
          <a:lstStyle/>
          <a:p>
            <a:pPr algn="ctr"/>
            <a:r>
              <a:rPr lang="en-US" sz="3599" b="1" dirty="0">
                <a:solidFill>
                  <a:srgbClr val="FFFFFF"/>
                </a:solidFill>
                <a:latin typeface="Century Gothic"/>
                <a:cs typeface="Century Gothic"/>
              </a:rPr>
              <a:t>18%</a:t>
            </a:r>
            <a:br>
              <a:rPr lang="en-US" sz="2399" b="1" dirty="0">
                <a:solidFill>
                  <a:srgbClr val="FFFFFF"/>
                </a:solidFill>
                <a:latin typeface="Century Gothic"/>
                <a:cs typeface="Century Gothic"/>
              </a:rPr>
            </a:br>
            <a:r>
              <a:rPr lang="en-US" sz="1100" dirty="0">
                <a:solidFill>
                  <a:srgbClr val="FFFFFF"/>
                </a:solidFill>
                <a:latin typeface="Century Gothic"/>
                <a:cs typeface="Century Gothic"/>
              </a:rPr>
              <a:t>energy savings</a:t>
            </a:r>
          </a:p>
        </p:txBody>
      </p:sp>
      <p:sp>
        <p:nvSpPr>
          <p:cNvPr id="15" name="Slide Number Placeholder 8">
            <a:extLst>
              <a:ext uri="{FF2B5EF4-FFF2-40B4-BE49-F238E27FC236}">
                <a16:creationId xmlns:a16="http://schemas.microsoft.com/office/drawing/2014/main" id="{6AFD3624-79B8-43C6-B2D2-6663F738271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50</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14243583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3">
            <a:extLst>
              <a:ext uri="{FF2B5EF4-FFF2-40B4-BE49-F238E27FC236}">
                <a16:creationId xmlns:a16="http://schemas.microsoft.com/office/drawing/2014/main" id="{744B9101-F56C-2348-9A70-9E04A785B1C6}"/>
              </a:ext>
            </a:extLst>
          </p:cNvPr>
          <p:cNvSpPr txBox="1">
            <a:spLocks noChangeArrowheads="1"/>
          </p:cNvSpPr>
          <p:nvPr/>
        </p:nvSpPr>
        <p:spPr bwMode="auto">
          <a:xfrm>
            <a:off x="505946" y="2739550"/>
            <a:ext cx="5029476" cy="154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marR="0" lvl="0" indent="0" algn="l" defTabSz="449399"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5294"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rPr>
              <a:t>Alta View Hospital Study</a:t>
            </a:r>
            <a:endParaRPr kumimoji="0" lang="id-ID" altLang="en-US" sz="5294"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endParaRPr>
          </a:p>
        </p:txBody>
      </p:sp>
      <p:sp>
        <p:nvSpPr>
          <p:cNvPr id="5" name="Rectangle 4">
            <a:extLst>
              <a:ext uri="{FF2B5EF4-FFF2-40B4-BE49-F238E27FC236}">
                <a16:creationId xmlns:a16="http://schemas.microsoft.com/office/drawing/2014/main" id="{A4957CEA-38AB-9547-9181-D3C165126D4D}"/>
              </a:ext>
            </a:extLst>
          </p:cNvPr>
          <p:cNvSpPr/>
          <p:nvPr/>
        </p:nvSpPr>
        <p:spPr>
          <a:xfrm>
            <a:off x="-26146" y="2849746"/>
            <a:ext cx="141550" cy="1166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3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87CAE"/>
              </a:solidFill>
              <a:effectLst/>
              <a:uLnTx/>
              <a:uFillTx/>
              <a:latin typeface="Century Gothic" panose="020F0302020204030204"/>
              <a:ea typeface="+mn-ea"/>
              <a:cs typeface="+mn-cs"/>
            </a:endParaRPr>
          </a:p>
        </p:txBody>
      </p:sp>
      <p:pic>
        <p:nvPicPr>
          <p:cNvPr id="8" name="Picture Placeholder 7" descr="A room filled with furniture and a large window&#10;&#10;Description generated with high confidence">
            <a:extLst>
              <a:ext uri="{FF2B5EF4-FFF2-40B4-BE49-F238E27FC236}">
                <a16:creationId xmlns:a16="http://schemas.microsoft.com/office/drawing/2014/main" id="{885BDAE1-E9C4-4F9F-9A3D-57536FE39B8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9104169"/>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Purpose: Assess Dynamic Glass performance vs Low E in hospital setting </a:t>
            </a:r>
          </a:p>
        </p:txBody>
      </p:sp>
      <p:sp>
        <p:nvSpPr>
          <p:cNvPr id="3" name="Title 2"/>
          <p:cNvSpPr>
            <a:spLocks noGrp="1"/>
          </p:cNvSpPr>
          <p:nvPr>
            <p:ph type="title"/>
          </p:nvPr>
        </p:nvSpPr>
        <p:spPr/>
        <p:txBody>
          <a:bodyPr/>
          <a:lstStyle/>
          <a:p>
            <a:r>
              <a:rPr lang="en-US" b="0" dirty="0">
                <a:solidFill>
                  <a:schemeClr val="tx2"/>
                </a:solidFill>
              </a:rPr>
              <a:t>Alta View Hospital Study</a:t>
            </a:r>
          </a:p>
        </p:txBody>
      </p:sp>
      <p:sp>
        <p:nvSpPr>
          <p:cNvPr id="4" name="Slide Number Placeholder 3"/>
          <p:cNvSpPr>
            <a:spLocks noGrp="1"/>
          </p:cNvSpPr>
          <p:nvPr>
            <p:ph type="sldNum" sz="quarter" idx="4"/>
          </p:nvPr>
        </p:nvSpPr>
        <p:spPr/>
        <p:txBody>
          <a:bodyPr/>
          <a:lstStyle/>
          <a:p>
            <a:fld id="{DB150780-22E9-4FA5-82D2-A4C93B49AABD}" type="slidenum">
              <a:rPr lang="en-US" smtClean="0"/>
              <a:pPr/>
              <a:t>52</a:t>
            </a:fld>
            <a:endParaRPr lang="en-US" dirty="0"/>
          </a:p>
        </p:txBody>
      </p:sp>
      <p:sp>
        <p:nvSpPr>
          <p:cNvPr id="37" name="Content Placeholder 6"/>
          <p:cNvSpPr txBox="1">
            <a:spLocks/>
          </p:cNvSpPr>
          <p:nvPr/>
        </p:nvSpPr>
        <p:spPr>
          <a:xfrm>
            <a:off x="289636" y="1405490"/>
            <a:ext cx="5708904" cy="4829825"/>
          </a:xfrm>
          <a:prstGeom prst="rect">
            <a:avLst/>
          </a:prstGeom>
        </p:spPr>
        <p:txBody>
          <a:bodyPr/>
          <a:lstStyle>
            <a:lvl1pPr marL="0" marR="0" indent="0" algn="l" defTabSz="914400" rtl="0" eaLnBrk="1" fontAlgn="auto" latinLnBrk="0" hangingPunct="1">
              <a:lnSpc>
                <a:spcPct val="85000"/>
              </a:lnSpc>
              <a:spcBef>
                <a:spcPts val="0"/>
              </a:spcBef>
              <a:spcAft>
                <a:spcPts val="600"/>
              </a:spcAft>
              <a:buClr>
                <a:srgbClr val="00B0F0"/>
              </a:buClr>
              <a:buSzTx/>
              <a:buFontTx/>
              <a:buNone/>
              <a:tabLst/>
              <a:defRPr lang="en-US" sz="18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vl2pPr marL="4572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6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2pPr>
            <a:lvl3pPr marL="9144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4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3pPr>
            <a:lvl4pPr marL="13716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2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4pPr>
            <a:lvl5pPr marL="18288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200" kern="1200" baseline="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0"/>
              </a:spcAft>
            </a:pPr>
            <a:r>
              <a:rPr lang="en-US" dirty="0">
                <a:solidFill>
                  <a:schemeClr val="tx2"/>
                </a:solidFill>
              </a:rPr>
              <a:t>Project location: Sandy, UT</a:t>
            </a:r>
          </a:p>
          <a:p>
            <a:pPr>
              <a:spcBef>
                <a:spcPts val="600"/>
              </a:spcBef>
              <a:spcAft>
                <a:spcPts val="0"/>
              </a:spcAft>
            </a:pPr>
            <a:r>
              <a:rPr lang="en-US" dirty="0">
                <a:solidFill>
                  <a:schemeClr val="tx2"/>
                </a:solidFill>
              </a:rPr>
              <a:t>Space type: Post-partum patient rooms</a:t>
            </a:r>
          </a:p>
          <a:p>
            <a:pPr>
              <a:spcBef>
                <a:spcPts val="600"/>
              </a:spcBef>
              <a:spcAft>
                <a:spcPts val="0"/>
              </a:spcAft>
            </a:pPr>
            <a:r>
              <a:rPr lang="en-US" dirty="0">
                <a:solidFill>
                  <a:schemeClr val="tx2"/>
                </a:solidFill>
              </a:rPr>
              <a:t>Orientation: West</a:t>
            </a:r>
          </a:p>
          <a:p>
            <a:pPr>
              <a:spcBef>
                <a:spcPts val="600"/>
              </a:spcBef>
              <a:spcAft>
                <a:spcPts val="0"/>
              </a:spcAft>
            </a:pPr>
            <a:r>
              <a:rPr lang="en-US" dirty="0">
                <a:solidFill>
                  <a:schemeClr val="tx2"/>
                </a:solidFill>
              </a:rPr>
              <a:t>Dynamic Glass Product: Standard clear infill </a:t>
            </a:r>
          </a:p>
          <a:p>
            <a:pPr>
              <a:spcBef>
                <a:spcPts val="600"/>
              </a:spcBef>
              <a:spcAft>
                <a:spcPts val="0"/>
              </a:spcAft>
            </a:pPr>
            <a:r>
              <a:rPr lang="en-US" dirty="0">
                <a:solidFill>
                  <a:schemeClr val="tx2"/>
                </a:solidFill>
              </a:rPr>
              <a:t>Baseline: Clear single pane or tinted dual pane glass</a:t>
            </a:r>
          </a:p>
          <a:p>
            <a:pPr>
              <a:spcBef>
                <a:spcPts val="600"/>
              </a:spcBef>
              <a:spcAft>
                <a:spcPts val="0"/>
              </a:spcAft>
            </a:pPr>
            <a:r>
              <a:rPr lang="en-US" dirty="0">
                <a:solidFill>
                  <a:schemeClr val="tx2"/>
                </a:solidFill>
              </a:rPr>
              <a:t>Manual roller shades (5% openness factor) in all the rooms</a:t>
            </a:r>
          </a:p>
          <a:p>
            <a:pPr>
              <a:spcBef>
                <a:spcPts val="600"/>
              </a:spcBef>
              <a:spcAft>
                <a:spcPts val="0"/>
              </a:spcAft>
            </a:pPr>
            <a:r>
              <a:rPr lang="en-US" dirty="0">
                <a:solidFill>
                  <a:schemeClr val="tx2"/>
                </a:solidFill>
              </a:rPr>
              <a:t>Timeline: Aug-Oct’15</a:t>
            </a:r>
          </a:p>
          <a:p>
            <a:pPr>
              <a:spcBef>
                <a:spcPts val="600"/>
              </a:spcBef>
              <a:spcAft>
                <a:spcPts val="0"/>
              </a:spcAft>
            </a:pPr>
            <a:endParaRPr lang="en-US" dirty="0">
              <a:solidFill>
                <a:schemeClr val="tx2"/>
              </a:solidFill>
            </a:endParaRPr>
          </a:p>
          <a:p>
            <a:pPr>
              <a:spcBef>
                <a:spcPts val="600"/>
              </a:spcBef>
              <a:spcAft>
                <a:spcPts val="0"/>
              </a:spcAft>
            </a:pPr>
            <a:endParaRPr lang="en-US" b="1" dirty="0">
              <a:solidFill>
                <a:schemeClr val="tx2"/>
              </a:solidFill>
            </a:endParaRPr>
          </a:p>
          <a:p>
            <a:pPr>
              <a:spcBef>
                <a:spcPts val="600"/>
              </a:spcBef>
              <a:spcAft>
                <a:spcPts val="0"/>
              </a:spcAft>
            </a:pPr>
            <a:r>
              <a:rPr lang="en-US" b="1" dirty="0">
                <a:solidFill>
                  <a:schemeClr val="tx2"/>
                </a:solidFill>
              </a:rPr>
              <a:t>Project team</a:t>
            </a:r>
          </a:p>
          <a:p>
            <a:pPr>
              <a:spcBef>
                <a:spcPts val="600"/>
              </a:spcBef>
              <a:spcAft>
                <a:spcPts val="0"/>
              </a:spcAft>
            </a:pPr>
            <a:r>
              <a:rPr lang="en-US" dirty="0">
                <a:solidFill>
                  <a:schemeClr val="tx2"/>
                </a:solidFill>
              </a:rPr>
              <a:t>View Inc.</a:t>
            </a:r>
          </a:p>
          <a:p>
            <a:pPr>
              <a:spcBef>
                <a:spcPts val="600"/>
              </a:spcBef>
              <a:spcAft>
                <a:spcPts val="0"/>
              </a:spcAft>
            </a:pPr>
            <a:r>
              <a:rPr lang="en-US" dirty="0">
                <a:solidFill>
                  <a:schemeClr val="tx2"/>
                </a:solidFill>
              </a:rPr>
              <a:t>Intermountain Healthcare Transformation Lab</a:t>
            </a:r>
          </a:p>
          <a:p>
            <a:pPr>
              <a:spcBef>
                <a:spcPts val="600"/>
              </a:spcBef>
              <a:spcAft>
                <a:spcPts val="0"/>
              </a:spcAft>
            </a:pPr>
            <a:r>
              <a:rPr lang="en-US" dirty="0">
                <a:solidFill>
                  <a:schemeClr val="tx2"/>
                </a:solidFill>
              </a:rPr>
              <a:t>Alta View Hospital Staff</a:t>
            </a:r>
          </a:p>
          <a:p>
            <a:pPr>
              <a:spcBef>
                <a:spcPts val="600"/>
              </a:spcBef>
              <a:spcAft>
                <a:spcPts val="0"/>
              </a:spcAft>
            </a:pPr>
            <a:endParaRPr lang="en-US" sz="1400" dirty="0">
              <a:solidFill>
                <a:schemeClr val="tx2"/>
              </a:solidFill>
            </a:endParaRPr>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491" y="1797594"/>
            <a:ext cx="2675236" cy="2006427"/>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89426" y="4216467"/>
            <a:ext cx="2696264" cy="2022198"/>
          </a:xfrm>
          <a:prstGeom prst="rect">
            <a:avLst/>
          </a:prstGeom>
        </p:spPr>
      </p:pic>
      <p:sp>
        <p:nvSpPr>
          <p:cNvPr id="40" name="TextBox 39"/>
          <p:cNvSpPr txBox="1"/>
          <p:nvPr/>
        </p:nvSpPr>
        <p:spPr>
          <a:xfrm>
            <a:off x="8249864" y="1487679"/>
            <a:ext cx="2333357" cy="215444"/>
          </a:xfrm>
          <a:prstGeom prst="rect">
            <a:avLst/>
          </a:prstGeom>
          <a:noFill/>
        </p:spPr>
        <p:txBody>
          <a:bodyPr wrap="square" lIns="0" tIns="0" rIns="0" bIns="0" rtlCol="0" anchor="ctr">
            <a:spAutoFit/>
          </a:bodyPr>
          <a:lstStyle/>
          <a:p>
            <a:pPr algn="ctr"/>
            <a:r>
              <a:rPr lang="en-US" sz="1400" dirty="0">
                <a:solidFill>
                  <a:schemeClr val="tx2"/>
                </a:solidFill>
                <a:latin typeface="Century Gothic" panose="020B0502020202020204" pitchFamily="34" charset="0"/>
              </a:rPr>
              <a:t>Room Type A</a:t>
            </a:r>
          </a:p>
        </p:txBody>
      </p:sp>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4784" y="1800800"/>
            <a:ext cx="2696264" cy="2003221"/>
          </a:xfrm>
          <a:prstGeom prst="rect">
            <a:avLst/>
          </a:prstGeom>
        </p:spPr>
      </p:pic>
      <p:pic>
        <p:nvPicPr>
          <p:cNvPr id="42" name="Picture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95491" y="4213680"/>
            <a:ext cx="2695512" cy="2021635"/>
          </a:xfrm>
          <a:prstGeom prst="rect">
            <a:avLst/>
          </a:prstGeom>
        </p:spPr>
      </p:pic>
      <p:sp>
        <p:nvSpPr>
          <p:cNvPr id="43" name="Rectangle 42"/>
          <p:cNvSpPr/>
          <p:nvPr/>
        </p:nvSpPr>
        <p:spPr>
          <a:xfrm>
            <a:off x="6793063" y="3381738"/>
            <a:ext cx="2686365" cy="422283"/>
          </a:xfrm>
          <a:prstGeom prst="rect">
            <a:avLst/>
          </a:prstGeom>
          <a:solidFill>
            <a:srgbClr val="34657F">
              <a:alpha val="8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4" name="Rectangle 43"/>
          <p:cNvSpPr/>
          <p:nvPr/>
        </p:nvSpPr>
        <p:spPr>
          <a:xfrm>
            <a:off x="9474784" y="3381738"/>
            <a:ext cx="2718804" cy="422283"/>
          </a:xfrm>
          <a:prstGeom prst="rect">
            <a:avLst/>
          </a:prstGeom>
          <a:solidFill>
            <a:srgbClr val="8DB9CA">
              <a:alpha val="64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5" name="Rectangle 44"/>
          <p:cNvSpPr/>
          <p:nvPr/>
        </p:nvSpPr>
        <p:spPr>
          <a:xfrm>
            <a:off x="9486359" y="5813032"/>
            <a:ext cx="2707229" cy="422283"/>
          </a:xfrm>
          <a:prstGeom prst="rect">
            <a:avLst/>
          </a:prstGeom>
          <a:solidFill>
            <a:srgbClr val="8DB9CA">
              <a:alpha val="64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6" name="Rectangle 45"/>
          <p:cNvSpPr/>
          <p:nvPr/>
        </p:nvSpPr>
        <p:spPr>
          <a:xfrm>
            <a:off x="6783916" y="5813032"/>
            <a:ext cx="2695512" cy="422283"/>
          </a:xfrm>
          <a:prstGeom prst="rect">
            <a:avLst/>
          </a:prstGeom>
          <a:solidFill>
            <a:srgbClr val="34657F">
              <a:alpha val="8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47" name="TextBox 46"/>
          <p:cNvSpPr txBox="1"/>
          <p:nvPr/>
        </p:nvSpPr>
        <p:spPr>
          <a:xfrm>
            <a:off x="6964994" y="3481664"/>
            <a:ext cx="2333357" cy="215444"/>
          </a:xfrm>
          <a:prstGeom prst="rect">
            <a:avLst/>
          </a:prstGeom>
          <a:noFill/>
        </p:spPr>
        <p:txBody>
          <a:bodyPr wrap="square" lIns="0" tIns="0" rIns="0" bIns="0" rtlCol="0" anchor="ctr">
            <a:spAutoFit/>
          </a:bodyPr>
          <a:lstStyle/>
          <a:p>
            <a:pPr algn="ctr"/>
            <a:r>
              <a:rPr lang="en-US" sz="1400" dirty="0">
                <a:solidFill>
                  <a:schemeClr val="bg1"/>
                </a:solidFill>
                <a:latin typeface="Century Gothic" panose="020B0502020202020204" pitchFamily="34" charset="0"/>
              </a:rPr>
              <a:t>Dynamic glass</a:t>
            </a:r>
          </a:p>
        </p:txBody>
      </p:sp>
      <p:sp>
        <p:nvSpPr>
          <p:cNvPr id="48" name="TextBox 47"/>
          <p:cNvSpPr txBox="1"/>
          <p:nvPr/>
        </p:nvSpPr>
        <p:spPr>
          <a:xfrm>
            <a:off x="9416542" y="3481664"/>
            <a:ext cx="2862964" cy="215444"/>
          </a:xfrm>
          <a:prstGeom prst="rect">
            <a:avLst/>
          </a:prstGeom>
          <a:noFill/>
        </p:spPr>
        <p:txBody>
          <a:bodyPr wrap="square" lIns="0" tIns="0" rIns="0" bIns="0" rtlCol="0" anchor="ctr">
            <a:spAutoFit/>
          </a:bodyPr>
          <a:lstStyle/>
          <a:p>
            <a:pPr algn="ctr"/>
            <a:r>
              <a:rPr lang="en-US" sz="1400" dirty="0">
                <a:solidFill>
                  <a:schemeClr val="bg1"/>
                </a:solidFill>
                <a:latin typeface="Century Gothic" panose="020B0502020202020204" pitchFamily="34" charset="0"/>
              </a:rPr>
              <a:t>Static clear single pane glass</a:t>
            </a:r>
          </a:p>
        </p:txBody>
      </p:sp>
      <p:sp>
        <p:nvSpPr>
          <p:cNvPr id="49" name="TextBox 48"/>
          <p:cNvSpPr txBox="1"/>
          <p:nvPr/>
        </p:nvSpPr>
        <p:spPr>
          <a:xfrm>
            <a:off x="8319681" y="3871400"/>
            <a:ext cx="2333357" cy="215444"/>
          </a:xfrm>
          <a:prstGeom prst="rect">
            <a:avLst/>
          </a:prstGeom>
          <a:noFill/>
        </p:spPr>
        <p:txBody>
          <a:bodyPr wrap="square" lIns="0" tIns="0" rIns="0" bIns="0" rtlCol="0" anchor="ctr">
            <a:spAutoFit/>
          </a:bodyPr>
          <a:lstStyle/>
          <a:p>
            <a:pPr algn="ctr"/>
            <a:r>
              <a:rPr lang="en-US" sz="1400" dirty="0">
                <a:solidFill>
                  <a:schemeClr val="tx2"/>
                </a:solidFill>
                <a:latin typeface="Century Gothic" panose="020B0502020202020204" pitchFamily="34" charset="0"/>
              </a:rPr>
              <a:t>Room Type B</a:t>
            </a:r>
          </a:p>
        </p:txBody>
      </p:sp>
      <p:sp>
        <p:nvSpPr>
          <p:cNvPr id="50" name="TextBox 49"/>
          <p:cNvSpPr txBox="1"/>
          <p:nvPr/>
        </p:nvSpPr>
        <p:spPr>
          <a:xfrm>
            <a:off x="9416542" y="5909221"/>
            <a:ext cx="2862964" cy="215444"/>
          </a:xfrm>
          <a:prstGeom prst="rect">
            <a:avLst/>
          </a:prstGeom>
          <a:noFill/>
        </p:spPr>
        <p:txBody>
          <a:bodyPr wrap="square" lIns="0" tIns="0" rIns="0" bIns="0" rtlCol="0" anchor="ctr">
            <a:spAutoFit/>
          </a:bodyPr>
          <a:lstStyle/>
          <a:p>
            <a:pPr algn="ctr"/>
            <a:r>
              <a:rPr lang="en-US" sz="1400" dirty="0">
                <a:solidFill>
                  <a:schemeClr val="bg1"/>
                </a:solidFill>
                <a:latin typeface="Century Gothic" panose="020B0502020202020204" pitchFamily="34" charset="0"/>
              </a:rPr>
              <a:t>Static tinted dual pane glass</a:t>
            </a:r>
          </a:p>
        </p:txBody>
      </p:sp>
      <p:sp>
        <p:nvSpPr>
          <p:cNvPr id="51" name="TextBox 50"/>
          <p:cNvSpPr txBox="1"/>
          <p:nvPr/>
        </p:nvSpPr>
        <p:spPr>
          <a:xfrm>
            <a:off x="6953024" y="5909221"/>
            <a:ext cx="2333357" cy="215444"/>
          </a:xfrm>
          <a:prstGeom prst="rect">
            <a:avLst/>
          </a:prstGeom>
          <a:noFill/>
        </p:spPr>
        <p:txBody>
          <a:bodyPr wrap="square" lIns="0" tIns="0" rIns="0" bIns="0" rtlCol="0" anchor="ctr">
            <a:spAutoFit/>
          </a:bodyPr>
          <a:lstStyle/>
          <a:p>
            <a:pPr algn="ctr"/>
            <a:r>
              <a:rPr lang="en-US" sz="1400" dirty="0">
                <a:solidFill>
                  <a:schemeClr val="bg1"/>
                </a:solidFill>
                <a:latin typeface="Century Gothic" panose="020B0502020202020204" pitchFamily="34" charset="0"/>
              </a:rPr>
              <a:t>Dynamic glass</a:t>
            </a:r>
          </a:p>
        </p:txBody>
      </p:sp>
      <p:sp>
        <p:nvSpPr>
          <p:cNvPr id="20" name="Slide Number Placeholder 8">
            <a:extLst>
              <a:ext uri="{FF2B5EF4-FFF2-40B4-BE49-F238E27FC236}">
                <a16:creationId xmlns:a16="http://schemas.microsoft.com/office/drawing/2014/main" id="{BD0F78AB-340A-4F56-8F10-678AE3292768}"/>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52</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1381173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Results based on patient surveys</a:t>
            </a:r>
          </a:p>
        </p:txBody>
      </p:sp>
      <p:sp>
        <p:nvSpPr>
          <p:cNvPr id="3" name="Title 2"/>
          <p:cNvSpPr>
            <a:spLocks noGrp="1"/>
          </p:cNvSpPr>
          <p:nvPr>
            <p:ph type="title"/>
          </p:nvPr>
        </p:nvSpPr>
        <p:spPr/>
        <p:txBody>
          <a:bodyPr/>
          <a:lstStyle/>
          <a:p>
            <a:r>
              <a:rPr lang="en-US" sz="2400" b="0" dirty="0">
                <a:solidFill>
                  <a:schemeClr val="tx2"/>
                </a:solidFill>
              </a:rPr>
              <a:t>Purpose: Assess Dynamic Glass performance vs Low E in hospital setting </a:t>
            </a:r>
          </a:p>
        </p:txBody>
      </p:sp>
      <p:sp>
        <p:nvSpPr>
          <p:cNvPr id="4" name="Slide Number Placeholder 3"/>
          <p:cNvSpPr>
            <a:spLocks noGrp="1"/>
          </p:cNvSpPr>
          <p:nvPr>
            <p:ph type="sldNum" sz="quarter" idx="4"/>
          </p:nvPr>
        </p:nvSpPr>
        <p:spPr/>
        <p:txBody>
          <a:bodyPr/>
          <a:lstStyle/>
          <a:p>
            <a:fld id="{DB150780-22E9-4FA5-82D2-A4C93B49AABD}" type="slidenum">
              <a:rPr lang="en-US" smtClean="0"/>
              <a:pPr/>
              <a:t>53</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3443210142"/>
              </p:ext>
            </p:extLst>
          </p:nvPr>
        </p:nvGraphicFramePr>
        <p:xfrm>
          <a:off x="779975" y="3877262"/>
          <a:ext cx="5317615" cy="29807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1733021979"/>
              </p:ext>
            </p:extLst>
          </p:nvPr>
        </p:nvGraphicFramePr>
        <p:xfrm>
          <a:off x="6695860" y="4106782"/>
          <a:ext cx="4940559" cy="23478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844457084"/>
              </p:ext>
            </p:extLst>
          </p:nvPr>
        </p:nvGraphicFramePr>
        <p:xfrm>
          <a:off x="1001046" y="1387642"/>
          <a:ext cx="5077116" cy="2164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1139700737"/>
              </p:ext>
            </p:extLst>
          </p:nvPr>
        </p:nvGraphicFramePr>
        <p:xfrm>
          <a:off x="6695858" y="1495365"/>
          <a:ext cx="6139024" cy="2288407"/>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367523" y="4106780"/>
            <a:ext cx="3352800" cy="215444"/>
          </a:xfrm>
          <a:prstGeom prst="rect">
            <a:avLst/>
          </a:prstGeom>
          <a:noFill/>
        </p:spPr>
        <p:txBody>
          <a:bodyPr wrap="square" lIns="0" tIns="0" rIns="0" bIns="0" rtlCol="0" anchor="ctr">
            <a:spAutoFit/>
          </a:bodyPr>
          <a:lstStyle/>
          <a:p>
            <a:r>
              <a:rPr lang="en-US" sz="1400" dirty="0">
                <a:solidFill>
                  <a:schemeClr val="tx2"/>
                </a:solidFill>
                <a:latin typeface="Century Gothic" panose="020B0502020202020204" pitchFamily="34" charset="0"/>
              </a:rPr>
              <a:t>Patient Visual and Thermal Comfort</a:t>
            </a:r>
          </a:p>
        </p:txBody>
      </p:sp>
      <p:sp>
        <p:nvSpPr>
          <p:cNvPr id="10" name="TextBox 9"/>
          <p:cNvSpPr txBox="1"/>
          <p:nvPr/>
        </p:nvSpPr>
        <p:spPr>
          <a:xfrm>
            <a:off x="7989552" y="1165765"/>
            <a:ext cx="3048615" cy="215444"/>
          </a:xfrm>
          <a:prstGeom prst="rect">
            <a:avLst/>
          </a:prstGeom>
          <a:noFill/>
        </p:spPr>
        <p:txBody>
          <a:bodyPr wrap="square" lIns="0" tIns="0" rIns="0" bIns="0" rtlCol="0" anchor="ctr">
            <a:spAutoFit/>
          </a:bodyPr>
          <a:lstStyle/>
          <a:p>
            <a:r>
              <a:rPr lang="en-US" sz="1400" dirty="0">
                <a:solidFill>
                  <a:schemeClr val="tx2"/>
                </a:solidFill>
                <a:latin typeface="Century Gothic" panose="020B0502020202020204" pitchFamily="34" charset="0"/>
              </a:rPr>
              <a:t>Nurses Visual and Thermal Comfort</a:t>
            </a:r>
          </a:p>
        </p:txBody>
      </p:sp>
      <p:sp>
        <p:nvSpPr>
          <p:cNvPr id="11" name="TextBox 10"/>
          <p:cNvSpPr txBox="1"/>
          <p:nvPr/>
        </p:nvSpPr>
        <p:spPr>
          <a:xfrm>
            <a:off x="1748541" y="1279920"/>
            <a:ext cx="3352800" cy="215444"/>
          </a:xfrm>
          <a:prstGeom prst="rect">
            <a:avLst/>
          </a:prstGeom>
          <a:noFill/>
        </p:spPr>
        <p:txBody>
          <a:bodyPr wrap="square" lIns="0" tIns="0" rIns="0" bIns="0" rtlCol="0" anchor="ctr">
            <a:spAutoFit/>
          </a:bodyPr>
          <a:lstStyle/>
          <a:p>
            <a:r>
              <a:rPr lang="en-US" sz="1400" dirty="0">
                <a:solidFill>
                  <a:schemeClr val="tx2"/>
                </a:solidFill>
                <a:latin typeface="Century Gothic" panose="020B0502020202020204" pitchFamily="34" charset="0"/>
              </a:rPr>
              <a:t>HCAHPS Survey Results</a:t>
            </a:r>
          </a:p>
        </p:txBody>
      </p:sp>
      <p:sp>
        <p:nvSpPr>
          <p:cNvPr id="12" name="TextBox 11"/>
          <p:cNvSpPr txBox="1"/>
          <p:nvPr/>
        </p:nvSpPr>
        <p:spPr>
          <a:xfrm>
            <a:off x="7837457" y="4106780"/>
            <a:ext cx="3352800" cy="215444"/>
          </a:xfrm>
          <a:prstGeom prst="rect">
            <a:avLst/>
          </a:prstGeom>
          <a:noFill/>
        </p:spPr>
        <p:txBody>
          <a:bodyPr wrap="square" lIns="0" tIns="0" rIns="0" bIns="0" rtlCol="0" anchor="ctr">
            <a:spAutoFit/>
          </a:bodyPr>
          <a:lstStyle/>
          <a:p>
            <a:r>
              <a:rPr lang="en-US" sz="1400" dirty="0">
                <a:solidFill>
                  <a:schemeClr val="tx2"/>
                </a:solidFill>
                <a:latin typeface="Century Gothic" panose="020B0502020202020204" pitchFamily="34" charset="0"/>
              </a:rPr>
              <a:t>“Why were shades closed?”</a:t>
            </a:r>
          </a:p>
        </p:txBody>
      </p:sp>
      <p:cxnSp>
        <p:nvCxnSpPr>
          <p:cNvPr id="13" name="Straight Connector 12"/>
          <p:cNvCxnSpPr/>
          <p:nvPr/>
        </p:nvCxnSpPr>
        <p:spPr>
          <a:xfrm>
            <a:off x="6078162" y="1495365"/>
            <a:ext cx="0" cy="4584595"/>
          </a:xfrm>
          <a:prstGeom prst="line">
            <a:avLst/>
          </a:prstGeom>
          <a:ln w="63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74252" y="3877262"/>
            <a:ext cx="10462167" cy="0"/>
          </a:xfrm>
          <a:prstGeom prst="line">
            <a:avLst/>
          </a:prstGeom>
          <a:ln w="63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5" name="Slide Number Placeholder 8">
            <a:extLst>
              <a:ext uri="{FF2B5EF4-FFF2-40B4-BE49-F238E27FC236}">
                <a16:creationId xmlns:a16="http://schemas.microsoft.com/office/drawing/2014/main" id="{E8FCBF50-C4BA-4761-8D78-9EAA9480684F}"/>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53</a:t>
            </a:fld>
            <a:endParaRPr lang="en-US" sz="1000" dirty="0">
              <a:latin typeface="Century Gothic" panose="020B0502020202020204" pitchFamily="34" charset="0"/>
            </a:endParaRPr>
          </a:p>
        </p:txBody>
      </p:sp>
      <p:sp>
        <p:nvSpPr>
          <p:cNvPr id="16" name="TextBox 15">
            <a:extLst>
              <a:ext uri="{FF2B5EF4-FFF2-40B4-BE49-F238E27FC236}">
                <a16:creationId xmlns:a16="http://schemas.microsoft.com/office/drawing/2014/main" id="{B628AFE3-37B4-40FB-907C-B302B1D9E134}"/>
              </a:ext>
            </a:extLst>
          </p:cNvPr>
          <p:cNvSpPr txBox="1"/>
          <p:nvPr/>
        </p:nvSpPr>
        <p:spPr>
          <a:xfrm>
            <a:off x="644215" y="6303141"/>
            <a:ext cx="11356670" cy="338554"/>
          </a:xfrm>
          <a:prstGeom prst="rect">
            <a:avLst/>
          </a:prstGeom>
          <a:noFill/>
        </p:spPr>
        <p:txBody>
          <a:bodyPr wrap="square" lIns="0" tIns="0" rIns="0" bIns="0" rtlCol="0" anchor="ctr">
            <a:spAutoFit/>
          </a:bodyPr>
          <a:lstStyle/>
          <a:p>
            <a:r>
              <a:rPr lang="en-US" sz="1100" dirty="0">
                <a:solidFill>
                  <a:srgbClr val="011F38"/>
                </a:solidFill>
                <a:latin typeface="Century Gothic" panose="020B0502020202020204" pitchFamily="34" charset="0"/>
              </a:rPr>
              <a:t>* HCAHPS - </a:t>
            </a:r>
            <a:r>
              <a:rPr lang="en-US" sz="1100" dirty="0">
                <a:latin typeface="Century Gothic" panose="020B0502020202020204" pitchFamily="34" charset="0"/>
              </a:rPr>
              <a:t>(the Hospital Consumer Assessment of Healthcare Providers and Systems) is a patient satisfaction survey required by CMS (the Centers for Medicare and Medicaid Services) for all hospitals in the United States. The Survey is for adult inpatients, excluding psychiatric patients.</a:t>
            </a:r>
            <a:r>
              <a:rPr lang="en-US" sz="1100" dirty="0">
                <a:solidFill>
                  <a:srgbClr val="011F38"/>
                </a:solidFill>
                <a:latin typeface="Century Gothic" panose="020B0502020202020204" pitchFamily="34" charset="0"/>
              </a:rPr>
              <a:t> </a:t>
            </a:r>
          </a:p>
        </p:txBody>
      </p:sp>
    </p:spTree>
    <p:extLst>
      <p:ext uri="{BB962C8B-B14F-4D97-AF65-F5344CB8AC3E}">
        <p14:creationId xmlns:p14="http://schemas.microsoft.com/office/powerpoint/2010/main" val="221603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chemeClr val="tx2"/>
                </a:solidFill>
              </a:rPr>
              <a:t>Alta View Hospital  - Shades Behavior</a:t>
            </a:r>
          </a:p>
        </p:txBody>
      </p:sp>
      <p:sp>
        <p:nvSpPr>
          <p:cNvPr id="4" name="Slide Number Placeholder 3"/>
          <p:cNvSpPr>
            <a:spLocks noGrp="1"/>
          </p:cNvSpPr>
          <p:nvPr>
            <p:ph type="sldNum" sz="quarter" idx="4"/>
          </p:nvPr>
        </p:nvSpPr>
        <p:spPr/>
        <p:txBody>
          <a:bodyPr/>
          <a:lstStyle/>
          <a:p>
            <a:fld id="{DB150780-22E9-4FA5-82D2-A4C93B49AABD}" type="slidenum">
              <a:rPr lang="en-US" smtClean="0"/>
              <a:pPr/>
              <a:t>54</a:t>
            </a:fld>
            <a:endParaRPr lang="en-US" dirty="0"/>
          </a:p>
        </p:txBody>
      </p:sp>
      <p:pic>
        <p:nvPicPr>
          <p:cNvPr id="13" name="Picture Placeholder 12"/>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0505" t="-3145" r="-10505" b="-8075"/>
          <a:stretch/>
        </p:blipFill>
        <p:spPr>
          <a:xfrm>
            <a:off x="289562" y="1487179"/>
            <a:ext cx="5497668" cy="3018720"/>
          </a:xfrm>
          <a:prstGeom prst="rect">
            <a:avLst/>
          </a:prstGeom>
          <a:solidFill>
            <a:schemeClr val="bg1"/>
          </a:solidFill>
        </p:spPr>
      </p:pic>
      <p:sp>
        <p:nvSpPr>
          <p:cNvPr id="12" name="Text Placeholder 11"/>
          <p:cNvSpPr>
            <a:spLocks noGrp="1"/>
          </p:cNvSpPr>
          <p:nvPr>
            <p:ph type="body" sz="quarter" idx="11"/>
          </p:nvPr>
        </p:nvSpPr>
        <p:spPr/>
        <p:txBody>
          <a:bodyPr vert="horz" lIns="0" tIns="0" rIns="0" bIns="0" rtlCol="0" anchor="b">
            <a:noAutofit/>
          </a:bodyPr>
          <a:lstStyle/>
          <a:p>
            <a:r>
              <a:rPr lang="en-US" sz="1799" dirty="0">
                <a:solidFill>
                  <a:schemeClr val="bg2"/>
                </a:solidFill>
              </a:rPr>
              <a:t>Real-time measured sensor data over period of the study</a:t>
            </a:r>
          </a:p>
        </p:txBody>
      </p:sp>
      <p:pic>
        <p:nvPicPr>
          <p:cNvPr id="14" name="Picture 2" descr="C:\Users\hpcsmit3\AppData\Local\Temp\msohtmlclip1\02\clip_image002.png"/>
          <p:cNvPicPr>
            <a:picLocks noGrp="1" noChangeAspect="1" noChangeArrowheads="1"/>
          </p:cNvPicPr>
          <p:nvPr>
            <p:ph type="pic" sz="quarter" idx="14"/>
          </p:nvPr>
        </p:nvPicPr>
        <p:blipFill rotWithShape="1">
          <a:blip r:embed="rId3" cstate="screen">
            <a:extLst>
              <a:ext uri="{28A0092B-C50C-407E-A947-70E740481C1C}">
                <a14:useLocalDpi xmlns:a14="http://schemas.microsoft.com/office/drawing/2010/main"/>
              </a:ext>
            </a:extLst>
          </a:blip>
          <a:srcRect l="-8773" r="-8959" b="-7452"/>
          <a:stretch/>
        </p:blipFill>
        <p:spPr bwMode="auto">
          <a:xfrm>
            <a:off x="6404771" y="1487179"/>
            <a:ext cx="5497668" cy="3018720"/>
          </a:xfrm>
          <a:prstGeom prst="rect">
            <a:avLst/>
          </a:prstGeom>
          <a:solidFill>
            <a:schemeClr val="bg1"/>
          </a:solid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767922" y="4267238"/>
            <a:ext cx="4526937" cy="662885"/>
          </a:xfrm>
          <a:prstGeom prst="rect">
            <a:avLst/>
          </a:prstGeom>
          <a:solidFill>
            <a:srgbClr val="34657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pPr algn="ctr"/>
            <a:r>
              <a:rPr lang="en-US" sz="1600" b="1" dirty="0">
                <a:latin typeface="Century Gothic" panose="020B0502020202020204" pitchFamily="34" charset="0"/>
              </a:rPr>
              <a:t>28 Patients</a:t>
            </a:r>
          </a:p>
        </p:txBody>
      </p:sp>
      <p:sp>
        <p:nvSpPr>
          <p:cNvPr id="16" name="Rectangle 15"/>
          <p:cNvSpPr/>
          <p:nvPr/>
        </p:nvSpPr>
        <p:spPr>
          <a:xfrm>
            <a:off x="6897143" y="4267238"/>
            <a:ext cx="4526937" cy="662884"/>
          </a:xfrm>
          <a:prstGeom prst="rect">
            <a:avLst/>
          </a:prstGeom>
          <a:solidFill>
            <a:srgbClr val="34657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pPr algn="ctr"/>
            <a:r>
              <a:rPr lang="en-US" sz="1600" b="1" dirty="0">
                <a:latin typeface="Century Gothic" panose="020B0502020202020204" pitchFamily="34" charset="0"/>
              </a:rPr>
              <a:t>29 Patients</a:t>
            </a:r>
          </a:p>
        </p:txBody>
      </p:sp>
      <p:sp>
        <p:nvSpPr>
          <p:cNvPr id="17" name="Rectangle 16"/>
          <p:cNvSpPr/>
          <p:nvPr/>
        </p:nvSpPr>
        <p:spPr>
          <a:xfrm>
            <a:off x="1061779" y="5111825"/>
            <a:ext cx="10106425" cy="723275"/>
          </a:xfrm>
          <a:prstGeom prst="rect">
            <a:avLst/>
          </a:prstGeom>
          <a:solidFill>
            <a:schemeClr val="tx2"/>
          </a:solidFill>
        </p:spPr>
        <p:txBody>
          <a:bodyPr wrap="square">
            <a:spAutoFit/>
          </a:bodyPr>
          <a:lstStyle/>
          <a:p>
            <a:pPr algn="ctr">
              <a:spcBef>
                <a:spcPts val="600"/>
              </a:spcBef>
            </a:pPr>
            <a:r>
              <a:rPr lang="en-US" dirty="0">
                <a:solidFill>
                  <a:schemeClr val="bg1"/>
                </a:solidFill>
                <a:latin typeface="Century Gothic" panose="020B0502020202020204" pitchFamily="34" charset="0"/>
              </a:rPr>
              <a:t>Blinds fully closed the same amount of time</a:t>
            </a:r>
          </a:p>
          <a:p>
            <a:pPr algn="ctr">
              <a:spcBef>
                <a:spcPts val="600"/>
              </a:spcBef>
            </a:pPr>
            <a:r>
              <a:rPr lang="en-US" dirty="0">
                <a:solidFill>
                  <a:schemeClr val="bg1"/>
                </a:solidFill>
                <a:latin typeface="Century Gothic" panose="020B0502020202020204" pitchFamily="34" charset="0"/>
              </a:rPr>
              <a:t>Dynamic glass increased the amount of time blinds were mostly open (38% </a:t>
            </a:r>
            <a:r>
              <a:rPr lang="en-US" dirty="0">
                <a:solidFill>
                  <a:schemeClr val="bg1"/>
                </a:solidFill>
                <a:latin typeface="Wingdings"/>
                <a:ea typeface="Wingdings"/>
                <a:cs typeface="Wingdings"/>
                <a:sym typeface="Wingdings"/>
              </a:rPr>
              <a:t></a:t>
            </a:r>
            <a:r>
              <a:rPr lang="en-US" dirty="0">
                <a:solidFill>
                  <a:schemeClr val="bg1"/>
                </a:solidFill>
                <a:latin typeface="Century Gothic" panose="020B0502020202020204" pitchFamily="34" charset="0"/>
              </a:rPr>
              <a:t> 58%)</a:t>
            </a:r>
          </a:p>
        </p:txBody>
      </p:sp>
      <p:sp>
        <p:nvSpPr>
          <p:cNvPr id="10" name="Slide Number Placeholder 8">
            <a:extLst>
              <a:ext uri="{FF2B5EF4-FFF2-40B4-BE49-F238E27FC236}">
                <a16:creationId xmlns:a16="http://schemas.microsoft.com/office/drawing/2014/main" id="{09F5BBBA-B46A-4A0E-9570-C92B2C629F64}"/>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54</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758775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Results based on pre/post surveys</a:t>
            </a:r>
          </a:p>
        </p:txBody>
      </p:sp>
      <p:sp>
        <p:nvSpPr>
          <p:cNvPr id="3" name="Title 2"/>
          <p:cNvSpPr>
            <a:spLocks noGrp="1"/>
          </p:cNvSpPr>
          <p:nvPr>
            <p:ph type="title"/>
          </p:nvPr>
        </p:nvSpPr>
        <p:spPr/>
        <p:txBody>
          <a:bodyPr/>
          <a:lstStyle/>
          <a:p>
            <a:r>
              <a:rPr lang="en-US" sz="2400" b="0" dirty="0">
                <a:solidFill>
                  <a:schemeClr val="tx2"/>
                </a:solidFill>
                <a:latin typeface="Century Gothic"/>
                <a:cs typeface="Century Gothic"/>
              </a:rPr>
              <a:t>Result:  Standard rooms out of HVAC control and occupants too warm</a:t>
            </a:r>
            <a:endParaRPr lang="en-US" sz="2400" b="0" dirty="0">
              <a:solidFill>
                <a:schemeClr val="tx2"/>
              </a:solidFill>
            </a:endParaRPr>
          </a:p>
        </p:txBody>
      </p:sp>
      <p:sp>
        <p:nvSpPr>
          <p:cNvPr id="4" name="Slide Number Placeholder 3"/>
          <p:cNvSpPr>
            <a:spLocks noGrp="1"/>
          </p:cNvSpPr>
          <p:nvPr>
            <p:ph type="sldNum" sz="quarter" idx="4"/>
          </p:nvPr>
        </p:nvSpPr>
        <p:spPr/>
        <p:txBody>
          <a:bodyPr/>
          <a:lstStyle/>
          <a:p>
            <a:fld id="{DB150780-22E9-4FA5-82D2-A4C93B49AABD}" type="slidenum">
              <a:rPr lang="en-US" smtClean="0"/>
              <a:pPr/>
              <a:t>55</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310755334"/>
              </p:ext>
            </p:extLst>
          </p:nvPr>
        </p:nvGraphicFramePr>
        <p:xfrm>
          <a:off x="232868" y="1250463"/>
          <a:ext cx="11457528" cy="434610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061779" y="5805992"/>
            <a:ext cx="10106425" cy="369332"/>
          </a:xfrm>
          <a:prstGeom prst="rect">
            <a:avLst/>
          </a:prstGeom>
          <a:solidFill>
            <a:schemeClr val="tx2"/>
          </a:solidFill>
        </p:spPr>
        <p:txBody>
          <a:bodyPr wrap="square">
            <a:spAutoFit/>
          </a:bodyPr>
          <a:lstStyle/>
          <a:p>
            <a:pPr algn="ctr">
              <a:spcBef>
                <a:spcPts val="600"/>
              </a:spcBef>
            </a:pPr>
            <a:r>
              <a:rPr lang="en-US" dirty="0">
                <a:solidFill>
                  <a:schemeClr val="bg1"/>
                </a:solidFill>
                <a:latin typeface="Century Gothic" panose="020B0502020202020204" pitchFamily="34" charset="0"/>
              </a:rPr>
              <a:t>Significant improvements in all categories for Dynamic glass vs. standard glass and blinds</a:t>
            </a:r>
          </a:p>
        </p:txBody>
      </p:sp>
      <p:sp>
        <p:nvSpPr>
          <p:cNvPr id="7" name="Slide Number Placeholder 8">
            <a:extLst>
              <a:ext uri="{FF2B5EF4-FFF2-40B4-BE49-F238E27FC236}">
                <a16:creationId xmlns:a16="http://schemas.microsoft.com/office/drawing/2014/main" id="{89FEA32C-3CAE-444D-B7AF-CFAB78CC56FD}"/>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55</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984436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View vs. control room (</a:t>
            </a:r>
            <a:r>
              <a:rPr lang="en-US" dirty="0" err="1"/>
              <a:t>setpoint</a:t>
            </a:r>
            <a:r>
              <a:rPr lang="en-US" dirty="0"/>
              <a:t> temp and temp near patient bed)</a:t>
            </a:r>
          </a:p>
        </p:txBody>
      </p:sp>
      <p:sp>
        <p:nvSpPr>
          <p:cNvPr id="3" name="Title 2"/>
          <p:cNvSpPr>
            <a:spLocks noGrp="1"/>
          </p:cNvSpPr>
          <p:nvPr>
            <p:ph type="title"/>
          </p:nvPr>
        </p:nvSpPr>
        <p:spPr/>
        <p:txBody>
          <a:bodyPr/>
          <a:lstStyle/>
          <a:p>
            <a:r>
              <a:rPr lang="en-US" b="0" dirty="0">
                <a:solidFill>
                  <a:schemeClr val="tx2"/>
                </a:solidFill>
              </a:rPr>
              <a:t>Alta View study  - Thermal Comfort Monitored Data</a:t>
            </a:r>
          </a:p>
        </p:txBody>
      </p:sp>
      <p:sp>
        <p:nvSpPr>
          <p:cNvPr id="4" name="Slide Number Placeholder 3"/>
          <p:cNvSpPr>
            <a:spLocks noGrp="1"/>
          </p:cNvSpPr>
          <p:nvPr>
            <p:ph type="sldNum" sz="quarter" idx="4"/>
          </p:nvPr>
        </p:nvSpPr>
        <p:spPr/>
        <p:txBody>
          <a:bodyPr/>
          <a:lstStyle/>
          <a:p>
            <a:fld id="{DB150780-22E9-4FA5-82D2-A4C93B49AABD}" type="slidenum">
              <a:rPr lang="en-US" smtClean="0"/>
              <a:pPr/>
              <a:t>56</a:t>
            </a:fld>
            <a:endParaRPr lang="en-US" dirty="0"/>
          </a:p>
        </p:txBody>
      </p:sp>
      <p:grpSp>
        <p:nvGrpSpPr>
          <p:cNvPr id="14" name="Group 13"/>
          <p:cNvGrpSpPr/>
          <p:nvPr/>
        </p:nvGrpSpPr>
        <p:grpSpPr>
          <a:xfrm>
            <a:off x="4269960" y="1215852"/>
            <a:ext cx="6895065" cy="4401178"/>
            <a:chOff x="4009795" y="1402815"/>
            <a:chExt cx="5613120" cy="4418782"/>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9795" y="3760233"/>
              <a:ext cx="5613120" cy="203090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1425" y="1402815"/>
              <a:ext cx="5569860" cy="2032974"/>
            </a:xfrm>
            <a:prstGeom prst="rect">
              <a:avLst/>
            </a:prstGeom>
          </p:spPr>
        </p:pic>
        <p:sp>
          <p:nvSpPr>
            <p:cNvPr id="10" name="TextBox 9"/>
            <p:cNvSpPr txBox="1"/>
            <p:nvPr/>
          </p:nvSpPr>
          <p:spPr>
            <a:xfrm>
              <a:off x="4031425" y="3196466"/>
              <a:ext cx="5591489" cy="237308"/>
            </a:xfrm>
            <a:prstGeom prst="rect">
              <a:avLst/>
            </a:prstGeom>
            <a:solidFill>
              <a:srgbClr val="34657F"/>
            </a:solidFill>
          </p:spPr>
          <p:txBody>
            <a:bodyPr wrap="square" lIns="0" tIns="0" rIns="0" bIns="0" rtlCol="0" anchor="ctr">
              <a:spAutoFit/>
            </a:bodyPr>
            <a:lstStyle>
              <a:defPPr>
                <a:defRPr lang="en-US"/>
              </a:defPPr>
              <a:lvl1pPr algn="ctr">
                <a:defRPr sz="1400">
                  <a:solidFill>
                    <a:srgbClr val="FFFFFF"/>
                  </a:solidFill>
                  <a:latin typeface="Century Gothic" panose="020B0502020202020204" pitchFamily="34" charset="0"/>
                </a:defRPr>
              </a:lvl1pPr>
            </a:lstStyle>
            <a:p>
              <a:r>
                <a:rPr lang="en-US" dirty="0"/>
                <a:t>View glass room temperature tracks HVAC setpoint</a:t>
              </a:r>
            </a:p>
          </p:txBody>
        </p:sp>
        <p:sp>
          <p:nvSpPr>
            <p:cNvPr id="11" name="TextBox 10"/>
            <p:cNvSpPr txBox="1"/>
            <p:nvPr/>
          </p:nvSpPr>
          <p:spPr>
            <a:xfrm>
              <a:off x="4009795" y="5584289"/>
              <a:ext cx="5613120" cy="237308"/>
            </a:xfrm>
            <a:prstGeom prst="rect">
              <a:avLst/>
            </a:prstGeom>
            <a:solidFill>
              <a:srgbClr val="34657F"/>
            </a:solidFill>
          </p:spPr>
          <p:txBody>
            <a:bodyPr wrap="square" lIns="0" tIns="0" rIns="0" bIns="0" rtlCol="0" anchor="ctr">
              <a:spAutoFit/>
            </a:bodyPr>
            <a:lstStyle/>
            <a:p>
              <a:pPr algn="ctr"/>
              <a:r>
                <a:rPr lang="en-US" sz="1400" dirty="0">
                  <a:solidFill>
                    <a:srgbClr val="FFFFFF"/>
                  </a:solidFill>
                  <a:latin typeface="Century Gothic" panose="020B0502020202020204" pitchFamily="34" charset="0"/>
                </a:rPr>
                <a:t>Standard room temperature up to 5 °F higher than setpoint</a:t>
              </a:r>
            </a:p>
          </p:txBody>
        </p:sp>
      </p:grpSp>
      <p:sp>
        <p:nvSpPr>
          <p:cNvPr id="12" name="TextBox 11"/>
          <p:cNvSpPr txBox="1"/>
          <p:nvPr/>
        </p:nvSpPr>
        <p:spPr>
          <a:xfrm>
            <a:off x="1026974" y="1705947"/>
            <a:ext cx="2622390" cy="947952"/>
          </a:xfrm>
          <a:prstGeom prst="rect">
            <a:avLst/>
          </a:prstGeom>
          <a:noFill/>
        </p:spPr>
        <p:txBody>
          <a:bodyPr wrap="square" lIns="0" tIns="0" rIns="0" bIns="0" rtlCol="0" anchor="ctr">
            <a:spAutoFit/>
          </a:bodyPr>
          <a:lstStyle/>
          <a:p>
            <a:pPr algn="ctr">
              <a:lnSpc>
                <a:spcPct val="110000"/>
              </a:lnSpc>
            </a:pPr>
            <a:r>
              <a:rPr lang="en-US" sz="1400" u="sng" dirty="0">
                <a:solidFill>
                  <a:schemeClr val="tx2"/>
                </a:solidFill>
                <a:latin typeface="Century Gothic" panose="020B0502020202020204" pitchFamily="34" charset="0"/>
              </a:rPr>
              <a:t>Dynamic Glass</a:t>
            </a:r>
          </a:p>
          <a:p>
            <a:pPr algn="ctr">
              <a:lnSpc>
                <a:spcPct val="110000"/>
              </a:lnSpc>
            </a:pPr>
            <a:r>
              <a:rPr lang="en-US" sz="1400" dirty="0">
                <a:solidFill>
                  <a:schemeClr val="tx2"/>
                </a:solidFill>
                <a:latin typeface="Century Gothic" panose="020B0502020202020204" pitchFamily="34" charset="0"/>
              </a:rPr>
              <a:t>HVAC system is able to track occupant-set temperatures, occupants are comfortable</a:t>
            </a:r>
          </a:p>
        </p:txBody>
      </p:sp>
      <p:sp>
        <p:nvSpPr>
          <p:cNvPr id="13" name="TextBox 12"/>
          <p:cNvSpPr txBox="1"/>
          <p:nvPr/>
        </p:nvSpPr>
        <p:spPr>
          <a:xfrm>
            <a:off x="1061778" y="4019971"/>
            <a:ext cx="2622390" cy="1163395"/>
          </a:xfrm>
          <a:prstGeom prst="rect">
            <a:avLst/>
          </a:prstGeom>
          <a:noFill/>
        </p:spPr>
        <p:txBody>
          <a:bodyPr wrap="square" lIns="0" tIns="0" rIns="0" bIns="0" rtlCol="0" anchor="ctr">
            <a:spAutoFit/>
          </a:bodyPr>
          <a:lstStyle/>
          <a:p>
            <a:pPr algn="ctr"/>
            <a:r>
              <a:rPr lang="en-US" sz="1400" u="sng" dirty="0">
                <a:solidFill>
                  <a:schemeClr val="tx2"/>
                </a:solidFill>
                <a:latin typeface="Century Gothic" panose="020B0502020202020204" pitchFamily="34" charset="0"/>
              </a:rPr>
              <a:t>Standard Glass</a:t>
            </a:r>
          </a:p>
          <a:p>
            <a:pPr algn="ctr">
              <a:lnSpc>
                <a:spcPct val="110000"/>
              </a:lnSpc>
            </a:pPr>
            <a:r>
              <a:rPr lang="en-US" sz="1400" dirty="0">
                <a:solidFill>
                  <a:schemeClr val="tx2"/>
                </a:solidFill>
                <a:latin typeface="Century Gothic" panose="020B0502020202020204" pitchFamily="34" charset="0"/>
              </a:rPr>
              <a:t>Occupants are too warm from the sun and try to set room temp cooler, but HVAC can’t keep up</a:t>
            </a:r>
          </a:p>
        </p:txBody>
      </p:sp>
      <p:sp>
        <p:nvSpPr>
          <p:cNvPr id="15" name="Rectangle 14"/>
          <p:cNvSpPr/>
          <p:nvPr/>
        </p:nvSpPr>
        <p:spPr>
          <a:xfrm>
            <a:off x="1061779" y="5805992"/>
            <a:ext cx="10106425" cy="369332"/>
          </a:xfrm>
          <a:prstGeom prst="rect">
            <a:avLst/>
          </a:prstGeom>
          <a:solidFill>
            <a:schemeClr val="tx2"/>
          </a:solidFill>
        </p:spPr>
        <p:txBody>
          <a:bodyPr wrap="square">
            <a:spAutoFit/>
          </a:bodyPr>
          <a:lstStyle/>
          <a:p>
            <a:pPr algn="ctr">
              <a:spcBef>
                <a:spcPts val="600"/>
              </a:spcBef>
            </a:pPr>
            <a:r>
              <a:rPr lang="en-US" dirty="0">
                <a:solidFill>
                  <a:schemeClr val="bg1"/>
                </a:solidFill>
                <a:latin typeface="Century Gothic"/>
                <a:cs typeface="Century Gothic"/>
              </a:rPr>
              <a:t>Result:  Standard rooms out of HVAC control and occupants too warm</a:t>
            </a:r>
          </a:p>
        </p:txBody>
      </p:sp>
      <p:pic>
        <p:nvPicPr>
          <p:cNvPr id="5" name="Picture 4">
            <a:extLst>
              <a:ext uri="{FF2B5EF4-FFF2-40B4-BE49-F238E27FC236}">
                <a16:creationId xmlns:a16="http://schemas.microsoft.com/office/drawing/2014/main" id="{42FF2E79-E2AA-4C02-872A-BCA9F0543191}"/>
              </a:ext>
            </a:extLst>
          </p:cNvPr>
          <p:cNvPicPr>
            <a:picLocks noChangeAspect="1"/>
          </p:cNvPicPr>
          <p:nvPr/>
        </p:nvPicPr>
        <p:blipFill>
          <a:blip r:embed="rId4"/>
          <a:stretch>
            <a:fillRect/>
          </a:stretch>
        </p:blipFill>
        <p:spPr>
          <a:xfrm>
            <a:off x="5902979" y="3251798"/>
            <a:ext cx="3629025" cy="285750"/>
          </a:xfrm>
          <a:prstGeom prst="rect">
            <a:avLst/>
          </a:prstGeom>
        </p:spPr>
      </p:pic>
      <p:sp>
        <p:nvSpPr>
          <p:cNvPr id="16" name="Slide Number Placeholder 8">
            <a:extLst>
              <a:ext uri="{FF2B5EF4-FFF2-40B4-BE49-F238E27FC236}">
                <a16:creationId xmlns:a16="http://schemas.microsoft.com/office/drawing/2014/main" id="{8FC33C08-2F1F-4E79-A108-59B719BCCCFD}"/>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56</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795523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Discharge Air Temperature</a:t>
            </a:r>
          </a:p>
        </p:txBody>
      </p:sp>
      <p:sp>
        <p:nvSpPr>
          <p:cNvPr id="3" name="Title 2"/>
          <p:cNvSpPr>
            <a:spLocks noGrp="1"/>
          </p:cNvSpPr>
          <p:nvPr>
            <p:ph type="title"/>
          </p:nvPr>
        </p:nvSpPr>
        <p:spPr/>
        <p:txBody>
          <a:bodyPr/>
          <a:lstStyle/>
          <a:p>
            <a:r>
              <a:rPr lang="en-US" b="0" dirty="0">
                <a:solidFill>
                  <a:schemeClr val="tx2"/>
                </a:solidFill>
              </a:rPr>
              <a:t>Alta View study  - HVAC Performance</a:t>
            </a:r>
          </a:p>
        </p:txBody>
      </p:sp>
      <p:sp>
        <p:nvSpPr>
          <p:cNvPr id="4" name="Slide Number Placeholder 3"/>
          <p:cNvSpPr>
            <a:spLocks noGrp="1"/>
          </p:cNvSpPr>
          <p:nvPr>
            <p:ph type="sldNum" sz="quarter" idx="4"/>
          </p:nvPr>
        </p:nvSpPr>
        <p:spPr/>
        <p:txBody>
          <a:bodyPr/>
          <a:lstStyle/>
          <a:p>
            <a:fld id="{DB150780-22E9-4FA5-82D2-A4C93B49AABD}" type="slidenum">
              <a:rPr lang="en-US" smtClean="0"/>
              <a:pPr/>
              <a:t>57</a:t>
            </a:fld>
            <a:endParaRPr lang="en-US" dirty="0"/>
          </a:p>
        </p:txBody>
      </p:sp>
      <p:sp>
        <p:nvSpPr>
          <p:cNvPr id="5" name="Rectangle 4"/>
          <p:cNvSpPr/>
          <p:nvPr/>
        </p:nvSpPr>
        <p:spPr>
          <a:xfrm>
            <a:off x="1061779" y="5805992"/>
            <a:ext cx="10106425" cy="369332"/>
          </a:xfrm>
          <a:prstGeom prst="rect">
            <a:avLst/>
          </a:prstGeom>
          <a:solidFill>
            <a:schemeClr val="tx2"/>
          </a:solidFill>
        </p:spPr>
        <p:txBody>
          <a:bodyPr wrap="square">
            <a:spAutoFit/>
          </a:bodyPr>
          <a:lstStyle/>
          <a:p>
            <a:pPr algn="ctr">
              <a:spcBef>
                <a:spcPts val="600"/>
              </a:spcBef>
            </a:pPr>
            <a:r>
              <a:rPr lang="en-US" dirty="0">
                <a:solidFill>
                  <a:schemeClr val="bg1"/>
                </a:solidFill>
                <a:latin typeface="Century Gothic"/>
                <a:cs typeface="Century Gothic"/>
              </a:rPr>
              <a:t>Result:  Occupants are more comfortable and using less energy with Dynamic Glass</a:t>
            </a:r>
          </a:p>
        </p:txBody>
      </p:sp>
      <p:sp>
        <p:nvSpPr>
          <p:cNvPr id="6" name="TextBox 5"/>
          <p:cNvSpPr txBox="1"/>
          <p:nvPr/>
        </p:nvSpPr>
        <p:spPr>
          <a:xfrm>
            <a:off x="1026974" y="1597714"/>
            <a:ext cx="2622390" cy="1164421"/>
          </a:xfrm>
          <a:prstGeom prst="rect">
            <a:avLst/>
          </a:prstGeom>
          <a:noFill/>
        </p:spPr>
        <p:txBody>
          <a:bodyPr wrap="square" lIns="0" tIns="0" rIns="0" bIns="0" rtlCol="0" anchor="ctr">
            <a:spAutoFit/>
          </a:bodyPr>
          <a:lstStyle/>
          <a:p>
            <a:pPr algn="ctr">
              <a:lnSpc>
                <a:spcPct val="110000"/>
              </a:lnSpc>
            </a:pPr>
            <a:r>
              <a:rPr lang="en-US" sz="1400" u="sng" dirty="0">
                <a:solidFill>
                  <a:schemeClr val="tx2"/>
                </a:solidFill>
                <a:latin typeface="Century Gothic" panose="020B0502020202020204" pitchFamily="34" charset="0"/>
              </a:rPr>
              <a:t>Dynamic Glass</a:t>
            </a:r>
          </a:p>
          <a:p>
            <a:pPr algn="ctr">
              <a:lnSpc>
                <a:spcPct val="110000"/>
              </a:lnSpc>
            </a:pPr>
            <a:r>
              <a:rPr lang="en-US" sz="1400" dirty="0">
                <a:solidFill>
                  <a:schemeClr val="tx2"/>
                </a:solidFill>
                <a:latin typeface="Century Gothic" panose="020B0502020202020204" pitchFamily="34" charset="0"/>
              </a:rPr>
              <a:t>HVAC discharge temperature can be up to 75°F and still maintain room setpoint temperature </a:t>
            </a:r>
          </a:p>
        </p:txBody>
      </p:sp>
      <p:sp>
        <p:nvSpPr>
          <p:cNvPr id="7" name="TextBox 6"/>
          <p:cNvSpPr txBox="1"/>
          <p:nvPr/>
        </p:nvSpPr>
        <p:spPr>
          <a:xfrm>
            <a:off x="1061778" y="4148724"/>
            <a:ext cx="2622390" cy="905889"/>
          </a:xfrm>
          <a:prstGeom prst="rect">
            <a:avLst/>
          </a:prstGeom>
          <a:noFill/>
        </p:spPr>
        <p:txBody>
          <a:bodyPr wrap="square" lIns="0" tIns="0" rIns="0" bIns="0" rtlCol="0" anchor="ctr">
            <a:spAutoFit/>
          </a:bodyPr>
          <a:lstStyle/>
          <a:p>
            <a:pPr algn="ctr"/>
            <a:r>
              <a:rPr lang="en-US" sz="1400" u="sng" dirty="0">
                <a:solidFill>
                  <a:schemeClr val="tx2"/>
                </a:solidFill>
                <a:latin typeface="Century Gothic" panose="020B0502020202020204" pitchFamily="34" charset="0"/>
              </a:rPr>
              <a:t>Standard Glass</a:t>
            </a:r>
          </a:p>
          <a:p>
            <a:pPr algn="ctr">
              <a:lnSpc>
                <a:spcPct val="110000"/>
              </a:lnSpc>
            </a:pPr>
            <a:r>
              <a:rPr lang="en-US" sz="1400" dirty="0">
                <a:solidFill>
                  <a:schemeClr val="tx2"/>
                </a:solidFill>
                <a:latin typeface="Century Gothic" panose="020B0502020202020204" pitchFamily="34" charset="0"/>
              </a:rPr>
              <a:t>HVAC discharge temperature almost always needs to be 60°F and still can’t hit setpoint</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1684" y="3454352"/>
            <a:ext cx="6394834" cy="2176616"/>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2007" y="1062956"/>
            <a:ext cx="6384078" cy="2190125"/>
          </a:xfrm>
          <a:prstGeom prst="rect">
            <a:avLst/>
          </a:prstGeom>
        </p:spPr>
      </p:pic>
      <p:sp>
        <p:nvSpPr>
          <p:cNvPr id="10" name="Slide Number Placeholder 8">
            <a:extLst>
              <a:ext uri="{FF2B5EF4-FFF2-40B4-BE49-F238E27FC236}">
                <a16:creationId xmlns:a16="http://schemas.microsoft.com/office/drawing/2014/main" id="{7F3AF41C-09DD-4F2A-8E1A-0450AA56591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57</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1735541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chemeClr val="tx2"/>
                </a:solidFill>
              </a:rPr>
              <a:t>Alta View Hospital Study – Summary of Results </a:t>
            </a:r>
          </a:p>
        </p:txBody>
      </p:sp>
      <p:sp>
        <p:nvSpPr>
          <p:cNvPr id="4" name="Slide Number Placeholder 3"/>
          <p:cNvSpPr>
            <a:spLocks noGrp="1"/>
          </p:cNvSpPr>
          <p:nvPr>
            <p:ph type="sldNum" sz="quarter" idx="4"/>
          </p:nvPr>
        </p:nvSpPr>
        <p:spPr/>
        <p:txBody>
          <a:bodyPr/>
          <a:lstStyle/>
          <a:p>
            <a:fld id="{DB150780-22E9-4FA5-82D2-A4C93B49AABD}" type="slidenum">
              <a:rPr lang="en-US" smtClean="0"/>
              <a:pPr/>
              <a:t>58</a:t>
            </a:fld>
            <a:endParaRPr lang="en-US" dirty="0"/>
          </a:p>
        </p:txBody>
      </p:sp>
      <p:sp>
        <p:nvSpPr>
          <p:cNvPr id="14" name="Oval 13">
            <a:extLst>
              <a:ext uri="{FF2B5EF4-FFF2-40B4-BE49-F238E27FC236}">
                <a16:creationId xmlns:a16="http://schemas.microsoft.com/office/drawing/2014/main" id="{E48DB657-C8AA-433D-9F11-3F8D9B5D7A1F}"/>
              </a:ext>
            </a:extLst>
          </p:cNvPr>
          <p:cNvSpPr/>
          <p:nvPr/>
        </p:nvSpPr>
        <p:spPr>
          <a:xfrm flipV="1">
            <a:off x="9147962" y="3816994"/>
            <a:ext cx="2176766" cy="2176762"/>
          </a:xfrm>
          <a:prstGeom prst="ellipse">
            <a:avLst/>
          </a:prstGeom>
          <a:solidFill>
            <a:srgbClr val="68879C">
              <a:alpha val="80000"/>
            </a:srgbClr>
          </a:solidFill>
          <a:ln w="22225">
            <a:noFill/>
          </a:ln>
          <a:effectLst>
            <a:outerShdw blurRad="254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5" name="Oval 14">
            <a:extLst>
              <a:ext uri="{FF2B5EF4-FFF2-40B4-BE49-F238E27FC236}">
                <a16:creationId xmlns:a16="http://schemas.microsoft.com/office/drawing/2014/main" id="{E48DB657-C8AA-433D-9F11-3F8D9B5D7A1F}"/>
              </a:ext>
            </a:extLst>
          </p:cNvPr>
          <p:cNvSpPr/>
          <p:nvPr/>
        </p:nvSpPr>
        <p:spPr>
          <a:xfrm flipV="1">
            <a:off x="6528664" y="3816994"/>
            <a:ext cx="2176766" cy="2176762"/>
          </a:xfrm>
          <a:prstGeom prst="ellipse">
            <a:avLst/>
          </a:prstGeom>
          <a:solidFill>
            <a:schemeClr val="accent1">
              <a:alpha val="80000"/>
            </a:schemeClr>
          </a:solidFill>
          <a:ln w="22225">
            <a:noFill/>
          </a:ln>
          <a:effectLst>
            <a:outerShdw blurRad="254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6" name="Oval 15">
            <a:extLst>
              <a:ext uri="{FF2B5EF4-FFF2-40B4-BE49-F238E27FC236}">
                <a16:creationId xmlns:a16="http://schemas.microsoft.com/office/drawing/2014/main" id="{E48DB657-C8AA-433D-9F11-3F8D9B5D7A1F}"/>
              </a:ext>
            </a:extLst>
          </p:cNvPr>
          <p:cNvSpPr/>
          <p:nvPr/>
        </p:nvSpPr>
        <p:spPr>
          <a:xfrm flipV="1">
            <a:off x="3678990" y="3816994"/>
            <a:ext cx="2176766" cy="2176762"/>
          </a:xfrm>
          <a:prstGeom prst="ellipse">
            <a:avLst/>
          </a:prstGeom>
          <a:solidFill>
            <a:srgbClr val="68879C">
              <a:alpha val="80000"/>
            </a:srgbClr>
          </a:solidFill>
          <a:ln w="22225">
            <a:noFill/>
          </a:ln>
          <a:effectLst>
            <a:outerShdw blurRad="254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7" name="Oval 16">
            <a:extLst>
              <a:ext uri="{FF2B5EF4-FFF2-40B4-BE49-F238E27FC236}">
                <a16:creationId xmlns:a16="http://schemas.microsoft.com/office/drawing/2014/main" id="{E48DB657-C8AA-433D-9F11-3F8D9B5D7A1F}"/>
              </a:ext>
            </a:extLst>
          </p:cNvPr>
          <p:cNvSpPr/>
          <p:nvPr/>
        </p:nvSpPr>
        <p:spPr>
          <a:xfrm flipV="1">
            <a:off x="859298" y="3816994"/>
            <a:ext cx="2176766" cy="2176762"/>
          </a:xfrm>
          <a:prstGeom prst="ellipse">
            <a:avLst/>
          </a:prstGeom>
          <a:solidFill>
            <a:schemeClr val="accent1">
              <a:alpha val="80000"/>
            </a:schemeClr>
          </a:solidFill>
          <a:ln w="22225">
            <a:noFill/>
          </a:ln>
          <a:effectLst>
            <a:outerShdw blurRad="254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8" name="Rectangle 17"/>
          <p:cNvSpPr/>
          <p:nvPr/>
        </p:nvSpPr>
        <p:spPr>
          <a:xfrm>
            <a:off x="4107158" y="1523732"/>
            <a:ext cx="7217570" cy="1754326"/>
          </a:xfrm>
          <a:prstGeom prst="rect">
            <a:avLst/>
          </a:prstGeom>
          <a:noFill/>
        </p:spPr>
        <p:txBody>
          <a:bodyPr wrap="square">
            <a:spAutoFit/>
          </a:bodyPr>
          <a:lstStyle/>
          <a:p>
            <a:r>
              <a:rPr lang="en-US" dirty="0">
                <a:solidFill>
                  <a:schemeClr val="tx2"/>
                </a:solidFill>
                <a:latin typeface="Century Gothic" panose="020B0502020202020204" pitchFamily="34" charset="0"/>
                <a:ea typeface="MS Mincho" panose="02020609040205080304" pitchFamily="49" charset="-128"/>
                <a:cs typeface="Century Gothic"/>
              </a:rPr>
              <a:t>Improved comfort and greater access to daylight versus traditional glass.</a:t>
            </a:r>
          </a:p>
          <a:p>
            <a:endParaRPr lang="en-US" dirty="0">
              <a:solidFill>
                <a:schemeClr val="tx2"/>
              </a:solidFill>
              <a:latin typeface="Century Gothic" panose="020B0502020202020204" pitchFamily="34" charset="0"/>
              <a:ea typeface="MS Mincho" panose="02020609040205080304" pitchFamily="49" charset="-128"/>
              <a:cs typeface="Century Gothic"/>
            </a:endParaRPr>
          </a:p>
          <a:p>
            <a:r>
              <a:rPr lang="en-US" dirty="0">
                <a:solidFill>
                  <a:schemeClr val="tx2"/>
                </a:solidFill>
                <a:latin typeface="Century Gothic" panose="020B0502020202020204" pitchFamily="34" charset="0"/>
                <a:cs typeface="Century Gothic"/>
              </a:rPr>
              <a:t>Occupants reported they were more satisfied, more comfortable, and were able to control glare without using blinds.</a:t>
            </a:r>
            <a:endParaRPr lang="en-US" dirty="0">
              <a:solidFill>
                <a:schemeClr val="tx2"/>
              </a:solidFill>
              <a:latin typeface="Century Gothic" panose="020B0502020202020204" pitchFamily="34" charset="0"/>
              <a:ea typeface="MS Mincho" panose="02020609040205080304" pitchFamily="49" charset="-128"/>
              <a:cs typeface="Century Gothic"/>
            </a:endParaRPr>
          </a:p>
        </p:txBody>
      </p:sp>
      <p:sp>
        <p:nvSpPr>
          <p:cNvPr id="19" name="TextBox 18"/>
          <p:cNvSpPr txBox="1"/>
          <p:nvPr/>
        </p:nvSpPr>
        <p:spPr>
          <a:xfrm>
            <a:off x="9199261" y="4298842"/>
            <a:ext cx="2074168" cy="1200329"/>
          </a:xfrm>
          <a:prstGeom prst="rect">
            <a:avLst/>
          </a:prstGeom>
          <a:noFill/>
          <a:effectLst/>
        </p:spPr>
        <p:txBody>
          <a:bodyPr wrap="square" rtlCol="0">
            <a:spAutoFit/>
          </a:bodyPr>
          <a:lstStyle/>
          <a:p>
            <a:pPr algn="ctr"/>
            <a:r>
              <a:rPr lang="en-US" sz="5000" b="1" dirty="0">
                <a:solidFill>
                  <a:schemeClr val="bg1"/>
                </a:solidFill>
                <a:latin typeface="Century Gothic" panose="020B0502020202020204" pitchFamily="34" charset="0"/>
                <a:cs typeface="Century Gothic"/>
              </a:rPr>
              <a:t>100</a:t>
            </a:r>
            <a:r>
              <a:rPr lang="en-US" sz="5000" b="1" baseline="24000" dirty="0">
                <a:solidFill>
                  <a:schemeClr val="bg1"/>
                </a:solidFill>
                <a:latin typeface="Century Gothic" panose="020B0502020202020204" pitchFamily="34" charset="0"/>
                <a:cs typeface="Century Gothic"/>
              </a:rPr>
              <a:t>%</a:t>
            </a:r>
            <a:br>
              <a:rPr lang="en-US" sz="5000" b="1" dirty="0">
                <a:solidFill>
                  <a:srgbClr val="FF0000"/>
                </a:solidFill>
                <a:latin typeface="Century Gothic" panose="020B0502020202020204" pitchFamily="34" charset="0"/>
                <a:cs typeface="Century Gothic"/>
              </a:rPr>
            </a:br>
            <a:r>
              <a:rPr lang="en-US" sz="1100" dirty="0">
                <a:solidFill>
                  <a:srgbClr val="FFFFFF"/>
                </a:solidFill>
                <a:latin typeface="Century Gothic" panose="020B0502020202020204" pitchFamily="34" charset="0"/>
                <a:cs typeface="Century Gothic"/>
              </a:rPr>
              <a:t>of survey respondents reported no glare issues</a:t>
            </a:r>
          </a:p>
        </p:txBody>
      </p:sp>
      <p:sp>
        <p:nvSpPr>
          <p:cNvPr id="20" name="TextBox 19"/>
          <p:cNvSpPr txBox="1"/>
          <p:nvPr/>
        </p:nvSpPr>
        <p:spPr>
          <a:xfrm>
            <a:off x="6579963" y="4330030"/>
            <a:ext cx="2074168" cy="1200329"/>
          </a:xfrm>
          <a:prstGeom prst="rect">
            <a:avLst/>
          </a:prstGeom>
          <a:noFill/>
          <a:effectLst/>
        </p:spPr>
        <p:txBody>
          <a:bodyPr wrap="square" rtlCol="0">
            <a:spAutoFit/>
          </a:bodyPr>
          <a:lstStyle/>
          <a:p>
            <a:pPr algn="ctr"/>
            <a:r>
              <a:rPr lang="en-US" sz="5000" b="1" dirty="0">
                <a:solidFill>
                  <a:schemeClr val="bg1"/>
                </a:solidFill>
                <a:latin typeface="Century Gothic" panose="020B0502020202020204" pitchFamily="34" charset="0"/>
              </a:rPr>
              <a:t>73%</a:t>
            </a:r>
            <a:br>
              <a:rPr lang="en-US" sz="2399" dirty="0">
                <a:solidFill>
                  <a:srgbClr val="68879C"/>
                </a:solidFill>
                <a:latin typeface="Century Gothic" panose="020B0502020202020204" pitchFamily="34" charset="0"/>
                <a:cs typeface="Century Gothic"/>
              </a:rPr>
            </a:br>
            <a:r>
              <a:rPr lang="en-US" sz="1100" dirty="0">
                <a:solidFill>
                  <a:srgbClr val="FFFFFF"/>
                </a:solidFill>
                <a:latin typeface="Century Gothic" panose="020B0502020202020204" pitchFamily="34" charset="0"/>
                <a:cs typeface="Century Gothic"/>
              </a:rPr>
              <a:t>decrease in heat and </a:t>
            </a:r>
          </a:p>
          <a:p>
            <a:pPr algn="ctr"/>
            <a:r>
              <a:rPr lang="en-US" sz="1100" dirty="0">
                <a:solidFill>
                  <a:srgbClr val="FFFFFF"/>
                </a:solidFill>
                <a:latin typeface="Century Gothic" panose="020B0502020202020204" pitchFamily="34" charset="0"/>
                <a:cs typeface="Century Gothic"/>
              </a:rPr>
              <a:t>glare complaints</a:t>
            </a:r>
          </a:p>
        </p:txBody>
      </p:sp>
      <p:sp>
        <p:nvSpPr>
          <p:cNvPr id="21" name="TextBox 20"/>
          <p:cNvSpPr txBox="1"/>
          <p:nvPr/>
        </p:nvSpPr>
        <p:spPr>
          <a:xfrm>
            <a:off x="3708972" y="4277770"/>
            <a:ext cx="2074168" cy="1369606"/>
          </a:xfrm>
          <a:prstGeom prst="rect">
            <a:avLst/>
          </a:prstGeom>
          <a:noFill/>
          <a:effectLst/>
        </p:spPr>
        <p:txBody>
          <a:bodyPr wrap="square" rtlCol="0">
            <a:spAutoFit/>
          </a:bodyPr>
          <a:lstStyle/>
          <a:p>
            <a:pPr algn="ctr"/>
            <a:r>
              <a:rPr lang="en-US" sz="5000" b="1" dirty="0">
                <a:solidFill>
                  <a:schemeClr val="bg1"/>
                </a:solidFill>
                <a:latin typeface="Century Gothic" panose="020B0502020202020204" pitchFamily="34" charset="0"/>
                <a:cs typeface="Century Gothic"/>
              </a:rPr>
              <a:t>53</a:t>
            </a:r>
            <a:r>
              <a:rPr lang="en-US" sz="5000" b="1" baseline="24000" dirty="0">
                <a:solidFill>
                  <a:schemeClr val="bg1"/>
                </a:solidFill>
                <a:latin typeface="Century Gothic" panose="020B0502020202020204" pitchFamily="34" charset="0"/>
                <a:cs typeface="Century Gothic"/>
              </a:rPr>
              <a:t>%</a:t>
            </a:r>
            <a:br>
              <a:rPr lang="en-US" sz="2399" dirty="0">
                <a:solidFill>
                  <a:srgbClr val="FF0000"/>
                </a:solidFill>
                <a:latin typeface="Century Gothic" panose="020B0502020202020204" pitchFamily="34" charset="0"/>
                <a:cs typeface="Century Gothic"/>
              </a:rPr>
            </a:br>
            <a:r>
              <a:rPr lang="en-US" sz="1100" dirty="0">
                <a:solidFill>
                  <a:srgbClr val="FFFFFF"/>
                </a:solidFill>
                <a:latin typeface="Century Gothic" panose="020B0502020202020204" pitchFamily="34" charset="0"/>
                <a:cs typeface="Century Gothic"/>
              </a:rPr>
              <a:t>increase in occupant access to daylight and views</a:t>
            </a:r>
          </a:p>
        </p:txBody>
      </p:sp>
      <p:pic>
        <p:nvPicPr>
          <p:cNvPr id="22" name="Picture 21" descr="icon-blue-health_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020" y="1096450"/>
            <a:ext cx="2863323" cy="2863323"/>
          </a:xfrm>
          <a:prstGeom prst="rect">
            <a:avLst/>
          </a:prstGeom>
        </p:spPr>
      </p:pic>
      <p:sp>
        <p:nvSpPr>
          <p:cNvPr id="23" name="TextBox 22"/>
          <p:cNvSpPr txBox="1"/>
          <p:nvPr/>
        </p:nvSpPr>
        <p:spPr>
          <a:xfrm>
            <a:off x="929081" y="4298843"/>
            <a:ext cx="2074168" cy="1200329"/>
          </a:xfrm>
          <a:prstGeom prst="rect">
            <a:avLst/>
          </a:prstGeom>
          <a:noFill/>
          <a:effectLst/>
        </p:spPr>
        <p:txBody>
          <a:bodyPr wrap="square" rtlCol="0">
            <a:spAutoFit/>
          </a:bodyPr>
          <a:lstStyle/>
          <a:p>
            <a:pPr algn="ctr"/>
            <a:r>
              <a:rPr lang="en-US" sz="5000" b="1" dirty="0">
                <a:solidFill>
                  <a:schemeClr val="bg1"/>
                </a:solidFill>
                <a:latin typeface="Century Gothic" panose="020B0502020202020204" pitchFamily="34" charset="0"/>
              </a:rPr>
              <a:t>5°F</a:t>
            </a:r>
            <a:br>
              <a:rPr lang="en-US" sz="2399" b="1" dirty="0">
                <a:solidFill>
                  <a:srgbClr val="68879C"/>
                </a:solidFill>
                <a:latin typeface="Century Gothic" panose="020B0502020202020204" pitchFamily="34" charset="0"/>
                <a:cs typeface="Century Gothic"/>
              </a:rPr>
            </a:br>
            <a:r>
              <a:rPr lang="en-US" sz="1100" dirty="0">
                <a:solidFill>
                  <a:srgbClr val="FFFFFF"/>
                </a:solidFill>
                <a:latin typeface="Century Gothic" panose="020B0502020202020204" pitchFamily="34" charset="0"/>
                <a:cs typeface="Century Gothic"/>
              </a:rPr>
              <a:t>cooler rooms on </a:t>
            </a:r>
          </a:p>
          <a:p>
            <a:pPr algn="ctr"/>
            <a:r>
              <a:rPr lang="en-US" sz="1100" dirty="0">
                <a:solidFill>
                  <a:srgbClr val="FFFFFF"/>
                </a:solidFill>
                <a:latin typeface="Century Gothic" panose="020B0502020202020204" pitchFamily="34" charset="0"/>
                <a:cs typeface="Century Gothic"/>
              </a:rPr>
              <a:t>warm days</a:t>
            </a:r>
          </a:p>
        </p:txBody>
      </p:sp>
      <p:sp>
        <p:nvSpPr>
          <p:cNvPr id="24" name="Slide Number Placeholder 8">
            <a:extLst>
              <a:ext uri="{FF2B5EF4-FFF2-40B4-BE49-F238E27FC236}">
                <a16:creationId xmlns:a16="http://schemas.microsoft.com/office/drawing/2014/main" id="{98919999-B288-4331-98A9-3292DC13E669}"/>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58</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2119197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3">
            <a:extLst>
              <a:ext uri="{FF2B5EF4-FFF2-40B4-BE49-F238E27FC236}">
                <a16:creationId xmlns:a16="http://schemas.microsoft.com/office/drawing/2014/main" id="{744B9101-F56C-2348-9A70-9E04A785B1C6}"/>
              </a:ext>
            </a:extLst>
          </p:cNvPr>
          <p:cNvSpPr txBox="1">
            <a:spLocks noChangeArrowheads="1"/>
          </p:cNvSpPr>
          <p:nvPr/>
        </p:nvSpPr>
        <p:spPr bwMode="auto">
          <a:xfrm>
            <a:off x="526043" y="2467885"/>
            <a:ext cx="5029476" cy="154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marR="0" lvl="0" indent="0" algn="l" defTabSz="449399"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5294"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rPr>
              <a:t>Visual Comfort &amp; Energy Demo Room Study</a:t>
            </a:r>
            <a:endParaRPr kumimoji="0" lang="id-ID" altLang="en-US" sz="5294" b="0" i="0" u="none" strike="noStrike" kern="1200" cap="none" spc="0" normalizeH="0" baseline="0" noProof="0" dirty="0">
              <a:ln>
                <a:noFill/>
              </a:ln>
              <a:solidFill>
                <a:srgbClr val="34657F"/>
              </a:solidFill>
              <a:effectLst/>
              <a:uLnTx/>
              <a:uFillTx/>
              <a:latin typeface="Century Gothic" panose="020B0502020202020204" pitchFamily="34" charset="0"/>
              <a:ea typeface="Lato" pitchFamily="34" charset="0"/>
              <a:cs typeface="Lato" pitchFamily="34" charset="0"/>
            </a:endParaRPr>
          </a:p>
        </p:txBody>
      </p:sp>
      <p:sp>
        <p:nvSpPr>
          <p:cNvPr id="5" name="Rectangle 4">
            <a:extLst>
              <a:ext uri="{FF2B5EF4-FFF2-40B4-BE49-F238E27FC236}">
                <a16:creationId xmlns:a16="http://schemas.microsoft.com/office/drawing/2014/main" id="{A4957CEA-38AB-9547-9181-D3C165126D4D}"/>
              </a:ext>
            </a:extLst>
          </p:cNvPr>
          <p:cNvSpPr/>
          <p:nvPr/>
        </p:nvSpPr>
        <p:spPr>
          <a:xfrm>
            <a:off x="-26146" y="2849746"/>
            <a:ext cx="141550" cy="1166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3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87CAE"/>
              </a:solidFill>
              <a:effectLst/>
              <a:uLnTx/>
              <a:uFillTx/>
              <a:latin typeface="Century Gothic" panose="020F0302020204030204"/>
              <a:ea typeface="+mn-ea"/>
              <a:cs typeface="+mn-cs"/>
            </a:endParaRPr>
          </a:p>
        </p:txBody>
      </p:sp>
      <p:pic>
        <p:nvPicPr>
          <p:cNvPr id="8" name="Picture Placeholder 7" descr="A room filled with furniture and a large window&#10;&#10;Description generated with high confidence">
            <a:extLst>
              <a:ext uri="{FF2B5EF4-FFF2-40B4-BE49-F238E27FC236}">
                <a16:creationId xmlns:a16="http://schemas.microsoft.com/office/drawing/2014/main" id="{885BDAE1-E9C4-4F9F-9A3D-57536FE39B8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5191718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4B19411-839E-FC4F-8FBA-0A8A6DE1A75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1031"/>
            <a:ext cx="12191999" cy="6261277"/>
          </a:xfrm>
        </p:spPr>
      </p:pic>
      <p:sp>
        <p:nvSpPr>
          <p:cNvPr id="14" name="Rectangle 13">
            <a:extLst>
              <a:ext uri="{FF2B5EF4-FFF2-40B4-BE49-F238E27FC236}">
                <a16:creationId xmlns:a16="http://schemas.microsoft.com/office/drawing/2014/main" id="{63383F2F-3CD6-C341-82F4-571C190BF7A5}"/>
              </a:ext>
            </a:extLst>
          </p:cNvPr>
          <p:cNvSpPr/>
          <p:nvPr/>
        </p:nvSpPr>
        <p:spPr>
          <a:xfrm>
            <a:off x="0" y="1603171"/>
            <a:ext cx="12191999" cy="2638324"/>
          </a:xfrm>
          <a:prstGeom prst="rect">
            <a:avLst/>
          </a:prstGeom>
          <a:solidFill>
            <a:srgbClr val="011F38">
              <a:alpha val="52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6540DE55-2CAF-4FA3-84FE-F3ADDA8CE4AC}"/>
              </a:ext>
            </a:extLst>
          </p:cNvPr>
          <p:cNvSpPr/>
          <p:nvPr/>
        </p:nvSpPr>
        <p:spPr>
          <a:xfrm>
            <a:off x="1497278" y="1969472"/>
            <a:ext cx="9096499" cy="1708160"/>
          </a:xfrm>
          <a:prstGeom prst="rect">
            <a:avLst/>
          </a:prstGeom>
          <a:noFill/>
        </p:spPr>
        <p:txBody>
          <a:bodyPr wrap="square">
            <a:spAutoFit/>
          </a:bodyPr>
          <a:lstStyle/>
          <a:p>
            <a:pPr algn="ctr" fontAlgn="base"/>
            <a:r>
              <a:rPr lang="en-US" sz="2800" dirty="0">
                <a:solidFill>
                  <a:schemeClr val="bg1">
                    <a:lumMod val="95000"/>
                  </a:schemeClr>
                </a:solidFill>
                <a:latin typeface="Century Gothic" panose="020B0502020202020204" pitchFamily="34" charset="0"/>
              </a:rPr>
              <a:t>“Architecture is really about well-being. I think that people want to feel good in a space.”</a:t>
            </a:r>
            <a:br>
              <a:rPr lang="en-US" sz="2800" dirty="0">
                <a:solidFill>
                  <a:schemeClr val="bg1">
                    <a:lumMod val="95000"/>
                  </a:schemeClr>
                </a:solidFill>
                <a:latin typeface="Century Gothic" panose="020B0502020202020204" pitchFamily="34" charset="0"/>
              </a:rPr>
            </a:br>
            <a:br>
              <a:rPr lang="en-US" sz="2800" dirty="0">
                <a:solidFill>
                  <a:schemeClr val="bg1">
                    <a:lumMod val="95000"/>
                  </a:schemeClr>
                </a:solidFill>
                <a:latin typeface="Century Gothic" panose="020B0502020202020204" pitchFamily="34" charset="0"/>
              </a:rPr>
            </a:br>
            <a:r>
              <a:rPr lang="en-US" sz="2100" dirty="0">
                <a:solidFill>
                  <a:schemeClr val="bg1">
                    <a:lumMod val="95000"/>
                  </a:schemeClr>
                </a:solidFill>
                <a:latin typeface="Century Gothic" panose="020B0502020202020204" pitchFamily="34" charset="0"/>
              </a:rPr>
              <a:t>Zaha Hadid</a:t>
            </a:r>
            <a:endParaRPr lang="en-US" sz="2100" b="0" i="0" dirty="0">
              <a:solidFill>
                <a:schemeClr val="bg1">
                  <a:lumMod val="95000"/>
                </a:schemeClr>
              </a:solidFill>
              <a:effectLst/>
              <a:latin typeface="Century Gothic" panose="020B0502020202020204" pitchFamily="34" charset="0"/>
            </a:endParaRPr>
          </a:p>
        </p:txBody>
      </p:sp>
      <p:sp>
        <p:nvSpPr>
          <p:cNvPr id="11" name="Slide Number Placeholder 8">
            <a:extLst>
              <a:ext uri="{FF2B5EF4-FFF2-40B4-BE49-F238E27FC236}">
                <a16:creationId xmlns:a16="http://schemas.microsoft.com/office/drawing/2014/main" id="{549D56D1-C3B5-4A4D-9871-F719485AE585}"/>
              </a:ext>
            </a:extLst>
          </p:cNvPr>
          <p:cNvSpPr txBox="1">
            <a:spLocks/>
          </p:cNvSpPr>
          <p:nvPr/>
        </p:nvSpPr>
        <p:spPr>
          <a:xfrm>
            <a:off x="245872" y="6454642"/>
            <a:ext cx="27461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6</a:t>
            </a:fld>
            <a:endParaRPr lang="en-US" sz="1000" dirty="0"/>
          </a:p>
        </p:txBody>
      </p:sp>
    </p:spTree>
    <p:extLst>
      <p:ext uri="{BB962C8B-B14F-4D97-AF65-F5344CB8AC3E}">
        <p14:creationId xmlns:p14="http://schemas.microsoft.com/office/powerpoint/2010/main" val="29651793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vert="horz" lIns="0" tIns="0" rIns="0" bIns="0" rtlCol="0" anchor="b">
            <a:noAutofit/>
          </a:bodyPr>
          <a:lstStyle/>
          <a:p>
            <a:r>
              <a:rPr lang="en-US" dirty="0"/>
              <a:t>Side-by-side south-east facing identical workplaces</a:t>
            </a:r>
          </a:p>
        </p:txBody>
      </p:sp>
      <p:sp>
        <p:nvSpPr>
          <p:cNvPr id="3" name="Title 2"/>
          <p:cNvSpPr>
            <a:spLocks noGrp="1"/>
          </p:cNvSpPr>
          <p:nvPr>
            <p:ph type="title"/>
          </p:nvPr>
        </p:nvSpPr>
        <p:spPr/>
        <p:txBody>
          <a:bodyPr/>
          <a:lstStyle/>
          <a:p>
            <a:r>
              <a:rPr lang="en-US" b="0" dirty="0">
                <a:solidFill>
                  <a:schemeClr val="tx2"/>
                </a:solidFill>
              </a:rPr>
              <a:t>View Visual Comfort and Energy Study </a:t>
            </a:r>
          </a:p>
        </p:txBody>
      </p:sp>
      <p:sp>
        <p:nvSpPr>
          <p:cNvPr id="4" name="Slide Number Placeholder 3"/>
          <p:cNvSpPr>
            <a:spLocks noGrp="1"/>
          </p:cNvSpPr>
          <p:nvPr>
            <p:ph type="sldNum" sz="quarter" idx="4"/>
          </p:nvPr>
        </p:nvSpPr>
        <p:spPr/>
        <p:txBody>
          <a:bodyPr/>
          <a:lstStyle/>
          <a:p>
            <a:fld id="{DB150780-22E9-4FA5-82D2-A4C93B49AABD}" type="slidenum">
              <a:rPr lang="en-US" smtClean="0">
                <a:solidFill>
                  <a:schemeClr val="tx1"/>
                </a:solidFill>
              </a:rPr>
              <a:pPr/>
              <a:t>60</a:t>
            </a:fld>
            <a:endParaRPr lang="en-US" dirty="0">
              <a:solidFill>
                <a:schemeClr val="tx1"/>
              </a:solidFill>
            </a:endParaRPr>
          </a:p>
        </p:txBody>
      </p:sp>
      <p:grpSp>
        <p:nvGrpSpPr>
          <p:cNvPr id="12" name="Group 11"/>
          <p:cNvGrpSpPr/>
          <p:nvPr/>
        </p:nvGrpSpPr>
        <p:grpSpPr>
          <a:xfrm>
            <a:off x="385482" y="1532596"/>
            <a:ext cx="11421039" cy="4281034"/>
            <a:chOff x="329244" y="1634196"/>
            <a:chExt cx="11421039" cy="4281034"/>
          </a:xfrm>
        </p:grpSpPr>
        <p:pic>
          <p:nvPicPr>
            <p:cNvPr id="11" name="Picture 10" descr="Slide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9244" y="1634196"/>
              <a:ext cx="7502538" cy="2309014"/>
            </a:xfrm>
            <a:prstGeom prst="rect">
              <a:avLst/>
            </a:prstGeom>
          </p:spPr>
        </p:pic>
        <p:sp>
          <p:nvSpPr>
            <p:cNvPr id="6" name="Content Placeholder 8"/>
            <p:cNvSpPr txBox="1">
              <a:spLocks/>
            </p:cNvSpPr>
            <p:nvPr/>
          </p:nvSpPr>
          <p:spPr>
            <a:xfrm>
              <a:off x="7831782" y="1634196"/>
              <a:ext cx="3918501" cy="4281034"/>
            </a:xfrm>
            <a:prstGeom prst="rect">
              <a:avLst/>
            </a:prstGeom>
            <a:noFill/>
          </p:spPr>
          <p:txBody>
            <a:bodyPr vert="horz" lIns="182880" tIns="182880" rIns="182880" bIns="182880" rtlCol="0">
              <a:noAutofit/>
            </a:bodyPr>
            <a:lstStyle>
              <a:lvl1pPr marL="0" marR="0" indent="0" algn="l" defTabSz="914400" rtl="0" eaLnBrk="1" fontAlgn="auto" latinLnBrk="0" hangingPunct="1">
                <a:lnSpc>
                  <a:spcPct val="85000"/>
                </a:lnSpc>
                <a:spcBef>
                  <a:spcPts val="0"/>
                </a:spcBef>
                <a:spcAft>
                  <a:spcPts val="600"/>
                </a:spcAft>
                <a:buClr>
                  <a:srgbClr val="00B0F0"/>
                </a:buClr>
                <a:buSzTx/>
                <a:buFontTx/>
                <a:buNone/>
                <a:tabLst/>
                <a:defRPr lang="en-US" sz="1800" kern="120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600" kern="120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2pPr>
              <a:lvl3pPr marL="9144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400" kern="120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3pPr>
              <a:lvl4pPr marL="13716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200" kern="120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4pPr>
              <a:lvl5pPr marL="18288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200" kern="1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1600" dirty="0">
                  <a:solidFill>
                    <a:schemeClr val="tx2"/>
                  </a:solidFill>
                </a:rPr>
                <a:t>Compare the energy performance and visual comfort over a period of 12 months for a commercial office room installed with Dynamic Glass. </a:t>
              </a:r>
              <a:endParaRPr lang="en-US" sz="1600" dirty="0">
                <a:solidFill>
                  <a:schemeClr val="tx2"/>
                </a:solidFill>
                <a:latin typeface="Century Gothic"/>
                <a:cs typeface="Century Gothic"/>
              </a:endParaRPr>
            </a:p>
            <a:p>
              <a:endParaRPr lang="en-US" sz="1500" dirty="0">
                <a:solidFill>
                  <a:schemeClr val="tx2"/>
                </a:solidFill>
                <a:latin typeface="Century Gothic"/>
                <a:cs typeface="Century Gothic"/>
              </a:endParaRPr>
            </a:p>
            <a:p>
              <a:r>
                <a:rPr lang="en-US" sz="1500" dirty="0">
                  <a:solidFill>
                    <a:schemeClr val="tx2"/>
                  </a:solidFill>
                  <a:latin typeface="Century Gothic"/>
                  <a:cs typeface="Century Gothic"/>
                </a:rPr>
                <a:t>Dimmable lighting, VAV HVAC, BMS Control</a:t>
              </a:r>
            </a:p>
            <a:p>
              <a:r>
                <a:rPr lang="en-US" sz="1500" dirty="0">
                  <a:solidFill>
                    <a:schemeClr val="tx2"/>
                  </a:solidFill>
                  <a:latin typeface="Century Gothic"/>
                  <a:cs typeface="Century Gothic"/>
                </a:rPr>
                <a:t>Energy monitoring</a:t>
              </a:r>
            </a:p>
            <a:p>
              <a:pPr marL="228531" indent="-228531">
                <a:buClr>
                  <a:schemeClr val="bg2"/>
                </a:buClr>
                <a:buFont typeface="Arial" panose="020B0604020202020204" pitchFamily="34" charset="0"/>
                <a:buChar char="•"/>
              </a:pPr>
              <a:r>
                <a:rPr lang="en-US" sz="1400" dirty="0">
                  <a:solidFill>
                    <a:schemeClr val="tx2"/>
                  </a:solidFill>
                  <a:latin typeface="Century Gothic"/>
                  <a:cs typeface="Century Gothic"/>
                </a:rPr>
                <a:t>HVAC </a:t>
              </a:r>
            </a:p>
            <a:p>
              <a:pPr marL="228531" indent="-228531">
                <a:buClr>
                  <a:schemeClr val="bg2"/>
                </a:buClr>
                <a:buFont typeface="Arial" panose="020B0604020202020204" pitchFamily="34" charset="0"/>
                <a:buChar char="•"/>
              </a:pPr>
              <a:r>
                <a:rPr lang="en-US" sz="1400" dirty="0">
                  <a:solidFill>
                    <a:schemeClr val="tx2"/>
                  </a:solidFill>
                  <a:latin typeface="Century Gothic"/>
                  <a:cs typeface="Century Gothic"/>
                </a:rPr>
                <a:t>Lighting</a:t>
              </a:r>
            </a:p>
            <a:p>
              <a:pPr lvl="1"/>
              <a:endParaRPr lang="en-US" sz="1400" dirty="0">
                <a:solidFill>
                  <a:schemeClr val="tx2"/>
                </a:solidFill>
                <a:latin typeface="Century Gothic"/>
                <a:cs typeface="Century Gothic"/>
              </a:endParaRPr>
            </a:p>
            <a:p>
              <a:pPr>
                <a:spcBef>
                  <a:spcPts val="600"/>
                </a:spcBef>
                <a:buClr>
                  <a:schemeClr val="bg2"/>
                </a:buClr>
              </a:pPr>
              <a:r>
                <a:rPr lang="en-US" sz="1400" dirty="0">
                  <a:solidFill>
                    <a:schemeClr val="tx2"/>
                  </a:solidFill>
                  <a:latin typeface="Century Gothic"/>
                  <a:cs typeface="Century Gothic"/>
                </a:rPr>
                <a:t>Visual comfort monitoring</a:t>
              </a:r>
            </a:p>
            <a:p>
              <a:pPr marL="228531" indent="-228531">
                <a:buClr>
                  <a:schemeClr val="bg2"/>
                </a:buClr>
                <a:buFont typeface="Arial" panose="020B0604020202020204" pitchFamily="34" charset="0"/>
                <a:buChar char="•"/>
              </a:pPr>
              <a:r>
                <a:rPr lang="en-US" sz="1400" dirty="0">
                  <a:solidFill>
                    <a:schemeClr val="tx2"/>
                  </a:solidFill>
                  <a:latin typeface="Century Gothic"/>
                  <a:cs typeface="Century Gothic"/>
                </a:rPr>
                <a:t>Glare</a:t>
              </a:r>
            </a:p>
            <a:p>
              <a:pPr marL="228531" indent="-228531">
                <a:buClr>
                  <a:schemeClr val="bg2"/>
                </a:buClr>
                <a:buFont typeface="Arial" panose="020B0604020202020204" pitchFamily="34" charset="0"/>
                <a:buChar char="•"/>
              </a:pPr>
              <a:r>
                <a:rPr lang="en-US" sz="1400" dirty="0">
                  <a:solidFill>
                    <a:schemeClr val="tx2"/>
                  </a:solidFill>
                  <a:latin typeface="Century Gothic"/>
                  <a:cs typeface="Century Gothic"/>
                </a:rPr>
                <a:t>Daylight</a:t>
              </a:r>
            </a:p>
            <a:p>
              <a:endParaRPr lang="en-US" sz="1500" dirty="0">
                <a:solidFill>
                  <a:schemeClr val="tx2"/>
                </a:solidFill>
                <a:latin typeface="Century Gothic"/>
                <a:cs typeface="Century Gothic"/>
              </a:endParaRPr>
            </a:p>
          </p:txBody>
        </p:sp>
        <p:sp>
          <p:nvSpPr>
            <p:cNvPr id="7" name="Rectangle 6">
              <a:extLst>
                <a:ext uri="{FF2B5EF4-FFF2-40B4-BE49-F238E27FC236}">
                  <a16:creationId xmlns:a16="http://schemas.microsoft.com/office/drawing/2014/main" id="{DBB7D57A-06DB-4420-9722-B375E3E7B691}"/>
                </a:ext>
              </a:extLst>
            </p:cNvPr>
            <p:cNvSpPr/>
            <p:nvPr/>
          </p:nvSpPr>
          <p:spPr>
            <a:xfrm>
              <a:off x="4080513" y="4574191"/>
              <a:ext cx="3751269" cy="1341039"/>
            </a:xfrm>
            <a:prstGeom prst="rect">
              <a:avLst/>
            </a:prstGeom>
            <a:solidFill>
              <a:srgbClr val="011F38">
                <a:alpha val="37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spcBef>
                  <a:spcPts val="600"/>
                </a:spcBef>
              </a:pPr>
              <a:r>
                <a:rPr lang="en-US" sz="1600" dirty="0">
                  <a:solidFill>
                    <a:schemeClr val="bg1"/>
                  </a:solidFill>
                  <a:latin typeface="Century Gothic"/>
                  <a:cs typeface="Century Gothic"/>
                </a:rPr>
                <a:t>Intelligence control with manual</a:t>
              </a:r>
              <a:br>
                <a:rPr lang="en-US" sz="1600" dirty="0">
                  <a:solidFill>
                    <a:schemeClr val="bg1"/>
                  </a:solidFill>
                  <a:latin typeface="Century Gothic"/>
                  <a:cs typeface="Century Gothic"/>
                </a:rPr>
              </a:br>
              <a:r>
                <a:rPr lang="en-US" sz="1600" dirty="0">
                  <a:solidFill>
                    <a:schemeClr val="bg1"/>
                  </a:solidFill>
                  <a:latin typeface="Century Gothic"/>
                  <a:cs typeface="Century Gothic"/>
                </a:rPr>
                <a:t>override option</a:t>
              </a:r>
            </a:p>
          </p:txBody>
        </p:sp>
        <p:sp>
          <p:nvSpPr>
            <p:cNvPr id="8" name="Rectangle 7">
              <a:extLst>
                <a:ext uri="{FF2B5EF4-FFF2-40B4-BE49-F238E27FC236}">
                  <a16:creationId xmlns:a16="http://schemas.microsoft.com/office/drawing/2014/main" id="{DBB7D57A-06DB-4420-9722-B375E3E7B691}"/>
                </a:ext>
              </a:extLst>
            </p:cNvPr>
            <p:cNvSpPr/>
            <p:nvPr/>
          </p:nvSpPr>
          <p:spPr>
            <a:xfrm>
              <a:off x="4080513" y="3943210"/>
              <a:ext cx="3751269" cy="630981"/>
            </a:xfrm>
            <a:prstGeom prst="rect">
              <a:avLst/>
            </a:prstGeom>
            <a:solidFill>
              <a:srgbClr val="011F38">
                <a:alpha val="5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a:cs typeface="Century Gothic"/>
                </a:rPr>
                <a:t>Dynamic room:</a:t>
              </a:r>
              <a:endParaRPr lang="en-US" sz="2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DBB7D57A-06DB-4420-9722-B375E3E7B691}"/>
                </a:ext>
              </a:extLst>
            </p:cNvPr>
            <p:cNvSpPr/>
            <p:nvPr/>
          </p:nvSpPr>
          <p:spPr>
            <a:xfrm>
              <a:off x="329244" y="4574191"/>
              <a:ext cx="3751269" cy="1341039"/>
            </a:xfrm>
            <a:prstGeom prst="rect">
              <a:avLst/>
            </a:prstGeom>
            <a:solidFill>
              <a:schemeClr val="bg2">
                <a:lumMod val="75000"/>
                <a:alpha val="37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buClr>
                  <a:schemeClr val="bg2"/>
                </a:buClr>
              </a:pPr>
              <a:r>
                <a:rPr lang="en-US" sz="1600" dirty="0">
                  <a:solidFill>
                    <a:schemeClr val="bg1"/>
                  </a:solidFill>
                  <a:latin typeface="Century Gothic"/>
                  <a:cs typeface="Century Gothic"/>
                </a:rPr>
                <a:t>Low-e with </a:t>
              </a:r>
              <a:br>
                <a:rPr lang="en-US" sz="1600" dirty="0">
                  <a:solidFill>
                    <a:schemeClr val="bg1"/>
                  </a:solidFill>
                  <a:latin typeface="Century Gothic"/>
                  <a:cs typeface="Century Gothic"/>
                </a:rPr>
              </a:br>
              <a:r>
                <a:rPr lang="en-US" sz="1600" dirty="0">
                  <a:solidFill>
                    <a:schemeClr val="bg1"/>
                  </a:solidFill>
                  <a:latin typeface="Century Gothic"/>
                  <a:cs typeface="Century Gothic"/>
                </a:rPr>
                <a:t>manual shades</a:t>
              </a:r>
              <a:endParaRPr lang="en-US" sz="1600" dirty="0">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BB7D57A-06DB-4420-9722-B375E3E7B691}"/>
                </a:ext>
              </a:extLst>
            </p:cNvPr>
            <p:cNvSpPr/>
            <p:nvPr/>
          </p:nvSpPr>
          <p:spPr>
            <a:xfrm>
              <a:off x="329244" y="3943210"/>
              <a:ext cx="3751269" cy="630981"/>
            </a:xfrm>
            <a:prstGeom prst="rect">
              <a:avLst/>
            </a:prstGeom>
            <a:solidFill>
              <a:schemeClr val="bg2">
                <a:lumMod val="75000"/>
                <a:alpha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a:cs typeface="Century Gothic"/>
                </a:rPr>
                <a:t>Low-e room:</a:t>
              </a:r>
              <a:endParaRPr lang="en-US" sz="2400" b="1" dirty="0">
                <a:solidFill>
                  <a:schemeClr val="bg1"/>
                </a:solidFill>
                <a:latin typeface="Century Gothic" charset="0"/>
                <a:ea typeface="Century Gothic" charset="0"/>
                <a:cs typeface="Century Gothic" charset="0"/>
              </a:endParaRPr>
            </a:p>
          </p:txBody>
        </p:sp>
      </p:grpSp>
      <p:sp>
        <p:nvSpPr>
          <p:cNvPr id="13" name="Rectangle 12">
            <a:extLst>
              <a:ext uri="{FF2B5EF4-FFF2-40B4-BE49-F238E27FC236}">
                <a16:creationId xmlns:a16="http://schemas.microsoft.com/office/drawing/2014/main" id="{4ACB065A-3EC1-443E-A7AD-96EF44BA8324}"/>
              </a:ext>
            </a:extLst>
          </p:cNvPr>
          <p:cNvSpPr/>
          <p:nvPr/>
        </p:nvSpPr>
        <p:spPr>
          <a:xfrm>
            <a:off x="4135162" y="4472591"/>
            <a:ext cx="3751269" cy="1341039"/>
          </a:xfrm>
          <a:prstGeom prst="rect">
            <a:avLst/>
          </a:prstGeom>
          <a:solidFill>
            <a:srgbClr val="011F38">
              <a:alpha val="37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spcBef>
                <a:spcPts val="600"/>
              </a:spcBef>
            </a:pPr>
            <a:r>
              <a:rPr lang="en-US" sz="1600" dirty="0">
                <a:solidFill>
                  <a:schemeClr val="bg1"/>
                </a:solidFill>
                <a:latin typeface="Century Gothic"/>
                <a:cs typeface="Century Gothic"/>
              </a:rPr>
              <a:t>Intelligence control with manual</a:t>
            </a:r>
            <a:br>
              <a:rPr lang="en-US" sz="1600" dirty="0">
                <a:solidFill>
                  <a:schemeClr val="bg1"/>
                </a:solidFill>
                <a:latin typeface="Century Gothic"/>
                <a:cs typeface="Century Gothic"/>
              </a:rPr>
            </a:br>
            <a:r>
              <a:rPr lang="en-US" sz="1600" dirty="0">
                <a:solidFill>
                  <a:schemeClr val="bg1"/>
                </a:solidFill>
                <a:latin typeface="Century Gothic"/>
                <a:cs typeface="Century Gothic"/>
              </a:rPr>
              <a:t>override option</a:t>
            </a:r>
          </a:p>
        </p:txBody>
      </p:sp>
      <p:sp>
        <p:nvSpPr>
          <p:cNvPr id="14" name="Rectangle 13">
            <a:extLst>
              <a:ext uri="{FF2B5EF4-FFF2-40B4-BE49-F238E27FC236}">
                <a16:creationId xmlns:a16="http://schemas.microsoft.com/office/drawing/2014/main" id="{5037D495-DB38-4B38-B579-E6982572DCF2}"/>
              </a:ext>
            </a:extLst>
          </p:cNvPr>
          <p:cNvSpPr/>
          <p:nvPr/>
        </p:nvSpPr>
        <p:spPr>
          <a:xfrm>
            <a:off x="4135162" y="3841610"/>
            <a:ext cx="3751269" cy="630981"/>
          </a:xfrm>
          <a:prstGeom prst="rect">
            <a:avLst/>
          </a:prstGeom>
          <a:solidFill>
            <a:srgbClr val="011F38">
              <a:alpha val="5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a:cs typeface="Century Gothic"/>
              </a:rPr>
              <a:t>Dynamic room:</a:t>
            </a:r>
            <a:endParaRPr lang="en-US" sz="2400" b="1" dirty="0">
              <a:solidFill>
                <a:schemeClr val="bg1"/>
              </a:solidFill>
              <a:latin typeface="Century Gothic" charset="0"/>
              <a:ea typeface="Century Gothic" charset="0"/>
              <a:cs typeface="Century Gothic" charset="0"/>
            </a:endParaRPr>
          </a:p>
        </p:txBody>
      </p:sp>
      <p:sp>
        <p:nvSpPr>
          <p:cNvPr id="15" name="Rectangle 14">
            <a:extLst>
              <a:ext uri="{FF2B5EF4-FFF2-40B4-BE49-F238E27FC236}">
                <a16:creationId xmlns:a16="http://schemas.microsoft.com/office/drawing/2014/main" id="{4CAFFCCE-7598-4F4A-A735-CBA62E43F09E}"/>
              </a:ext>
            </a:extLst>
          </p:cNvPr>
          <p:cNvSpPr/>
          <p:nvPr/>
        </p:nvSpPr>
        <p:spPr>
          <a:xfrm>
            <a:off x="383893" y="4472591"/>
            <a:ext cx="3751269" cy="1341039"/>
          </a:xfrm>
          <a:prstGeom prst="rect">
            <a:avLst/>
          </a:prstGeom>
          <a:solidFill>
            <a:schemeClr val="bg2">
              <a:lumMod val="75000"/>
              <a:alpha val="37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buClr>
                <a:schemeClr val="bg2"/>
              </a:buClr>
            </a:pPr>
            <a:r>
              <a:rPr lang="en-US" sz="1600">
                <a:solidFill>
                  <a:schemeClr val="bg1"/>
                </a:solidFill>
                <a:latin typeface="Century Gothic"/>
                <a:cs typeface="Century Gothic"/>
              </a:rPr>
              <a:t>Low-e with </a:t>
            </a:r>
            <a:br>
              <a:rPr lang="en-US" sz="1600">
                <a:solidFill>
                  <a:schemeClr val="bg1"/>
                </a:solidFill>
                <a:latin typeface="Century Gothic"/>
                <a:cs typeface="Century Gothic"/>
              </a:rPr>
            </a:br>
            <a:r>
              <a:rPr lang="en-US" sz="1600">
                <a:solidFill>
                  <a:schemeClr val="bg1"/>
                </a:solidFill>
                <a:latin typeface="Century Gothic"/>
                <a:cs typeface="Century Gothic"/>
              </a:rPr>
              <a:t>manual shades</a:t>
            </a:r>
            <a:endParaRPr lang="en-US" sz="1600" dirty="0">
              <a:latin typeface="Century Gothic" charset="0"/>
              <a:ea typeface="Century Gothic" charset="0"/>
              <a:cs typeface="Century Gothic" charset="0"/>
            </a:endParaRPr>
          </a:p>
        </p:txBody>
      </p:sp>
      <p:sp>
        <p:nvSpPr>
          <p:cNvPr id="16" name="Rectangle 15">
            <a:extLst>
              <a:ext uri="{FF2B5EF4-FFF2-40B4-BE49-F238E27FC236}">
                <a16:creationId xmlns:a16="http://schemas.microsoft.com/office/drawing/2014/main" id="{9D7E5F5D-A415-4037-B7F8-B1F50F276B7C}"/>
              </a:ext>
            </a:extLst>
          </p:cNvPr>
          <p:cNvSpPr/>
          <p:nvPr/>
        </p:nvSpPr>
        <p:spPr>
          <a:xfrm>
            <a:off x="383893" y="3841610"/>
            <a:ext cx="3751269" cy="630981"/>
          </a:xfrm>
          <a:prstGeom prst="rect">
            <a:avLst/>
          </a:prstGeom>
          <a:solidFill>
            <a:schemeClr val="bg2">
              <a:lumMod val="75000"/>
              <a:alpha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a:cs typeface="Century Gothic"/>
              </a:rPr>
              <a:t>Low-e room:</a:t>
            </a:r>
            <a:endParaRPr lang="en-US" sz="2400" b="1" dirty="0">
              <a:solidFill>
                <a:schemeClr val="bg1"/>
              </a:solidFill>
              <a:latin typeface="Century Gothic" charset="0"/>
              <a:ea typeface="Century Gothic" charset="0"/>
              <a:cs typeface="Century Gothic" charset="0"/>
            </a:endParaRPr>
          </a:p>
        </p:txBody>
      </p:sp>
      <p:sp>
        <p:nvSpPr>
          <p:cNvPr id="5" name="Rectangle 4">
            <a:extLst>
              <a:ext uri="{FF2B5EF4-FFF2-40B4-BE49-F238E27FC236}">
                <a16:creationId xmlns:a16="http://schemas.microsoft.com/office/drawing/2014/main" id="{3EF33D37-71A0-4DCE-90E5-3691FA68F63A}"/>
              </a:ext>
            </a:extLst>
          </p:cNvPr>
          <p:cNvSpPr/>
          <p:nvPr/>
        </p:nvSpPr>
        <p:spPr>
          <a:xfrm>
            <a:off x="541835" y="6320183"/>
            <a:ext cx="6096000" cy="492443"/>
          </a:xfrm>
          <a:prstGeom prst="rect">
            <a:avLst/>
          </a:prstGeom>
        </p:spPr>
        <p:txBody>
          <a:bodyPr>
            <a:spAutoFit/>
          </a:bodyPr>
          <a:lstStyle/>
          <a:p>
            <a:r>
              <a:rPr lang="en-US" sz="1300" dirty="0">
                <a:latin typeface="Century Gothic" panose="020B0502020202020204" pitchFamily="34" charset="0"/>
                <a:hlinkClick r:id="rId3"/>
              </a:rPr>
              <a:t>Visual Comfort White Paper</a:t>
            </a:r>
            <a:endParaRPr lang="en-US" sz="1300" dirty="0">
              <a:latin typeface="Century Gothic" panose="020B0502020202020204" pitchFamily="34" charset="0"/>
            </a:endParaRPr>
          </a:p>
          <a:p>
            <a:endParaRPr lang="en-US" sz="1300" dirty="0">
              <a:latin typeface="Century Gothic" panose="020B0502020202020204" pitchFamily="34" charset="0"/>
            </a:endParaRPr>
          </a:p>
        </p:txBody>
      </p:sp>
    </p:spTree>
    <p:extLst>
      <p:ext uri="{BB962C8B-B14F-4D97-AF65-F5344CB8AC3E}">
        <p14:creationId xmlns:p14="http://schemas.microsoft.com/office/powerpoint/2010/main" val="2066996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itle 4"/>
          <p:cNvSpPr>
            <a:spLocks noGrp="1"/>
          </p:cNvSpPr>
          <p:nvPr>
            <p:ph type="title"/>
          </p:nvPr>
        </p:nvSpPr>
        <p:spPr>
          <a:xfrm>
            <a:off x="576095" y="182993"/>
            <a:ext cx="11615905" cy="457200"/>
          </a:xfrm>
        </p:spPr>
        <p:txBody>
          <a:bodyPr/>
          <a:lstStyle/>
          <a:p>
            <a:r>
              <a:rPr lang="en-US" dirty="0"/>
              <a:t>Physical room setup</a:t>
            </a:r>
          </a:p>
        </p:txBody>
      </p:sp>
    </p:spTree>
    <p:extLst>
      <p:ext uri="{BB962C8B-B14F-4D97-AF65-F5344CB8AC3E}">
        <p14:creationId xmlns:p14="http://schemas.microsoft.com/office/powerpoint/2010/main" val="2178792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chemeClr val="tx2"/>
                </a:solidFill>
              </a:rPr>
              <a:t>Energy Performance: Annual</a:t>
            </a:r>
          </a:p>
        </p:txBody>
      </p:sp>
      <p:sp>
        <p:nvSpPr>
          <p:cNvPr id="4" name="Slide Number Placeholder 3"/>
          <p:cNvSpPr>
            <a:spLocks noGrp="1"/>
          </p:cNvSpPr>
          <p:nvPr>
            <p:ph type="sldNum" sz="quarter" idx="4"/>
          </p:nvPr>
        </p:nvSpPr>
        <p:spPr/>
        <p:txBody>
          <a:bodyPr/>
          <a:lstStyle/>
          <a:p>
            <a:fld id="{DB150780-22E9-4FA5-82D2-A4C93B49AABD}" type="slidenum">
              <a:rPr lang="en-US" smtClean="0"/>
              <a:pPr/>
              <a:t>62</a:t>
            </a:fld>
            <a:endParaRPr lang="en-US" dirty="0"/>
          </a:p>
        </p:txBody>
      </p:sp>
      <p:sp>
        <p:nvSpPr>
          <p:cNvPr id="6" name="TextBox 5"/>
          <p:cNvSpPr txBox="1"/>
          <p:nvPr/>
        </p:nvSpPr>
        <p:spPr>
          <a:xfrm>
            <a:off x="1906091" y="1269187"/>
            <a:ext cx="8379817" cy="323081"/>
          </a:xfrm>
          <a:prstGeom prst="rect">
            <a:avLst/>
          </a:prstGeom>
          <a:noFill/>
        </p:spPr>
        <p:txBody>
          <a:bodyPr wrap="square" rtlCol="0">
            <a:spAutoFit/>
          </a:bodyPr>
          <a:lstStyle/>
          <a:p>
            <a:pPr algn="ctr"/>
            <a:r>
              <a:rPr lang="en-US" sz="1500" dirty="0">
                <a:solidFill>
                  <a:schemeClr val="tx2"/>
                </a:solidFill>
                <a:latin typeface="Century Gothic"/>
                <a:cs typeface="Century Gothic"/>
              </a:rPr>
              <a:t>Average total energy savings (HVAC + lighting)</a:t>
            </a:r>
          </a:p>
        </p:txBody>
      </p:sp>
      <p:sp>
        <p:nvSpPr>
          <p:cNvPr id="8" name="TextBox 7"/>
          <p:cNvSpPr txBox="1"/>
          <p:nvPr/>
        </p:nvSpPr>
        <p:spPr>
          <a:xfrm>
            <a:off x="4536960" y="5463555"/>
            <a:ext cx="3979414" cy="384621"/>
          </a:xfrm>
          <a:prstGeom prst="rect">
            <a:avLst/>
          </a:prstGeom>
          <a:noFill/>
        </p:spPr>
        <p:txBody>
          <a:bodyPr wrap="square" rtlCol="0">
            <a:spAutoFit/>
          </a:bodyPr>
          <a:lstStyle/>
          <a:p>
            <a:r>
              <a:rPr lang="en-US" sz="1899" dirty="0">
                <a:solidFill>
                  <a:schemeClr val="tx2"/>
                </a:solidFill>
                <a:latin typeface="Century Gothic"/>
                <a:cs typeface="Century Gothic"/>
              </a:rPr>
              <a:t>average total energy savings</a:t>
            </a:r>
          </a:p>
        </p:txBody>
      </p:sp>
      <p:sp>
        <p:nvSpPr>
          <p:cNvPr id="9" name="Oval 8"/>
          <p:cNvSpPr/>
          <p:nvPr/>
        </p:nvSpPr>
        <p:spPr>
          <a:xfrm>
            <a:off x="3780338" y="5303553"/>
            <a:ext cx="685535" cy="685535"/>
          </a:xfrm>
          <a:prstGeom prst="ellipse">
            <a:avLst/>
          </a:prstGeom>
          <a:solidFill>
            <a:srgbClr val="FE5000"/>
          </a:solidFill>
          <a:ln w="19050">
            <a:noFill/>
          </a:ln>
          <a:effectLst/>
        </p:spPr>
        <p:txBody>
          <a:bodyPr vert="horz" wrap="square" lIns="0" tIns="45708" rIns="0" bIns="45708" numCol="1" anchor="t" anchorCtr="0" compatLnSpc="1">
            <a:prstTxWarp prst="textNoShape">
              <a:avLst/>
            </a:prstTxWarp>
          </a:bodyPr>
          <a:lstStyle/>
          <a:p>
            <a:pPr algn="ctr"/>
            <a:endParaRPr lang="en-US" sz="3199" dirty="0">
              <a:solidFill>
                <a:srgbClr val="FFFFFF"/>
              </a:solidFill>
              <a:latin typeface="Century Gothic" panose="020B0502020202020204" pitchFamily="34" charset="0"/>
              <a:ea typeface="Open Sans Light" pitchFamily="34" charset="0"/>
              <a:cs typeface="Helvetica Light"/>
            </a:endParaRPr>
          </a:p>
        </p:txBody>
      </p:sp>
      <p:sp>
        <p:nvSpPr>
          <p:cNvPr id="10" name="TextBox 9"/>
          <p:cNvSpPr txBox="1"/>
          <p:nvPr/>
        </p:nvSpPr>
        <p:spPr>
          <a:xfrm>
            <a:off x="3675627" y="5435400"/>
            <a:ext cx="929376" cy="384621"/>
          </a:xfrm>
          <a:prstGeom prst="rect">
            <a:avLst/>
          </a:prstGeom>
          <a:noFill/>
        </p:spPr>
        <p:txBody>
          <a:bodyPr wrap="square" rtlCol="0">
            <a:spAutoFit/>
          </a:bodyPr>
          <a:lstStyle/>
          <a:p>
            <a:pPr algn="ctr"/>
            <a:r>
              <a:rPr lang="en-US" sz="1899" dirty="0">
                <a:solidFill>
                  <a:srgbClr val="FFFFFF"/>
                </a:solidFill>
                <a:latin typeface="Century Gothic"/>
                <a:cs typeface="Century Gothic"/>
              </a:rPr>
              <a:t>39%</a:t>
            </a:r>
            <a:endParaRPr lang="en-US" sz="1899" dirty="0">
              <a:solidFill>
                <a:srgbClr val="333F48"/>
              </a:solidFill>
              <a:latin typeface="Century Gothic"/>
              <a:cs typeface="Century Gothic"/>
            </a:endParaRPr>
          </a:p>
        </p:txBody>
      </p:sp>
      <p:pic>
        <p:nvPicPr>
          <p:cNvPr id="7" name="Picture 6">
            <a:extLst>
              <a:ext uri="{FF2B5EF4-FFF2-40B4-BE49-F238E27FC236}">
                <a16:creationId xmlns:a16="http://schemas.microsoft.com/office/drawing/2014/main" id="{4CC9222C-4F2E-4B08-A5F7-633B7599F64A}"/>
              </a:ext>
            </a:extLst>
          </p:cNvPr>
          <p:cNvPicPr>
            <a:picLocks noChangeAspect="1"/>
          </p:cNvPicPr>
          <p:nvPr/>
        </p:nvPicPr>
        <p:blipFill>
          <a:blip r:embed="rId2"/>
          <a:stretch>
            <a:fillRect/>
          </a:stretch>
        </p:blipFill>
        <p:spPr>
          <a:xfrm>
            <a:off x="922833" y="1585912"/>
            <a:ext cx="9363075" cy="3686175"/>
          </a:xfrm>
          <a:prstGeom prst="rect">
            <a:avLst/>
          </a:prstGeom>
        </p:spPr>
      </p:pic>
      <p:sp>
        <p:nvSpPr>
          <p:cNvPr id="11" name="Slide Number Placeholder 8">
            <a:extLst>
              <a:ext uri="{FF2B5EF4-FFF2-40B4-BE49-F238E27FC236}">
                <a16:creationId xmlns:a16="http://schemas.microsoft.com/office/drawing/2014/main" id="{25A558CA-359A-4D9F-9E77-F30FCDCA1146}"/>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62</a:t>
            </a:fld>
            <a:endParaRPr lang="en-US" sz="1000" dirty="0">
              <a:latin typeface="Century Gothic" panose="020B0502020202020204" pitchFamily="34" charset="0"/>
            </a:endParaRPr>
          </a:p>
        </p:txBody>
      </p:sp>
      <p:sp>
        <p:nvSpPr>
          <p:cNvPr id="2" name="Rectangle 1">
            <a:extLst>
              <a:ext uri="{FF2B5EF4-FFF2-40B4-BE49-F238E27FC236}">
                <a16:creationId xmlns:a16="http://schemas.microsoft.com/office/drawing/2014/main" id="{F4EF2AAC-0845-4561-B57F-5F63BB2B9FBA}"/>
              </a:ext>
            </a:extLst>
          </p:cNvPr>
          <p:cNvSpPr/>
          <p:nvPr/>
        </p:nvSpPr>
        <p:spPr>
          <a:xfrm>
            <a:off x="598516" y="6334695"/>
            <a:ext cx="2092239" cy="292388"/>
          </a:xfrm>
          <a:prstGeom prst="rect">
            <a:avLst/>
          </a:prstGeom>
        </p:spPr>
        <p:txBody>
          <a:bodyPr wrap="none">
            <a:spAutoFit/>
          </a:bodyPr>
          <a:lstStyle/>
          <a:p>
            <a:r>
              <a:rPr lang="en-US" sz="1300" dirty="0">
                <a:latin typeface="Century Gothic" panose="020B0502020202020204" pitchFamily="34" charset="0"/>
                <a:hlinkClick r:id="rId3"/>
              </a:rPr>
              <a:t>Link to the Energy Study</a:t>
            </a:r>
            <a:endParaRPr lang="en-US" sz="1300" dirty="0">
              <a:latin typeface="Century Gothic" panose="020B0502020202020204" pitchFamily="34" charset="0"/>
            </a:endParaRPr>
          </a:p>
        </p:txBody>
      </p:sp>
    </p:spTree>
    <p:extLst>
      <p:ext uri="{BB962C8B-B14F-4D97-AF65-F5344CB8AC3E}">
        <p14:creationId xmlns:p14="http://schemas.microsoft.com/office/powerpoint/2010/main" val="17047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chemeClr val="tx2"/>
                </a:solidFill>
              </a:rPr>
              <a:t>Visual comfort setup</a:t>
            </a:r>
          </a:p>
        </p:txBody>
      </p:sp>
      <p:sp>
        <p:nvSpPr>
          <p:cNvPr id="4" name="Slide Number Placeholder 3"/>
          <p:cNvSpPr>
            <a:spLocks noGrp="1"/>
          </p:cNvSpPr>
          <p:nvPr>
            <p:ph type="sldNum" sz="quarter" idx="4"/>
          </p:nvPr>
        </p:nvSpPr>
        <p:spPr/>
        <p:txBody>
          <a:bodyPr/>
          <a:lstStyle/>
          <a:p>
            <a:fld id="{DB150780-22E9-4FA5-82D2-A4C93B49AABD}" type="slidenum">
              <a:rPr lang="en-US" smtClean="0"/>
              <a:pPr/>
              <a:t>63</a:t>
            </a:fld>
            <a:endParaRPr lang="en-US" dirty="0"/>
          </a:p>
        </p:txBody>
      </p:sp>
      <p:grpSp>
        <p:nvGrpSpPr>
          <p:cNvPr id="13" name="Group 12"/>
          <p:cNvGrpSpPr/>
          <p:nvPr/>
        </p:nvGrpSpPr>
        <p:grpSpPr>
          <a:xfrm>
            <a:off x="330833" y="1634197"/>
            <a:ext cx="11530337" cy="3747577"/>
            <a:chOff x="287972" y="1634196"/>
            <a:chExt cx="11530337" cy="3747577"/>
          </a:xfrm>
        </p:grpSpPr>
        <p:pic>
          <p:nvPicPr>
            <p:cNvPr id="5" name="Picture 2" descr="\\VM-FILESRV02\Marketing\Install Support\Demo Testing &amp; Tracking\Demos\155 demo\HDR analysis\HDR_RawImages\Dec2013\Ec_shadesup\2013.12.26_003\Lowe_006_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790510" y="1890651"/>
              <a:ext cx="4027799" cy="349112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7790510" y="1645479"/>
              <a:ext cx="4027799" cy="255802"/>
            </a:xfrm>
            <a:prstGeom prst="rect">
              <a:avLst/>
            </a:prstGeom>
            <a:solidFill>
              <a:schemeClr val="accent2">
                <a:lumMod val="10000"/>
              </a:schemeClr>
            </a:solidFill>
          </p:spPr>
          <p:txBody>
            <a:bodyPr wrap="none" lIns="0" tIns="0" rIns="0" bIns="0" rtlCol="0" anchor="ctr">
              <a:noAutofit/>
            </a:bodyPr>
            <a:lstStyle/>
            <a:p>
              <a:pPr algn="r"/>
              <a:r>
                <a:rPr lang="en-US" sz="1000" dirty="0">
                  <a:solidFill>
                    <a:schemeClr val="bg1"/>
                  </a:solidFill>
                  <a:latin typeface="Century Gothic"/>
                  <a:cs typeface="Century Gothic"/>
                </a:rPr>
                <a:t>HDR fisheye view used for analysis</a:t>
              </a:r>
            </a:p>
          </p:txBody>
        </p:sp>
        <p:sp>
          <p:nvSpPr>
            <p:cNvPr id="7" name="Rectangle 6">
              <a:extLst>
                <a:ext uri="{FF2B5EF4-FFF2-40B4-BE49-F238E27FC236}">
                  <a16:creationId xmlns:a16="http://schemas.microsoft.com/office/drawing/2014/main" id="{DBB7D57A-06DB-4420-9722-B375E3E7B691}"/>
                </a:ext>
              </a:extLst>
            </p:cNvPr>
            <p:cNvSpPr/>
            <p:nvPr/>
          </p:nvSpPr>
          <p:spPr>
            <a:xfrm>
              <a:off x="4039241" y="2591983"/>
              <a:ext cx="3751269" cy="2789790"/>
            </a:xfrm>
            <a:prstGeom prst="rect">
              <a:avLst/>
            </a:prstGeom>
            <a:solidFill>
              <a:srgbClr val="011F38">
                <a:alpha val="37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Daylight glare probability (DGP) used as metric</a:t>
              </a:r>
            </a:p>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Analysis based on HDR images (taken every 30 min)</a:t>
              </a:r>
            </a:p>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&gt;0.45 disturbing glare threshold used in analysis</a:t>
              </a:r>
              <a:br>
                <a:rPr lang="en-US" dirty="0">
                  <a:latin typeface="Century Gothic" charset="0"/>
                  <a:ea typeface="Century Gothic" charset="0"/>
                  <a:cs typeface="Century Gothic" charset="0"/>
                </a:rPr>
              </a:br>
              <a:br>
                <a:rPr lang="en-US" sz="600" dirty="0">
                  <a:latin typeface="Century Gothic" charset="0"/>
                  <a:ea typeface="Century Gothic" charset="0"/>
                  <a:cs typeface="Century Gothic" charset="0"/>
                </a:rPr>
              </a:br>
              <a:r>
                <a:rPr lang="en-US" sz="1050" dirty="0">
                  <a:latin typeface="Century Gothic" charset="0"/>
                  <a:ea typeface="Century Gothic" charset="0"/>
                  <a:cs typeface="Century Gothic" charset="0"/>
                </a:rPr>
                <a:t>(Source: IES RP-5-13)</a:t>
              </a:r>
            </a:p>
          </p:txBody>
        </p:sp>
        <p:sp>
          <p:nvSpPr>
            <p:cNvPr id="8" name="Rectangle 7">
              <a:extLst>
                <a:ext uri="{FF2B5EF4-FFF2-40B4-BE49-F238E27FC236}">
                  <a16:creationId xmlns:a16="http://schemas.microsoft.com/office/drawing/2014/main" id="{DBB7D57A-06DB-4420-9722-B375E3E7B691}"/>
                </a:ext>
              </a:extLst>
            </p:cNvPr>
            <p:cNvSpPr/>
            <p:nvPr/>
          </p:nvSpPr>
          <p:spPr>
            <a:xfrm>
              <a:off x="4039241" y="1634196"/>
              <a:ext cx="3751269" cy="957787"/>
            </a:xfrm>
            <a:prstGeom prst="rect">
              <a:avLst/>
            </a:prstGeom>
            <a:solidFill>
              <a:srgbClr val="011F38">
                <a:alpha val="5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charset="0"/>
                  <a:ea typeface="Century Gothic" charset="0"/>
                  <a:cs typeface="Century Gothic" charset="0"/>
                </a:rPr>
                <a:t>Glare</a:t>
              </a:r>
            </a:p>
          </p:txBody>
        </p:sp>
        <p:sp>
          <p:nvSpPr>
            <p:cNvPr id="11" name="Rectangle 10">
              <a:extLst>
                <a:ext uri="{FF2B5EF4-FFF2-40B4-BE49-F238E27FC236}">
                  <a16:creationId xmlns:a16="http://schemas.microsoft.com/office/drawing/2014/main" id="{DBB7D57A-06DB-4420-9722-B375E3E7B691}"/>
                </a:ext>
              </a:extLst>
            </p:cNvPr>
            <p:cNvSpPr/>
            <p:nvPr/>
          </p:nvSpPr>
          <p:spPr>
            <a:xfrm>
              <a:off x="287972" y="2591983"/>
              <a:ext cx="3751269" cy="2789790"/>
            </a:xfrm>
            <a:prstGeom prst="rect">
              <a:avLst/>
            </a:prstGeom>
            <a:solidFill>
              <a:schemeClr val="bg2">
                <a:lumMod val="75000"/>
                <a:alpha val="37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Illuminance level of 30fc used as a metric</a:t>
              </a:r>
            </a:p>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Measured used internal light </a:t>
              </a:r>
              <a:r>
                <a:rPr lang="en-US" dirty="0" err="1">
                  <a:latin typeface="Century Gothic" charset="0"/>
                  <a:ea typeface="Century Gothic" charset="0"/>
                  <a:cs typeface="Century Gothic" charset="0"/>
                </a:rPr>
                <a:t>photosensor</a:t>
              </a:r>
              <a:endParaRPr lang="en-US" dirty="0">
                <a:latin typeface="Century Gothic" charset="0"/>
                <a:ea typeface="Century Gothic" charset="0"/>
                <a:cs typeface="Century Gothic" charset="0"/>
              </a:endParaRPr>
            </a:p>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Artificial light contribution not accounted for during </a:t>
              </a:r>
              <a:br>
                <a:rPr lang="en-US" dirty="0">
                  <a:latin typeface="Century Gothic" charset="0"/>
                  <a:ea typeface="Century Gothic" charset="0"/>
                  <a:cs typeface="Century Gothic" charset="0"/>
                </a:rPr>
              </a:br>
              <a:r>
                <a:rPr lang="en-US" dirty="0">
                  <a:latin typeface="Century Gothic" charset="0"/>
                  <a:ea typeface="Century Gothic" charset="0"/>
                  <a:cs typeface="Century Gothic" charset="0"/>
                </a:rPr>
                <a:t>the analysis</a:t>
              </a:r>
            </a:p>
          </p:txBody>
        </p:sp>
        <p:sp>
          <p:nvSpPr>
            <p:cNvPr id="12" name="Rectangle 11">
              <a:extLst>
                <a:ext uri="{FF2B5EF4-FFF2-40B4-BE49-F238E27FC236}">
                  <a16:creationId xmlns:a16="http://schemas.microsoft.com/office/drawing/2014/main" id="{DBB7D57A-06DB-4420-9722-B375E3E7B691}"/>
                </a:ext>
              </a:extLst>
            </p:cNvPr>
            <p:cNvSpPr/>
            <p:nvPr/>
          </p:nvSpPr>
          <p:spPr>
            <a:xfrm>
              <a:off x="287972" y="1634196"/>
              <a:ext cx="3751269" cy="957787"/>
            </a:xfrm>
            <a:prstGeom prst="rect">
              <a:avLst/>
            </a:prstGeom>
            <a:solidFill>
              <a:schemeClr val="bg2">
                <a:lumMod val="75000"/>
                <a:alpha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charset="0"/>
                  <a:ea typeface="Century Gothic" charset="0"/>
                  <a:cs typeface="Century Gothic" charset="0"/>
                </a:rPr>
                <a:t>Daylight</a:t>
              </a:r>
            </a:p>
          </p:txBody>
        </p:sp>
      </p:grpSp>
      <p:sp>
        <p:nvSpPr>
          <p:cNvPr id="14" name="Rectangle 13">
            <a:extLst>
              <a:ext uri="{FF2B5EF4-FFF2-40B4-BE49-F238E27FC236}">
                <a16:creationId xmlns:a16="http://schemas.microsoft.com/office/drawing/2014/main" id="{AB9E409A-28BC-4A61-9DEC-7E9207C8FE24}"/>
              </a:ext>
            </a:extLst>
          </p:cNvPr>
          <p:cNvSpPr/>
          <p:nvPr/>
        </p:nvSpPr>
        <p:spPr>
          <a:xfrm>
            <a:off x="4080513" y="2591983"/>
            <a:ext cx="3751269" cy="2789790"/>
          </a:xfrm>
          <a:prstGeom prst="rect">
            <a:avLst/>
          </a:prstGeom>
          <a:solidFill>
            <a:srgbClr val="011F38">
              <a:alpha val="37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Daylight glare probability (DGP) used as metric</a:t>
            </a:r>
          </a:p>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Analysis based on HDR images (taken every 30 min)</a:t>
            </a:r>
          </a:p>
          <a:p>
            <a:pPr marL="285664" indent="-285664">
              <a:buClr>
                <a:schemeClr val="bg2"/>
              </a:buClr>
              <a:buFont typeface="Arial" panose="020B0604020202020204" pitchFamily="34" charset="0"/>
              <a:buChar char="•"/>
            </a:pPr>
            <a:r>
              <a:rPr lang="en-US" dirty="0">
                <a:latin typeface="Century Gothic" charset="0"/>
                <a:ea typeface="Century Gothic" charset="0"/>
                <a:cs typeface="Century Gothic" charset="0"/>
              </a:rPr>
              <a:t>&gt;0.45 disturbing glare threshold used in analysis</a:t>
            </a:r>
            <a:br>
              <a:rPr lang="en-US" dirty="0">
                <a:latin typeface="Century Gothic" charset="0"/>
                <a:ea typeface="Century Gothic" charset="0"/>
                <a:cs typeface="Century Gothic" charset="0"/>
              </a:rPr>
            </a:br>
            <a:br>
              <a:rPr lang="en-US" sz="600" dirty="0">
                <a:latin typeface="Century Gothic" charset="0"/>
                <a:ea typeface="Century Gothic" charset="0"/>
                <a:cs typeface="Century Gothic" charset="0"/>
              </a:rPr>
            </a:br>
            <a:r>
              <a:rPr lang="en-US" sz="1050" dirty="0">
                <a:latin typeface="Century Gothic" charset="0"/>
                <a:ea typeface="Century Gothic" charset="0"/>
                <a:cs typeface="Century Gothic" charset="0"/>
              </a:rPr>
              <a:t>(Source: IES RP-5-13)</a:t>
            </a:r>
          </a:p>
        </p:txBody>
      </p:sp>
      <p:sp>
        <p:nvSpPr>
          <p:cNvPr id="15" name="Rectangle 14">
            <a:extLst>
              <a:ext uri="{FF2B5EF4-FFF2-40B4-BE49-F238E27FC236}">
                <a16:creationId xmlns:a16="http://schemas.microsoft.com/office/drawing/2014/main" id="{BEF8279B-2908-4B04-B124-F661085C91D4}"/>
              </a:ext>
            </a:extLst>
          </p:cNvPr>
          <p:cNvSpPr/>
          <p:nvPr/>
        </p:nvSpPr>
        <p:spPr>
          <a:xfrm>
            <a:off x="4080513" y="1634196"/>
            <a:ext cx="3751269" cy="957787"/>
          </a:xfrm>
          <a:prstGeom prst="rect">
            <a:avLst/>
          </a:prstGeom>
          <a:solidFill>
            <a:srgbClr val="011F38">
              <a:alpha val="5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charset="0"/>
                <a:ea typeface="Century Gothic" charset="0"/>
                <a:cs typeface="Century Gothic" charset="0"/>
              </a:rPr>
              <a:t>Glare</a:t>
            </a:r>
          </a:p>
        </p:txBody>
      </p:sp>
      <p:sp>
        <p:nvSpPr>
          <p:cNvPr id="16" name="Rectangle 15">
            <a:extLst>
              <a:ext uri="{FF2B5EF4-FFF2-40B4-BE49-F238E27FC236}">
                <a16:creationId xmlns:a16="http://schemas.microsoft.com/office/drawing/2014/main" id="{594847BF-1345-4D5B-BA86-0CD02073DC2B}"/>
              </a:ext>
            </a:extLst>
          </p:cNvPr>
          <p:cNvSpPr/>
          <p:nvPr/>
        </p:nvSpPr>
        <p:spPr>
          <a:xfrm>
            <a:off x="329244" y="2591983"/>
            <a:ext cx="3751269" cy="2789790"/>
          </a:xfrm>
          <a:prstGeom prst="rect">
            <a:avLst/>
          </a:prstGeom>
          <a:solidFill>
            <a:schemeClr val="bg2">
              <a:lumMod val="75000"/>
              <a:alpha val="37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285664" indent="-285664">
              <a:buClr>
                <a:schemeClr val="bg1"/>
              </a:buClr>
              <a:buFont typeface="Arial" panose="020B0604020202020204" pitchFamily="34" charset="0"/>
              <a:buChar char="•"/>
            </a:pPr>
            <a:r>
              <a:rPr lang="en-US" dirty="0">
                <a:latin typeface="Century Gothic" charset="0"/>
                <a:ea typeface="Century Gothic" charset="0"/>
                <a:cs typeface="Century Gothic" charset="0"/>
              </a:rPr>
              <a:t>Illuminance level of 30fc used as a metric</a:t>
            </a:r>
          </a:p>
          <a:p>
            <a:pPr marL="285664" indent="-285664">
              <a:buClr>
                <a:schemeClr val="bg1"/>
              </a:buClr>
              <a:buFont typeface="Arial" panose="020B0604020202020204" pitchFamily="34" charset="0"/>
              <a:buChar char="•"/>
            </a:pPr>
            <a:r>
              <a:rPr lang="en-US" dirty="0">
                <a:latin typeface="Century Gothic" charset="0"/>
                <a:ea typeface="Century Gothic" charset="0"/>
                <a:cs typeface="Century Gothic" charset="0"/>
              </a:rPr>
              <a:t>Measured used internal light photosensor</a:t>
            </a:r>
          </a:p>
          <a:p>
            <a:pPr marL="285664" indent="-285664">
              <a:buClr>
                <a:schemeClr val="bg1"/>
              </a:buClr>
              <a:buFont typeface="Arial" panose="020B0604020202020204" pitchFamily="34" charset="0"/>
              <a:buChar char="•"/>
            </a:pPr>
            <a:r>
              <a:rPr lang="en-US" dirty="0">
                <a:latin typeface="Century Gothic" charset="0"/>
                <a:ea typeface="Century Gothic" charset="0"/>
                <a:cs typeface="Century Gothic" charset="0"/>
              </a:rPr>
              <a:t>Artificial light contribution not accounted for during </a:t>
            </a:r>
            <a:br>
              <a:rPr lang="en-US" dirty="0">
                <a:latin typeface="Century Gothic" charset="0"/>
                <a:ea typeface="Century Gothic" charset="0"/>
                <a:cs typeface="Century Gothic" charset="0"/>
              </a:rPr>
            </a:br>
            <a:r>
              <a:rPr lang="en-US" dirty="0">
                <a:latin typeface="Century Gothic" charset="0"/>
                <a:ea typeface="Century Gothic" charset="0"/>
                <a:cs typeface="Century Gothic" charset="0"/>
              </a:rPr>
              <a:t>the analysis</a:t>
            </a:r>
          </a:p>
        </p:txBody>
      </p:sp>
      <p:sp>
        <p:nvSpPr>
          <p:cNvPr id="17" name="Rectangle 16">
            <a:extLst>
              <a:ext uri="{FF2B5EF4-FFF2-40B4-BE49-F238E27FC236}">
                <a16:creationId xmlns:a16="http://schemas.microsoft.com/office/drawing/2014/main" id="{D8D71A31-3831-400D-9DEB-7E56BD121B33}"/>
              </a:ext>
            </a:extLst>
          </p:cNvPr>
          <p:cNvSpPr/>
          <p:nvPr/>
        </p:nvSpPr>
        <p:spPr>
          <a:xfrm>
            <a:off x="329244" y="1634196"/>
            <a:ext cx="3751269" cy="957787"/>
          </a:xfrm>
          <a:prstGeom prst="rect">
            <a:avLst/>
          </a:prstGeom>
          <a:solidFill>
            <a:schemeClr val="bg2">
              <a:lumMod val="75000"/>
              <a:alpha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Century Gothic" charset="0"/>
                <a:ea typeface="Century Gothic" charset="0"/>
                <a:cs typeface="Century Gothic" charset="0"/>
              </a:rPr>
              <a:t>Daylight</a:t>
            </a:r>
          </a:p>
        </p:txBody>
      </p:sp>
      <p:sp>
        <p:nvSpPr>
          <p:cNvPr id="18" name="Slide Number Placeholder 8">
            <a:extLst>
              <a:ext uri="{FF2B5EF4-FFF2-40B4-BE49-F238E27FC236}">
                <a16:creationId xmlns:a16="http://schemas.microsoft.com/office/drawing/2014/main" id="{16D2C5BA-DBFB-46B6-B288-30DE6242AC90}"/>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63</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83415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a:solidFill>
                  <a:schemeClr val="tx2"/>
                </a:solidFill>
              </a:rPr>
              <a:t>Visual comfort performance</a:t>
            </a:r>
          </a:p>
        </p:txBody>
      </p:sp>
      <p:sp>
        <p:nvSpPr>
          <p:cNvPr id="4" name="Slide Number Placeholder 3"/>
          <p:cNvSpPr>
            <a:spLocks noGrp="1"/>
          </p:cNvSpPr>
          <p:nvPr>
            <p:ph type="sldNum" sz="quarter" idx="4"/>
          </p:nvPr>
        </p:nvSpPr>
        <p:spPr/>
        <p:txBody>
          <a:bodyPr/>
          <a:lstStyle/>
          <a:p>
            <a:fld id="{DB150780-22E9-4FA5-82D2-A4C93B49AABD}" type="slidenum">
              <a:rPr lang="en-US" smtClean="0"/>
              <a:pPr/>
              <a:t>64</a:t>
            </a:fld>
            <a:endParaRPr lang="en-US" dirty="0"/>
          </a:p>
        </p:txBody>
      </p:sp>
      <p:pic>
        <p:nvPicPr>
          <p:cNvPr id="9" name="Picture 3" descr="C:\Users\eoh\Desktop\low-e with shades down.png"/>
          <p:cNvPicPr>
            <a:picLocks noGrp="1" noChangeAspect="1" noChangeArrowheads="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C:\Users\eoh\Desktop\low-e with glare.png"/>
          <p:cNvPicPr>
            <a:picLocks noGrp="1" noChangeAspect="1" noChangeArrowheads="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7837489" y="2900318"/>
            <a:ext cx="4352925" cy="528682"/>
          </a:xfrm>
          <a:prstGeom prst="rect">
            <a:avLst/>
          </a:prstGeom>
          <a:solidFill>
            <a:srgbClr val="34657F">
              <a:alpha val="70000"/>
            </a:srgbClr>
          </a:solidFill>
        </p:spPr>
        <p:txBody>
          <a:bodyPr wrap="square" rtlCol="0" anchor="ctr">
            <a:noAutofit/>
          </a:bodyPr>
          <a:lstStyle/>
          <a:p>
            <a:pPr algn="ctr"/>
            <a:r>
              <a:rPr lang="en-US" sz="2000" dirty="0">
                <a:solidFill>
                  <a:srgbClr val="FFFFFF"/>
                </a:solidFill>
                <a:latin typeface="Century Gothic"/>
                <a:cs typeface="Century Gothic"/>
              </a:rPr>
              <a:t>Low-e glass with shades down</a:t>
            </a:r>
          </a:p>
        </p:txBody>
      </p:sp>
      <p:sp>
        <p:nvSpPr>
          <p:cNvPr id="12" name="Rectangle 11"/>
          <p:cNvSpPr/>
          <p:nvPr/>
        </p:nvSpPr>
        <p:spPr>
          <a:xfrm>
            <a:off x="7837487" y="6365908"/>
            <a:ext cx="4352926" cy="492093"/>
          </a:xfrm>
          <a:prstGeom prst="rect">
            <a:avLst/>
          </a:prstGeom>
          <a:solidFill>
            <a:schemeClr val="accent1">
              <a:alpha val="70000"/>
            </a:schemeClr>
          </a:solidFill>
        </p:spPr>
        <p:txBody>
          <a:bodyPr wrap="square" rtlCol="0" anchor="ctr">
            <a:noAutofit/>
          </a:bodyPr>
          <a:lstStyle/>
          <a:p>
            <a:pPr algn="ctr"/>
            <a:r>
              <a:rPr lang="en-US" sz="2000" dirty="0">
                <a:solidFill>
                  <a:srgbClr val="FFFFFF"/>
                </a:solidFill>
                <a:latin typeface="Century Gothic"/>
                <a:cs typeface="Century Gothic"/>
              </a:rPr>
              <a:t>Low-e glass with shades up</a:t>
            </a:r>
          </a:p>
        </p:txBody>
      </p:sp>
      <p:sp>
        <p:nvSpPr>
          <p:cNvPr id="13" name="Content Placeholder 3">
            <a:extLst>
              <a:ext uri="{FF2B5EF4-FFF2-40B4-BE49-F238E27FC236}">
                <a16:creationId xmlns:a16="http://schemas.microsoft.com/office/drawing/2014/main" id="{74BAA2C9-01DC-462E-8FB4-85879AD87564}"/>
              </a:ext>
            </a:extLst>
          </p:cNvPr>
          <p:cNvSpPr txBox="1">
            <a:spLocks/>
          </p:cNvSpPr>
          <p:nvPr/>
        </p:nvSpPr>
        <p:spPr>
          <a:xfrm>
            <a:off x="289560" y="1421177"/>
            <a:ext cx="7179628" cy="4710455"/>
          </a:xfrm>
          <a:prstGeom prst="rect">
            <a:avLst/>
          </a:prstGeom>
        </p:spPr>
        <p:txBody>
          <a:bodyPr lIns="0" tIns="0" rIns="0" bIns="0" anchor="t"/>
          <a:lstStyle>
            <a:lvl1pPr marL="0" marR="0" indent="0" algn="l" defTabSz="914400" rtl="0" eaLnBrk="1" fontAlgn="auto" latinLnBrk="0" hangingPunct="1">
              <a:lnSpc>
                <a:spcPct val="85000"/>
              </a:lnSpc>
              <a:spcBef>
                <a:spcPts val="0"/>
              </a:spcBef>
              <a:spcAft>
                <a:spcPts val="600"/>
              </a:spcAft>
              <a:buClr>
                <a:srgbClr val="00B0F0"/>
              </a:buClr>
              <a:buSzTx/>
              <a:buFontTx/>
              <a:buNone/>
              <a:tabLst/>
              <a:defRPr lang="en-US" sz="18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vl2pPr marL="4572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6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2pPr>
            <a:lvl3pPr marL="9144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4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3pPr>
            <a:lvl4pPr marL="1371600" marR="0" indent="-228600" algn="l" defTabSz="914400" rtl="0" eaLnBrk="1" fontAlgn="auto" latinLnBrk="0" hangingPunct="1">
              <a:lnSpc>
                <a:spcPct val="85000"/>
              </a:lnSpc>
              <a:spcBef>
                <a:spcPct val="20000"/>
              </a:spcBef>
              <a:spcAft>
                <a:spcPts val="0"/>
              </a:spcAft>
              <a:buClr>
                <a:schemeClr val="bg2"/>
              </a:buClr>
              <a:buSzTx/>
              <a:buFont typeface="Arial" pitchFamily="34" charset="0"/>
              <a:buChar char="•"/>
              <a:tabLst/>
              <a:defRPr lang="en-US" sz="120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4pPr>
            <a:lvl5pPr marL="1828800" marR="0" indent="-228600" algn="l" defTabSz="914400" rtl="0" eaLnBrk="1" fontAlgn="auto" latinLnBrk="0" hangingPunct="1">
              <a:lnSpc>
                <a:spcPct val="85000"/>
              </a:lnSpc>
              <a:spcBef>
                <a:spcPct val="20000"/>
              </a:spcBef>
              <a:spcAft>
                <a:spcPts val="0"/>
              </a:spcAft>
              <a:buClr>
                <a:schemeClr val="bg2"/>
              </a:buClr>
              <a:buSzTx/>
              <a:buFont typeface="Open Sans" pitchFamily="34" charset="0"/>
              <a:buChar char="–"/>
              <a:tabLst/>
              <a:defRPr lang="en-US" sz="1200" kern="1200" baseline="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ct val="0"/>
              </a:spcBef>
              <a:spcAft>
                <a:spcPct val="0"/>
              </a:spcAft>
            </a:pPr>
            <a:r>
              <a:rPr lang="en-US" dirty="0">
                <a:solidFill>
                  <a:schemeClr val="tx2"/>
                </a:solidFill>
                <a:latin typeface="Century Gothic"/>
                <a:ea typeface="Open Sans Light" pitchFamily="34" charset="0"/>
                <a:cs typeface="Century Gothic"/>
              </a:rPr>
              <a:t>Glare control with unobstructed views and increased daylight</a:t>
            </a:r>
          </a:p>
          <a:p>
            <a:pPr fontAlgn="base">
              <a:spcBef>
                <a:spcPct val="0"/>
              </a:spcBef>
              <a:spcAft>
                <a:spcPct val="0"/>
              </a:spcAft>
            </a:pPr>
            <a:r>
              <a:rPr lang="en-US" dirty="0">
                <a:solidFill>
                  <a:schemeClr val="tx2"/>
                </a:solidFill>
                <a:latin typeface="Century Gothic"/>
                <a:cs typeface="Century Gothic"/>
              </a:rPr>
              <a:t>Dynamic Glass in tinted state with Intelligence Control</a:t>
            </a:r>
          </a:p>
          <a:p>
            <a:pPr fontAlgn="base">
              <a:spcBef>
                <a:spcPct val="0"/>
              </a:spcBef>
              <a:spcAft>
                <a:spcPct val="0"/>
              </a:spcAft>
            </a:pPr>
            <a:endParaRPr lang="en-US" sz="2400" dirty="0">
              <a:solidFill>
                <a:schemeClr val="tx2"/>
              </a:solidFill>
              <a:latin typeface="Century Gothic"/>
              <a:ea typeface="Open Sans Light" pitchFamily="34" charset="0"/>
              <a:cs typeface="Century Gothic"/>
            </a:endParaRPr>
          </a:p>
        </p:txBody>
      </p:sp>
      <p:pic>
        <p:nvPicPr>
          <p:cNvPr id="14" name="Picture 2" descr="C:\Users\eoh\Pictures\Dynamic 4 no glare.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9560" y="2378173"/>
            <a:ext cx="7179628" cy="3405683"/>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289560" y="5255173"/>
            <a:ext cx="7179628" cy="528682"/>
          </a:xfrm>
          <a:prstGeom prst="rect">
            <a:avLst/>
          </a:prstGeom>
          <a:solidFill>
            <a:srgbClr val="34657F">
              <a:alpha val="70000"/>
            </a:srgbClr>
          </a:solidFill>
        </p:spPr>
        <p:txBody>
          <a:bodyPr wrap="square" rtlCol="0" anchor="ctr">
            <a:noAutofit/>
          </a:bodyPr>
          <a:lstStyle/>
          <a:p>
            <a:r>
              <a:rPr lang="en-US" sz="2000" dirty="0">
                <a:solidFill>
                  <a:srgbClr val="FFFFFF"/>
                </a:solidFill>
                <a:latin typeface="Century Gothic"/>
                <a:cs typeface="Century Gothic"/>
              </a:rPr>
              <a:t> Dynamic Glass </a:t>
            </a:r>
          </a:p>
        </p:txBody>
      </p:sp>
      <p:sp>
        <p:nvSpPr>
          <p:cNvPr id="16" name="Slide Number Placeholder 8">
            <a:extLst>
              <a:ext uri="{FF2B5EF4-FFF2-40B4-BE49-F238E27FC236}">
                <a16:creationId xmlns:a16="http://schemas.microsoft.com/office/drawing/2014/main" id="{3B8509EC-F227-4C71-BBA2-4B9DA287CD1D}"/>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64</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312291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Right Graph"/>
          <p:cNvGrpSpPr/>
          <p:nvPr/>
        </p:nvGrpSpPr>
        <p:grpSpPr>
          <a:xfrm>
            <a:off x="6162067" y="3954483"/>
            <a:ext cx="4605785" cy="2273129"/>
            <a:chOff x="6274794" y="3954617"/>
            <a:chExt cx="4606985" cy="2273721"/>
          </a:xfrm>
        </p:grpSpPr>
        <p:graphicFrame>
          <p:nvGraphicFramePr>
            <p:cNvPr id="135" name="Chart 134"/>
            <p:cNvGraphicFramePr>
              <a:graphicFrameLocks/>
            </p:cNvGraphicFramePr>
            <p:nvPr/>
          </p:nvGraphicFramePr>
          <p:xfrm>
            <a:off x="6355499" y="4394200"/>
            <a:ext cx="4526280" cy="1834138"/>
          </p:xfrm>
          <a:graphic>
            <a:graphicData uri="http://schemas.openxmlformats.org/drawingml/2006/chart">
              <c:chart xmlns:c="http://schemas.openxmlformats.org/drawingml/2006/chart" xmlns:r="http://schemas.openxmlformats.org/officeDocument/2006/relationships" r:id="rId3"/>
            </a:graphicData>
          </a:graphic>
        </p:graphicFrame>
        <p:sp>
          <p:nvSpPr>
            <p:cNvPr id="330" name="Rectangle 329"/>
            <p:cNvSpPr/>
            <p:nvPr/>
          </p:nvSpPr>
          <p:spPr>
            <a:xfrm>
              <a:off x="6931902" y="4477729"/>
              <a:ext cx="3412168" cy="1451403"/>
            </a:xfrm>
            <a:prstGeom prst="rect">
              <a:avLst/>
            </a:prstGeom>
            <a:gradFill flip="none" rotWithShape="1">
              <a:gsLst>
                <a:gs pos="22000">
                  <a:schemeClr val="bg1">
                    <a:alpha val="0"/>
                  </a:schemeClr>
                </a:gs>
                <a:gs pos="100000">
                  <a:schemeClr val="bg1">
                    <a:alpha val="30000"/>
                  </a:schemeClr>
                </a:gs>
              </a:gsLst>
              <a:lin ang="5100000" scaled="0"/>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333F48"/>
                </a:solidFill>
                <a:latin typeface="Verdana"/>
              </a:endParaRPr>
            </a:p>
          </p:txBody>
        </p:sp>
        <p:sp>
          <p:nvSpPr>
            <p:cNvPr id="136" name="TextBox 18"/>
            <p:cNvSpPr txBox="1"/>
            <p:nvPr/>
          </p:nvSpPr>
          <p:spPr>
            <a:xfrm>
              <a:off x="6274794" y="3954617"/>
              <a:ext cx="1085006" cy="338554"/>
            </a:xfrm>
            <a:prstGeom prst="rect">
              <a:avLst/>
            </a:prstGeom>
            <a:noFill/>
          </p:spPr>
          <p:txBody>
            <a:bodyPr wrap="square" rtlCol="0">
              <a:spAutoFit/>
            </a:bodyPr>
            <a:lstStyle>
              <a:defPPr>
                <a:defRPr lang="en-US"/>
              </a:defPPr>
              <a:lvl1pPr>
                <a:defRPr sz="1600" b="1">
                  <a:solidFill>
                    <a:srgbClr val="FFFFFF"/>
                  </a:solidFill>
                  <a:latin typeface="Century Gothic" panose="020B0502020202020204" pitchFamily="34" charset="0"/>
                  <a:cs typeface="Helvetica Light"/>
                </a:defRPr>
              </a:lvl1pPr>
            </a:lstStyle>
            <a:p>
              <a:r>
                <a:rPr lang="en-US" dirty="0"/>
                <a:t>Daylight</a:t>
              </a:r>
            </a:p>
          </p:txBody>
        </p:sp>
        <p:pic>
          <p:nvPicPr>
            <p:cNvPr id="149" name="Picture 148"/>
            <p:cNvPicPr>
              <a:picLocks/>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947731" y="5694909"/>
              <a:ext cx="3410712" cy="19555"/>
            </a:xfrm>
            <a:prstGeom prst="rect">
              <a:avLst/>
            </a:prstGeom>
          </p:spPr>
        </p:pic>
        <p:sp>
          <p:nvSpPr>
            <p:cNvPr id="160" name="TextBox 159"/>
            <p:cNvSpPr txBox="1"/>
            <p:nvPr/>
          </p:nvSpPr>
          <p:spPr>
            <a:xfrm>
              <a:off x="7286853" y="5524418"/>
              <a:ext cx="1061547" cy="200055"/>
            </a:xfrm>
            <a:prstGeom prst="rect">
              <a:avLst/>
            </a:prstGeom>
            <a:noFill/>
          </p:spPr>
          <p:txBody>
            <a:bodyPr wrap="square" rtlCol="0" anchor="ctr">
              <a:spAutoFit/>
            </a:bodyPr>
            <a:lstStyle/>
            <a:p>
              <a:pPr algn="ctr"/>
              <a:r>
                <a:rPr lang="en-US" sz="700" dirty="0">
                  <a:solidFill>
                    <a:srgbClr val="FFFFFF"/>
                  </a:solidFill>
                  <a:latin typeface="Century Gothic" panose="020B0502020202020204" pitchFamily="34" charset="0"/>
                  <a:cs typeface="Helvetica Light"/>
                </a:rPr>
                <a:t>Min. light required</a:t>
              </a:r>
            </a:p>
          </p:txBody>
        </p:sp>
        <p:grpSp>
          <p:nvGrpSpPr>
            <p:cNvPr id="338" name="Group 337"/>
            <p:cNvGrpSpPr/>
            <p:nvPr/>
          </p:nvGrpSpPr>
          <p:grpSpPr>
            <a:xfrm>
              <a:off x="6830304" y="5949238"/>
              <a:ext cx="3713605" cy="215444"/>
              <a:chOff x="1121922" y="5949238"/>
              <a:chExt cx="3713605" cy="215444"/>
            </a:xfrm>
          </p:grpSpPr>
          <p:sp>
            <p:nvSpPr>
              <p:cNvPr id="339" name="Rectangle 338"/>
              <p:cNvSpPr/>
              <p:nvPr/>
            </p:nvSpPr>
            <p:spPr>
              <a:xfrm>
                <a:off x="1121922" y="5949238"/>
                <a:ext cx="439544"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7 AM</a:t>
                </a:r>
              </a:p>
            </p:txBody>
          </p:sp>
          <p:sp>
            <p:nvSpPr>
              <p:cNvPr id="340" name="Rectangle 339"/>
              <p:cNvSpPr/>
              <p:nvPr/>
            </p:nvSpPr>
            <p:spPr>
              <a:xfrm>
                <a:off x="1779941" y="5949238"/>
                <a:ext cx="439544"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9 AM</a:t>
                </a:r>
              </a:p>
            </p:txBody>
          </p:sp>
          <p:sp>
            <p:nvSpPr>
              <p:cNvPr id="341" name="Rectangle 340"/>
              <p:cNvSpPr/>
              <p:nvPr/>
            </p:nvSpPr>
            <p:spPr>
              <a:xfrm>
                <a:off x="2437960" y="5949238"/>
                <a:ext cx="466794"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11AM</a:t>
                </a:r>
              </a:p>
            </p:txBody>
          </p:sp>
          <p:sp>
            <p:nvSpPr>
              <p:cNvPr id="342" name="Rectangle 341"/>
              <p:cNvSpPr/>
              <p:nvPr/>
            </p:nvSpPr>
            <p:spPr>
              <a:xfrm>
                <a:off x="3123229" y="5949238"/>
                <a:ext cx="425116"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1 PM</a:t>
                </a:r>
              </a:p>
            </p:txBody>
          </p:sp>
          <p:sp>
            <p:nvSpPr>
              <p:cNvPr id="343" name="Rectangle 342"/>
              <p:cNvSpPr/>
              <p:nvPr/>
            </p:nvSpPr>
            <p:spPr>
              <a:xfrm>
                <a:off x="3766820" y="5949238"/>
                <a:ext cx="425116"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3 PM</a:t>
                </a:r>
              </a:p>
            </p:txBody>
          </p:sp>
          <p:sp>
            <p:nvSpPr>
              <p:cNvPr id="344" name="Rectangle 343"/>
              <p:cNvSpPr/>
              <p:nvPr/>
            </p:nvSpPr>
            <p:spPr>
              <a:xfrm>
                <a:off x="4410411" y="5949238"/>
                <a:ext cx="425116"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5 PM</a:t>
                </a:r>
              </a:p>
            </p:txBody>
          </p:sp>
        </p:grpSp>
      </p:grpSp>
      <p:sp>
        <p:nvSpPr>
          <p:cNvPr id="5" name="Title 4"/>
          <p:cNvSpPr>
            <a:spLocks noGrp="1"/>
          </p:cNvSpPr>
          <p:nvPr>
            <p:ph type="title"/>
          </p:nvPr>
        </p:nvSpPr>
        <p:spPr/>
        <p:txBody>
          <a:bodyPr/>
          <a:lstStyle/>
          <a:p>
            <a:r>
              <a:rPr lang="en-US" b="0" dirty="0">
                <a:solidFill>
                  <a:schemeClr val="tx2"/>
                </a:solidFill>
              </a:rPr>
              <a:t>Visual comfort performance</a:t>
            </a:r>
          </a:p>
        </p:txBody>
      </p:sp>
      <p:sp>
        <p:nvSpPr>
          <p:cNvPr id="10" name="Slide Number Placeholder 9">
            <a:extLst>
              <a:ext uri="{FF2B5EF4-FFF2-40B4-BE49-F238E27FC236}">
                <a16:creationId xmlns:a16="http://schemas.microsoft.com/office/drawing/2014/main" id="{53FC7E73-3FC9-4192-B21C-9FCA7A7C7D78}"/>
              </a:ext>
            </a:extLst>
          </p:cNvPr>
          <p:cNvSpPr>
            <a:spLocks noGrp="1"/>
          </p:cNvSpPr>
          <p:nvPr>
            <p:ph type="sldNum" sz="quarter" idx="4"/>
          </p:nvPr>
        </p:nvSpPr>
        <p:spPr/>
        <p:txBody>
          <a:bodyPr/>
          <a:lstStyle/>
          <a:p>
            <a:fld id="{DB150780-22E9-4FA5-82D2-A4C93B49AABD}" type="slidenum">
              <a:rPr lang="en-US" smtClean="0"/>
              <a:pPr/>
              <a:t>65</a:t>
            </a:fld>
            <a:endParaRPr lang="en-US" dirty="0"/>
          </a:p>
        </p:txBody>
      </p:sp>
      <p:grpSp>
        <p:nvGrpSpPr>
          <p:cNvPr id="39" name="Left Graph"/>
          <p:cNvGrpSpPr/>
          <p:nvPr/>
        </p:nvGrpSpPr>
        <p:grpSpPr>
          <a:xfrm>
            <a:off x="1309880" y="3934942"/>
            <a:ext cx="4529388" cy="2386343"/>
            <a:chOff x="1307045" y="3935071"/>
            <a:chExt cx="4530568" cy="2386965"/>
          </a:xfrm>
        </p:grpSpPr>
        <p:graphicFrame>
          <p:nvGraphicFramePr>
            <p:cNvPr id="138" name="Chart 137"/>
            <p:cNvGraphicFramePr>
              <a:graphicFrameLocks/>
            </p:cNvGraphicFramePr>
            <p:nvPr/>
          </p:nvGraphicFramePr>
          <p:xfrm>
            <a:off x="1311430" y="3935071"/>
            <a:ext cx="4526183" cy="2386965"/>
          </p:xfrm>
          <a:graphic>
            <a:graphicData uri="http://schemas.openxmlformats.org/drawingml/2006/chart">
              <c:chart xmlns:c="http://schemas.openxmlformats.org/drawingml/2006/chart" xmlns:r="http://schemas.openxmlformats.org/officeDocument/2006/relationships" r:id="rId5"/>
            </a:graphicData>
          </a:graphic>
        </p:graphicFrame>
        <p:sp>
          <p:nvSpPr>
            <p:cNvPr id="140" name="TextBox 139"/>
            <p:cNvSpPr txBox="1"/>
            <p:nvPr/>
          </p:nvSpPr>
          <p:spPr>
            <a:xfrm rot="16200000">
              <a:off x="730426" y="5158042"/>
              <a:ext cx="1454244" cy="215444"/>
            </a:xfrm>
            <a:prstGeom prst="rect">
              <a:avLst/>
            </a:prstGeom>
            <a:noFill/>
          </p:spPr>
          <p:txBody>
            <a:bodyPr wrap="none" rtlCol="0">
              <a:spAutoFit/>
            </a:bodyPr>
            <a:lstStyle/>
            <a:p>
              <a:r>
                <a:rPr lang="en-US" sz="800" dirty="0">
                  <a:solidFill>
                    <a:srgbClr val="FFFFFF"/>
                  </a:solidFill>
                  <a:latin typeface="Century Gothic" panose="020B0502020202020204" pitchFamily="34" charset="0"/>
                  <a:cs typeface="Helvetica Light"/>
                </a:rPr>
                <a:t>Daylight Glare Probability</a:t>
              </a:r>
            </a:p>
          </p:txBody>
        </p:sp>
        <p:sp>
          <p:nvSpPr>
            <p:cNvPr id="142" name="TextBox 18"/>
            <p:cNvSpPr txBox="1"/>
            <p:nvPr/>
          </p:nvSpPr>
          <p:spPr>
            <a:xfrm>
              <a:off x="1307045" y="3954617"/>
              <a:ext cx="8104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FFFF"/>
                  </a:solidFill>
                  <a:latin typeface="Century Gothic" panose="020B0502020202020204" pitchFamily="34" charset="0"/>
                  <a:cs typeface="Helvetica Light"/>
                </a:rPr>
                <a:t>Glare</a:t>
              </a:r>
            </a:p>
          </p:txBody>
        </p:sp>
        <p:grpSp>
          <p:nvGrpSpPr>
            <p:cNvPr id="22" name="Group 21"/>
            <p:cNvGrpSpPr/>
            <p:nvPr/>
          </p:nvGrpSpPr>
          <p:grpSpPr>
            <a:xfrm>
              <a:off x="1857747" y="5949238"/>
              <a:ext cx="3713605" cy="215444"/>
              <a:chOff x="1121922" y="5949238"/>
              <a:chExt cx="3713605" cy="215444"/>
            </a:xfrm>
          </p:grpSpPr>
          <p:sp>
            <p:nvSpPr>
              <p:cNvPr id="164" name="Rectangle 163"/>
              <p:cNvSpPr/>
              <p:nvPr/>
            </p:nvSpPr>
            <p:spPr>
              <a:xfrm>
                <a:off x="1121922" y="5949238"/>
                <a:ext cx="439544"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7 AM</a:t>
                </a:r>
              </a:p>
            </p:txBody>
          </p:sp>
          <p:sp>
            <p:nvSpPr>
              <p:cNvPr id="165" name="Rectangle 164"/>
              <p:cNvSpPr/>
              <p:nvPr/>
            </p:nvSpPr>
            <p:spPr>
              <a:xfrm>
                <a:off x="1779941" y="5949238"/>
                <a:ext cx="439544"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9 AM</a:t>
                </a:r>
              </a:p>
            </p:txBody>
          </p:sp>
          <p:sp>
            <p:nvSpPr>
              <p:cNvPr id="166" name="Rectangle 165"/>
              <p:cNvSpPr/>
              <p:nvPr/>
            </p:nvSpPr>
            <p:spPr>
              <a:xfrm>
                <a:off x="2437960" y="5949238"/>
                <a:ext cx="466794"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11AM</a:t>
                </a:r>
              </a:p>
            </p:txBody>
          </p:sp>
          <p:sp>
            <p:nvSpPr>
              <p:cNvPr id="168" name="Rectangle 167"/>
              <p:cNvSpPr/>
              <p:nvPr/>
            </p:nvSpPr>
            <p:spPr>
              <a:xfrm>
                <a:off x="3123229" y="5949238"/>
                <a:ext cx="425116"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1 PM</a:t>
                </a:r>
              </a:p>
            </p:txBody>
          </p:sp>
          <p:sp>
            <p:nvSpPr>
              <p:cNvPr id="189" name="Rectangle 188"/>
              <p:cNvSpPr/>
              <p:nvPr/>
            </p:nvSpPr>
            <p:spPr>
              <a:xfrm>
                <a:off x="3766820" y="5949238"/>
                <a:ext cx="425116"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3 PM</a:t>
                </a:r>
              </a:p>
            </p:txBody>
          </p:sp>
          <p:sp>
            <p:nvSpPr>
              <p:cNvPr id="198" name="Rectangle 197"/>
              <p:cNvSpPr/>
              <p:nvPr/>
            </p:nvSpPr>
            <p:spPr>
              <a:xfrm>
                <a:off x="4410411" y="5949238"/>
                <a:ext cx="425116" cy="215444"/>
              </a:xfrm>
              <a:prstGeom prst="rect">
                <a:avLst/>
              </a:prstGeom>
            </p:spPr>
            <p:txBody>
              <a:bodyPr wrap="none">
                <a:spAutoFit/>
              </a:bodyPr>
              <a:lstStyle/>
              <a:p>
                <a:r>
                  <a:rPr lang="en-US" sz="800" dirty="0">
                    <a:solidFill>
                      <a:srgbClr val="FFFFFF"/>
                    </a:solidFill>
                    <a:latin typeface="Century Gothic" panose="020B0502020202020204" pitchFamily="34" charset="0"/>
                    <a:cs typeface="Helvetica Light"/>
                  </a:rPr>
                  <a:t>5 PM</a:t>
                </a:r>
              </a:p>
            </p:txBody>
          </p:sp>
        </p:grpSp>
        <p:sp>
          <p:nvSpPr>
            <p:cNvPr id="144" name="Rectangle 143"/>
            <p:cNvSpPr/>
            <p:nvPr/>
          </p:nvSpPr>
          <p:spPr>
            <a:xfrm>
              <a:off x="1998413" y="4585836"/>
              <a:ext cx="3412168" cy="1344857"/>
            </a:xfrm>
            <a:prstGeom prst="rect">
              <a:avLst/>
            </a:prstGeom>
            <a:gradFill flip="none" rotWithShape="1">
              <a:gsLst>
                <a:gs pos="22000">
                  <a:schemeClr val="bg1">
                    <a:alpha val="0"/>
                  </a:schemeClr>
                </a:gs>
                <a:gs pos="100000">
                  <a:schemeClr val="bg1">
                    <a:alpha val="30000"/>
                  </a:schemeClr>
                </a:gs>
              </a:gsLst>
              <a:lin ang="5100000" scaled="0"/>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333F48"/>
                </a:solidFill>
                <a:latin typeface="Verdana"/>
              </a:endParaRPr>
            </a:p>
          </p:txBody>
        </p:sp>
        <p:pic>
          <p:nvPicPr>
            <p:cNvPr id="157" name="Picture 156"/>
            <p:cNvPicPr>
              <a:picLocks/>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10492" y="5272022"/>
              <a:ext cx="3410712" cy="20609"/>
            </a:xfrm>
            <a:prstGeom prst="rect">
              <a:avLst/>
            </a:prstGeom>
          </p:spPr>
        </p:pic>
        <p:sp>
          <p:nvSpPr>
            <p:cNvPr id="159" name="TextBox 158"/>
            <p:cNvSpPr txBox="1"/>
            <p:nvPr/>
          </p:nvSpPr>
          <p:spPr>
            <a:xfrm>
              <a:off x="4546295" y="4931461"/>
              <a:ext cx="886919" cy="350865"/>
            </a:xfrm>
            <a:prstGeom prst="rect">
              <a:avLst/>
            </a:prstGeom>
            <a:noFill/>
          </p:spPr>
          <p:txBody>
            <a:bodyPr wrap="square" rtlCol="0">
              <a:spAutoFit/>
            </a:bodyPr>
            <a:lstStyle/>
            <a:p>
              <a:pPr algn="ctr">
                <a:lnSpc>
                  <a:spcPct val="120000"/>
                </a:lnSpc>
              </a:pPr>
              <a:r>
                <a:rPr lang="en-US" sz="700" dirty="0">
                  <a:solidFill>
                    <a:srgbClr val="FFFFFF"/>
                  </a:solidFill>
                  <a:latin typeface="Century Gothic" panose="020B0502020202020204" pitchFamily="34" charset="0"/>
                  <a:cs typeface="Helvetica Light"/>
                </a:rPr>
                <a:t>Disturbing glare </a:t>
              </a:r>
            </a:p>
            <a:p>
              <a:pPr algn="ctr">
                <a:lnSpc>
                  <a:spcPct val="120000"/>
                </a:lnSpc>
              </a:pPr>
              <a:r>
                <a:rPr lang="en-US" sz="700" dirty="0">
                  <a:solidFill>
                    <a:srgbClr val="FFFFFF"/>
                  </a:solidFill>
                  <a:latin typeface="Century Gothic" panose="020B0502020202020204" pitchFamily="34" charset="0"/>
                  <a:cs typeface="Helvetica Light"/>
                </a:rPr>
                <a:t>threshold</a:t>
              </a:r>
            </a:p>
          </p:txBody>
        </p:sp>
      </p:grpSp>
      <p:grpSp>
        <p:nvGrpSpPr>
          <p:cNvPr id="41" name="Right Graph_Green"/>
          <p:cNvGrpSpPr/>
          <p:nvPr/>
        </p:nvGrpSpPr>
        <p:grpSpPr>
          <a:xfrm>
            <a:off x="6819002" y="4585536"/>
            <a:ext cx="3409824" cy="1336339"/>
            <a:chOff x="6931902" y="4585835"/>
            <a:chExt cx="3410712" cy="1336687"/>
          </a:xfrm>
        </p:grpSpPr>
        <p:pic>
          <p:nvPicPr>
            <p:cNvPr id="128" name="Picture 127"/>
            <p:cNvPicPr>
              <a:picLocks/>
            </p:cNvPicPr>
            <p:nvPr/>
          </p:nvPicPr>
          <p:blipFill>
            <a:blip r:embed="rId6" cstate="screen">
              <a:extLst>
                <a:ext uri="{28A0092B-C50C-407E-A947-70E740481C1C}">
                  <a14:useLocalDpi xmlns:a14="http://schemas.microsoft.com/office/drawing/2010/main"/>
                </a:ext>
              </a:extLst>
            </a:blip>
            <a:stretch>
              <a:fillRect/>
            </a:stretch>
          </p:blipFill>
          <p:spPr>
            <a:xfrm>
              <a:off x="6931902" y="4585835"/>
              <a:ext cx="3410712" cy="1336687"/>
            </a:xfrm>
            <a:prstGeom prst="rect">
              <a:avLst/>
            </a:prstGeom>
          </p:spPr>
        </p:pic>
        <p:sp>
          <p:nvSpPr>
            <p:cNvPr id="218" name="TextBox 217"/>
            <p:cNvSpPr txBox="1"/>
            <p:nvPr/>
          </p:nvSpPr>
          <p:spPr>
            <a:xfrm>
              <a:off x="8054692" y="4616150"/>
              <a:ext cx="797556" cy="415498"/>
            </a:xfrm>
            <a:prstGeom prst="rect">
              <a:avLst/>
            </a:prstGeom>
            <a:noFill/>
          </p:spPr>
          <p:txBody>
            <a:bodyPr wrap="square" rtlCol="0">
              <a:spAutoFit/>
            </a:bodyPr>
            <a:lstStyle/>
            <a:p>
              <a:pPr algn="ctr"/>
              <a:r>
                <a:rPr lang="en-US" sz="700" dirty="0">
                  <a:solidFill>
                    <a:srgbClr val="FFFFFF"/>
                  </a:solidFill>
                  <a:latin typeface="Century Gothic" panose="020B0502020202020204" pitchFamily="34" charset="0"/>
                  <a:cs typeface="Helvetica Light"/>
                </a:rPr>
                <a:t>Additional daylight </a:t>
              </a:r>
              <a:br>
                <a:rPr lang="en-US" sz="700" dirty="0">
                  <a:solidFill>
                    <a:srgbClr val="FFFFFF"/>
                  </a:solidFill>
                  <a:latin typeface="Century Gothic" panose="020B0502020202020204" pitchFamily="34" charset="0"/>
                  <a:cs typeface="Helvetica Light"/>
                </a:rPr>
              </a:br>
              <a:r>
                <a:rPr lang="en-US" sz="700" dirty="0">
                  <a:solidFill>
                    <a:srgbClr val="FFFFFF"/>
                  </a:solidFill>
                  <a:latin typeface="Century Gothic" panose="020B0502020202020204" pitchFamily="34" charset="0"/>
                  <a:cs typeface="Helvetica Light"/>
                </a:rPr>
                <a:t>without glare</a:t>
              </a:r>
            </a:p>
          </p:txBody>
        </p:sp>
        <p:cxnSp>
          <p:nvCxnSpPr>
            <p:cNvPr id="219" name="Straight Arrow Connector 218"/>
            <p:cNvCxnSpPr/>
            <p:nvPr/>
          </p:nvCxnSpPr>
          <p:spPr>
            <a:xfrm>
              <a:off x="8705997" y="4823899"/>
              <a:ext cx="511727" cy="148749"/>
            </a:xfrm>
            <a:prstGeom prst="straightConnector1">
              <a:avLst/>
            </a:prstGeom>
            <a:ln w="19050" cap="rnd">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227" name="TextBox 226"/>
            <p:cNvSpPr txBox="1"/>
            <p:nvPr/>
          </p:nvSpPr>
          <p:spPr>
            <a:xfrm>
              <a:off x="7949634" y="5212528"/>
              <a:ext cx="827324" cy="307777"/>
            </a:xfrm>
            <a:prstGeom prst="rect">
              <a:avLst/>
            </a:prstGeom>
            <a:noFill/>
          </p:spPr>
          <p:txBody>
            <a:bodyPr wrap="square" rtlCol="0">
              <a:spAutoFit/>
            </a:bodyPr>
            <a:lstStyle/>
            <a:p>
              <a:pPr algn="ctr"/>
              <a:r>
                <a:rPr lang="en-US" sz="700" dirty="0">
                  <a:solidFill>
                    <a:srgbClr val="FFFFFF"/>
                  </a:solidFill>
                  <a:latin typeface="Century Gothic" panose="020B0502020202020204" pitchFamily="34" charset="0"/>
                  <a:cs typeface="Helvetica Light"/>
                </a:rPr>
                <a:t>View Dynamic Glass</a:t>
              </a:r>
            </a:p>
          </p:txBody>
        </p:sp>
      </p:grpSp>
      <p:grpSp>
        <p:nvGrpSpPr>
          <p:cNvPr id="36" name="Left Graph_Green"/>
          <p:cNvGrpSpPr/>
          <p:nvPr/>
        </p:nvGrpSpPr>
        <p:grpSpPr>
          <a:xfrm>
            <a:off x="2000236" y="5287152"/>
            <a:ext cx="3390777" cy="354326"/>
            <a:chOff x="1997580" y="5287636"/>
            <a:chExt cx="3391660" cy="354418"/>
          </a:xfrm>
        </p:grpSpPr>
        <p:sp>
          <p:nvSpPr>
            <p:cNvPr id="228" name="TextBox 227"/>
            <p:cNvSpPr txBox="1"/>
            <p:nvPr/>
          </p:nvSpPr>
          <p:spPr>
            <a:xfrm>
              <a:off x="2993250" y="5287636"/>
              <a:ext cx="836385" cy="307777"/>
            </a:xfrm>
            <a:prstGeom prst="rect">
              <a:avLst/>
            </a:prstGeom>
            <a:noFill/>
          </p:spPr>
          <p:txBody>
            <a:bodyPr wrap="square" rtlCol="0">
              <a:spAutoFit/>
            </a:bodyPr>
            <a:lstStyle/>
            <a:p>
              <a:pPr algn="ctr"/>
              <a:r>
                <a:rPr lang="en-US" sz="700" dirty="0">
                  <a:solidFill>
                    <a:srgbClr val="FFFFFF"/>
                  </a:solidFill>
                  <a:latin typeface="Century Gothic" panose="020B0502020202020204" pitchFamily="34" charset="0"/>
                  <a:cs typeface="Helvetica Light"/>
                </a:rPr>
                <a:t>View Dynamic Glass</a:t>
              </a:r>
            </a:p>
          </p:txBody>
        </p:sp>
        <p:pic>
          <p:nvPicPr>
            <p:cNvPr id="231" name="Picture 2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7580" y="5329603"/>
              <a:ext cx="3391660" cy="312451"/>
            </a:xfrm>
            <a:prstGeom prst="rect">
              <a:avLst/>
            </a:prstGeom>
          </p:spPr>
        </p:pic>
      </p:grpSp>
      <p:grpSp>
        <p:nvGrpSpPr>
          <p:cNvPr id="38" name="Right Graph_Gradient"/>
          <p:cNvGrpSpPr/>
          <p:nvPr/>
        </p:nvGrpSpPr>
        <p:grpSpPr>
          <a:xfrm>
            <a:off x="6747901" y="4223806"/>
            <a:ext cx="3615352" cy="339728"/>
            <a:chOff x="6860783" y="4224013"/>
            <a:chExt cx="3616294" cy="339816"/>
          </a:xfrm>
        </p:grpSpPr>
        <p:grpSp>
          <p:nvGrpSpPr>
            <p:cNvPr id="20" name="Group 19"/>
            <p:cNvGrpSpPr/>
            <p:nvPr/>
          </p:nvGrpSpPr>
          <p:grpSpPr>
            <a:xfrm>
              <a:off x="6877588" y="4440169"/>
              <a:ext cx="3599489" cy="123660"/>
              <a:chOff x="1190494" y="4140919"/>
              <a:chExt cx="3599489" cy="123660"/>
            </a:xfrm>
          </p:grpSpPr>
          <p:pic>
            <p:nvPicPr>
              <p:cNvPr id="233" name="Picture 232" descr="tintstate.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62589" y="4143785"/>
                <a:ext cx="3412168" cy="119080"/>
              </a:xfrm>
              <a:prstGeom prst="rect">
                <a:avLst/>
              </a:prstGeom>
            </p:spPr>
          </p:pic>
          <p:sp>
            <p:nvSpPr>
              <p:cNvPr id="235" name="Rectangle 234"/>
              <p:cNvSpPr/>
              <p:nvPr/>
            </p:nvSpPr>
            <p:spPr>
              <a:xfrm>
                <a:off x="2687948" y="4141078"/>
                <a:ext cx="472201" cy="123343"/>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cs typeface="Helvetica Light"/>
                  </a:rPr>
                  <a:t>3</a:t>
                </a:r>
              </a:p>
            </p:txBody>
          </p:sp>
          <p:sp>
            <p:nvSpPr>
              <p:cNvPr id="236" name="Rectangle 235"/>
              <p:cNvSpPr/>
              <p:nvPr/>
            </p:nvSpPr>
            <p:spPr>
              <a:xfrm>
                <a:off x="4338456" y="4140919"/>
                <a:ext cx="451527" cy="12366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600" dirty="0">
                    <a:solidFill>
                      <a:srgbClr val="6E6E73"/>
                    </a:solidFill>
                    <a:latin typeface="Century Gothic" panose="020B0502020202020204" pitchFamily="34" charset="0"/>
                    <a:cs typeface="Helvetica Light"/>
                  </a:rPr>
                  <a:t>1</a:t>
                </a:r>
              </a:p>
            </p:txBody>
          </p:sp>
          <p:sp>
            <p:nvSpPr>
              <p:cNvPr id="237" name="Rectangle 236"/>
              <p:cNvSpPr/>
              <p:nvPr/>
            </p:nvSpPr>
            <p:spPr>
              <a:xfrm>
                <a:off x="3563351" y="4141078"/>
                <a:ext cx="371901" cy="123343"/>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cs typeface="Helvetica Light"/>
                  </a:rPr>
                  <a:t>2</a:t>
                </a:r>
              </a:p>
            </p:txBody>
          </p:sp>
          <p:sp>
            <p:nvSpPr>
              <p:cNvPr id="238" name="Rectangle 237"/>
              <p:cNvSpPr/>
              <p:nvPr/>
            </p:nvSpPr>
            <p:spPr>
              <a:xfrm>
                <a:off x="1937274" y="4141676"/>
                <a:ext cx="347472" cy="122149"/>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cs typeface="Helvetica Light"/>
                  </a:rPr>
                  <a:t>4</a:t>
                </a:r>
              </a:p>
            </p:txBody>
          </p:sp>
          <p:sp>
            <p:nvSpPr>
              <p:cNvPr id="239" name="Rectangle 238"/>
              <p:cNvSpPr/>
              <p:nvPr/>
            </p:nvSpPr>
            <p:spPr>
              <a:xfrm>
                <a:off x="1190494" y="4140919"/>
                <a:ext cx="343578" cy="12366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rPr>
                  <a:t>3</a:t>
                </a:r>
              </a:p>
            </p:txBody>
          </p:sp>
        </p:grpSp>
        <p:sp>
          <p:nvSpPr>
            <p:cNvPr id="253" name="TextBox 252"/>
            <p:cNvSpPr txBox="1"/>
            <p:nvPr/>
          </p:nvSpPr>
          <p:spPr>
            <a:xfrm>
              <a:off x="6860783" y="4224013"/>
              <a:ext cx="1931941" cy="215444"/>
            </a:xfrm>
            <a:prstGeom prst="rect">
              <a:avLst/>
            </a:prstGeom>
            <a:noFill/>
          </p:spPr>
          <p:txBody>
            <a:bodyPr wrap="square" lIns="0" rIns="0" rtlCol="0">
              <a:spAutoFit/>
            </a:bodyPr>
            <a:lstStyle>
              <a:defPPr>
                <a:defRPr lang="en-US"/>
              </a:defPPr>
              <a:lvl1pPr>
                <a:defRPr sz="800">
                  <a:solidFill>
                    <a:srgbClr val="FFFFFF"/>
                  </a:solidFill>
                  <a:latin typeface="Century Gothic" panose="020B0502020202020204" pitchFamily="34" charset="0"/>
                  <a:cs typeface="Helvetica Light"/>
                </a:defRPr>
              </a:lvl1pPr>
            </a:lstStyle>
            <a:p>
              <a:r>
                <a:rPr lang="en-US" dirty="0"/>
                <a:t>Dynamic Glass tint level</a:t>
              </a:r>
            </a:p>
          </p:txBody>
        </p:sp>
      </p:grpSp>
      <p:grpSp>
        <p:nvGrpSpPr>
          <p:cNvPr id="32" name="Left Graph_Orange"/>
          <p:cNvGrpSpPr/>
          <p:nvPr/>
        </p:nvGrpSpPr>
        <p:grpSpPr>
          <a:xfrm>
            <a:off x="2001069" y="4852343"/>
            <a:ext cx="3396418" cy="789134"/>
            <a:chOff x="1998413" y="4852714"/>
            <a:chExt cx="3397303" cy="789340"/>
          </a:xfrm>
        </p:grpSpPr>
        <p:pic>
          <p:nvPicPr>
            <p:cNvPr id="230" name="Picture 2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98413" y="4852714"/>
              <a:ext cx="3397303" cy="789340"/>
            </a:xfrm>
            <a:prstGeom prst="rect">
              <a:avLst/>
            </a:prstGeom>
          </p:spPr>
        </p:pic>
        <p:sp>
          <p:nvSpPr>
            <p:cNvPr id="255" name="TextBox 254"/>
            <p:cNvSpPr txBox="1"/>
            <p:nvPr/>
          </p:nvSpPr>
          <p:spPr>
            <a:xfrm>
              <a:off x="2251414" y="4903223"/>
              <a:ext cx="467044" cy="200055"/>
            </a:xfrm>
            <a:prstGeom prst="rect">
              <a:avLst/>
            </a:prstGeom>
            <a:noFill/>
          </p:spPr>
          <p:txBody>
            <a:bodyPr wrap="square" rtlCol="0">
              <a:spAutoFit/>
            </a:bodyPr>
            <a:lstStyle/>
            <a:p>
              <a:pPr algn="ctr"/>
              <a:r>
                <a:rPr lang="en-US" sz="700" dirty="0">
                  <a:solidFill>
                    <a:srgbClr val="FFFFFF"/>
                  </a:solidFill>
                  <a:latin typeface="Century Gothic" panose="020B0502020202020204" pitchFamily="34" charset="0"/>
                  <a:cs typeface="Helvetica Light"/>
                </a:rPr>
                <a:t>Low-e</a:t>
              </a:r>
            </a:p>
          </p:txBody>
        </p:sp>
      </p:grpSp>
      <p:grpSp>
        <p:nvGrpSpPr>
          <p:cNvPr id="33" name="Right Graph_Orange"/>
          <p:cNvGrpSpPr/>
          <p:nvPr/>
        </p:nvGrpSpPr>
        <p:grpSpPr>
          <a:xfrm>
            <a:off x="6836780" y="4613611"/>
            <a:ext cx="3393503" cy="1237921"/>
            <a:chOff x="6949682" y="4613917"/>
            <a:chExt cx="3394387" cy="1238243"/>
          </a:xfrm>
        </p:grpSpPr>
        <p:pic>
          <p:nvPicPr>
            <p:cNvPr id="131" name="Picture 13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49682" y="4613917"/>
              <a:ext cx="3394387" cy="1238243"/>
            </a:xfrm>
            <a:prstGeom prst="rect">
              <a:avLst/>
            </a:prstGeom>
          </p:spPr>
        </p:pic>
        <p:sp>
          <p:nvSpPr>
            <p:cNvPr id="256" name="TextBox 255"/>
            <p:cNvSpPr txBox="1"/>
            <p:nvPr/>
          </p:nvSpPr>
          <p:spPr>
            <a:xfrm>
              <a:off x="7039465" y="4738240"/>
              <a:ext cx="461985" cy="200055"/>
            </a:xfrm>
            <a:prstGeom prst="rect">
              <a:avLst/>
            </a:prstGeom>
            <a:noFill/>
          </p:spPr>
          <p:txBody>
            <a:bodyPr wrap="square" rtlCol="0" anchor="ctr">
              <a:spAutoFit/>
            </a:bodyPr>
            <a:lstStyle/>
            <a:p>
              <a:pPr algn="ctr"/>
              <a:r>
                <a:rPr lang="en-US" sz="700" dirty="0">
                  <a:solidFill>
                    <a:srgbClr val="FFFFFF"/>
                  </a:solidFill>
                  <a:latin typeface="Century Gothic" panose="020B0502020202020204" pitchFamily="34" charset="0"/>
                  <a:cs typeface="Helvetica Light"/>
                </a:rPr>
                <a:t>Low-e</a:t>
              </a:r>
            </a:p>
          </p:txBody>
        </p:sp>
      </p:grpSp>
      <p:grpSp>
        <p:nvGrpSpPr>
          <p:cNvPr id="35" name="Left Graph_Yellow"/>
          <p:cNvGrpSpPr/>
          <p:nvPr/>
        </p:nvGrpSpPr>
        <p:grpSpPr>
          <a:xfrm>
            <a:off x="2006573" y="5500613"/>
            <a:ext cx="3405775" cy="293601"/>
            <a:chOff x="2003919" y="5501150"/>
            <a:chExt cx="3406662" cy="293677"/>
          </a:xfrm>
        </p:grpSpPr>
        <p:pic>
          <p:nvPicPr>
            <p:cNvPr id="229" name="Picture 228"/>
            <p:cNvPicPr>
              <a:picLocks/>
            </p:cNvPicPr>
            <p:nvPr/>
          </p:nvPicPr>
          <p:blipFill>
            <a:blip r:embed="rId11" cstate="screen">
              <a:extLst>
                <a:ext uri="{28A0092B-C50C-407E-A947-70E740481C1C}">
                  <a14:useLocalDpi xmlns:a14="http://schemas.microsoft.com/office/drawing/2010/main"/>
                </a:ext>
              </a:extLst>
            </a:blip>
            <a:stretch>
              <a:fillRect/>
            </a:stretch>
          </p:blipFill>
          <p:spPr>
            <a:xfrm>
              <a:off x="2003919" y="5501150"/>
              <a:ext cx="3406662" cy="151732"/>
            </a:xfrm>
            <a:prstGeom prst="rect">
              <a:avLst/>
            </a:prstGeom>
          </p:spPr>
        </p:pic>
        <p:sp>
          <p:nvSpPr>
            <p:cNvPr id="257" name="TextBox 256"/>
            <p:cNvSpPr txBox="1"/>
            <p:nvPr/>
          </p:nvSpPr>
          <p:spPr>
            <a:xfrm>
              <a:off x="2914488" y="5594772"/>
              <a:ext cx="1035769" cy="200055"/>
            </a:xfrm>
            <a:prstGeom prst="rect">
              <a:avLst/>
            </a:prstGeom>
            <a:noFill/>
          </p:spPr>
          <p:txBody>
            <a:bodyPr wrap="square" rtlCol="0" anchor="ctr">
              <a:spAutoFit/>
            </a:bodyPr>
            <a:lstStyle/>
            <a:p>
              <a:pPr algn="ctr"/>
              <a:r>
                <a:rPr lang="en-US" sz="700" dirty="0">
                  <a:solidFill>
                    <a:srgbClr val="FFFFFF"/>
                  </a:solidFill>
                  <a:latin typeface="Century Gothic" panose="020B0502020202020204" pitchFamily="34" charset="0"/>
                  <a:cs typeface="Helvetica Light"/>
                </a:rPr>
                <a:t>Low-e with shades</a:t>
              </a:r>
            </a:p>
          </p:txBody>
        </p:sp>
      </p:grpSp>
      <p:grpSp>
        <p:nvGrpSpPr>
          <p:cNvPr id="37" name="Left Graph_Gradient"/>
          <p:cNvGrpSpPr/>
          <p:nvPr/>
        </p:nvGrpSpPr>
        <p:grpSpPr>
          <a:xfrm>
            <a:off x="1923739" y="4223806"/>
            <a:ext cx="3598552" cy="339728"/>
            <a:chOff x="1921063" y="4224013"/>
            <a:chExt cx="3599489" cy="339816"/>
          </a:xfrm>
        </p:grpSpPr>
        <p:sp>
          <p:nvSpPr>
            <p:cNvPr id="254" name="TextBox 253"/>
            <p:cNvSpPr txBox="1"/>
            <p:nvPr/>
          </p:nvSpPr>
          <p:spPr>
            <a:xfrm>
              <a:off x="1998414" y="4224013"/>
              <a:ext cx="1931941" cy="215444"/>
            </a:xfrm>
            <a:prstGeom prst="rect">
              <a:avLst/>
            </a:prstGeom>
            <a:noFill/>
          </p:spPr>
          <p:txBody>
            <a:bodyPr wrap="square" lIns="0" rIns="0" rtlCol="0">
              <a:spAutoFit/>
            </a:bodyPr>
            <a:lstStyle/>
            <a:p>
              <a:r>
                <a:rPr lang="en-US" sz="800" dirty="0">
                  <a:solidFill>
                    <a:srgbClr val="FFFFFF"/>
                  </a:solidFill>
                  <a:latin typeface="Century Gothic" panose="020B0502020202020204" pitchFamily="34" charset="0"/>
                  <a:cs typeface="Helvetica Light"/>
                </a:rPr>
                <a:t>Dynamic Glass tint level</a:t>
              </a:r>
              <a:endParaRPr lang="en-US" sz="800" dirty="0">
                <a:solidFill>
                  <a:srgbClr val="333F48"/>
                </a:solidFill>
                <a:latin typeface="Century Gothic" panose="020B0502020202020204" pitchFamily="34" charset="0"/>
                <a:cs typeface="Helvetica Light"/>
              </a:endParaRPr>
            </a:p>
          </p:txBody>
        </p:sp>
        <p:grpSp>
          <p:nvGrpSpPr>
            <p:cNvPr id="331" name="Group 330"/>
            <p:cNvGrpSpPr/>
            <p:nvPr/>
          </p:nvGrpSpPr>
          <p:grpSpPr>
            <a:xfrm>
              <a:off x="1921063" y="4440169"/>
              <a:ext cx="3599489" cy="123660"/>
              <a:chOff x="1190494" y="4140919"/>
              <a:chExt cx="3599489" cy="123660"/>
            </a:xfrm>
          </p:grpSpPr>
          <p:pic>
            <p:nvPicPr>
              <p:cNvPr id="332" name="Picture 331" descr="tintstate.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62589" y="4143785"/>
                <a:ext cx="3412168" cy="119080"/>
              </a:xfrm>
              <a:prstGeom prst="rect">
                <a:avLst/>
              </a:prstGeom>
            </p:spPr>
          </p:pic>
          <p:sp>
            <p:nvSpPr>
              <p:cNvPr id="333" name="Rectangle 332"/>
              <p:cNvSpPr/>
              <p:nvPr/>
            </p:nvSpPr>
            <p:spPr>
              <a:xfrm>
                <a:off x="2687948" y="4141078"/>
                <a:ext cx="472201" cy="123343"/>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cs typeface="Helvetica Light"/>
                  </a:rPr>
                  <a:t>3</a:t>
                </a:r>
              </a:p>
            </p:txBody>
          </p:sp>
          <p:sp>
            <p:nvSpPr>
              <p:cNvPr id="334" name="Rectangle 333"/>
              <p:cNvSpPr/>
              <p:nvPr/>
            </p:nvSpPr>
            <p:spPr>
              <a:xfrm>
                <a:off x="4338456" y="4140919"/>
                <a:ext cx="451527" cy="12366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600" dirty="0">
                    <a:solidFill>
                      <a:srgbClr val="6E6E73"/>
                    </a:solidFill>
                    <a:latin typeface="Century Gothic" panose="020B0502020202020204" pitchFamily="34" charset="0"/>
                    <a:cs typeface="Helvetica Light"/>
                  </a:rPr>
                  <a:t>1</a:t>
                </a:r>
              </a:p>
            </p:txBody>
          </p:sp>
          <p:sp>
            <p:nvSpPr>
              <p:cNvPr id="335" name="Rectangle 334"/>
              <p:cNvSpPr/>
              <p:nvPr/>
            </p:nvSpPr>
            <p:spPr>
              <a:xfrm>
                <a:off x="3563351" y="4141078"/>
                <a:ext cx="371901" cy="123343"/>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cs typeface="Helvetica Light"/>
                  </a:rPr>
                  <a:t>2</a:t>
                </a:r>
              </a:p>
            </p:txBody>
          </p:sp>
          <p:sp>
            <p:nvSpPr>
              <p:cNvPr id="336" name="Rectangle 335"/>
              <p:cNvSpPr/>
              <p:nvPr/>
            </p:nvSpPr>
            <p:spPr>
              <a:xfrm>
                <a:off x="1937274" y="4141676"/>
                <a:ext cx="347472" cy="122149"/>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cs typeface="Helvetica Light"/>
                  </a:rPr>
                  <a:t>4</a:t>
                </a:r>
              </a:p>
            </p:txBody>
          </p:sp>
          <p:sp>
            <p:nvSpPr>
              <p:cNvPr id="337" name="Rectangle 336"/>
              <p:cNvSpPr/>
              <p:nvPr/>
            </p:nvSpPr>
            <p:spPr>
              <a:xfrm>
                <a:off x="1190494" y="4140919"/>
                <a:ext cx="343578" cy="12366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600" dirty="0">
                    <a:solidFill>
                      <a:srgbClr val="FFFFFF"/>
                    </a:solidFill>
                    <a:latin typeface="Century Gothic" panose="020B0502020202020204" pitchFamily="34" charset="0"/>
                  </a:rPr>
                  <a:t>3</a:t>
                </a:r>
              </a:p>
            </p:txBody>
          </p:sp>
        </p:grpSp>
      </p:grpSp>
      <p:grpSp>
        <p:nvGrpSpPr>
          <p:cNvPr id="40" name="Right Graph_Yellow"/>
          <p:cNvGrpSpPr/>
          <p:nvPr/>
        </p:nvGrpSpPr>
        <p:grpSpPr>
          <a:xfrm>
            <a:off x="6839282" y="5681513"/>
            <a:ext cx="3409824" cy="241127"/>
            <a:chOff x="6952188" y="5682099"/>
            <a:chExt cx="3410712" cy="241190"/>
          </a:xfrm>
        </p:grpSpPr>
        <p:pic>
          <p:nvPicPr>
            <p:cNvPr id="226" name="Picture 2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52188" y="5732661"/>
              <a:ext cx="3410712" cy="190628"/>
            </a:xfrm>
            <a:prstGeom prst="rect">
              <a:avLst/>
            </a:prstGeom>
          </p:spPr>
        </p:pic>
        <p:sp>
          <p:nvSpPr>
            <p:cNvPr id="225" name="TextBox 224"/>
            <p:cNvSpPr txBox="1"/>
            <p:nvPr/>
          </p:nvSpPr>
          <p:spPr>
            <a:xfrm>
              <a:off x="7209868" y="5682099"/>
              <a:ext cx="1127005" cy="200055"/>
            </a:xfrm>
            <a:prstGeom prst="rect">
              <a:avLst/>
            </a:prstGeom>
            <a:noFill/>
          </p:spPr>
          <p:txBody>
            <a:bodyPr wrap="square" rtlCol="0" anchor="ctr">
              <a:spAutoFit/>
            </a:bodyPr>
            <a:lstStyle/>
            <a:p>
              <a:pPr algn="ctr"/>
              <a:r>
                <a:rPr lang="en-US" sz="700" dirty="0">
                  <a:solidFill>
                    <a:srgbClr val="FFFFFF"/>
                  </a:solidFill>
                  <a:latin typeface="Century Gothic" panose="020B0502020202020204" pitchFamily="34" charset="0"/>
                </a:rPr>
                <a:t>Low-e with shades</a:t>
              </a:r>
            </a:p>
          </p:txBody>
        </p:sp>
      </p:grpSp>
      <p:grpSp>
        <p:nvGrpSpPr>
          <p:cNvPr id="11" name="Group 10">
            <a:extLst>
              <a:ext uri="{FF2B5EF4-FFF2-40B4-BE49-F238E27FC236}">
                <a16:creationId xmlns:a16="http://schemas.microsoft.com/office/drawing/2014/main" id="{0E0BC14B-E76E-4970-9F86-7324F450593E}"/>
              </a:ext>
            </a:extLst>
          </p:cNvPr>
          <p:cNvGrpSpPr/>
          <p:nvPr/>
        </p:nvGrpSpPr>
        <p:grpSpPr>
          <a:xfrm>
            <a:off x="1155560" y="947641"/>
            <a:ext cx="10098593" cy="2841817"/>
            <a:chOff x="1654693" y="1455208"/>
            <a:chExt cx="8856130" cy="2334249"/>
          </a:xfrm>
        </p:grpSpPr>
        <p:sp>
          <p:nvSpPr>
            <p:cNvPr id="263" name="TextBox 262"/>
            <p:cNvSpPr txBox="1"/>
            <p:nvPr/>
          </p:nvSpPr>
          <p:spPr>
            <a:xfrm>
              <a:off x="1654693" y="2440433"/>
              <a:ext cx="1941340" cy="307697"/>
            </a:xfrm>
            <a:prstGeom prst="rect">
              <a:avLst/>
            </a:prstGeom>
            <a:noFill/>
          </p:spPr>
          <p:txBody>
            <a:bodyPr wrap="square" lIns="0" rIns="0" rtlCol="0">
              <a:spAutoFit/>
            </a:bodyPr>
            <a:lstStyle>
              <a:defPPr>
                <a:defRPr lang="en-US"/>
              </a:defPPr>
              <a:lvl1pPr>
                <a:defRPr sz="1400">
                  <a:solidFill>
                    <a:srgbClr val="FFFFFF"/>
                  </a:solidFill>
                  <a:latin typeface="Century Gothic"/>
                  <a:cs typeface="Century Gothic"/>
                </a:defRPr>
              </a:lvl1pPr>
            </a:lstStyle>
            <a:p>
              <a:r>
                <a:rPr lang="en-US" dirty="0">
                  <a:solidFill>
                    <a:schemeClr val="tx2"/>
                  </a:solidFill>
                </a:rPr>
                <a:t>Low-e with shades</a:t>
              </a:r>
            </a:p>
          </p:txBody>
        </p:sp>
        <p:sp>
          <p:nvSpPr>
            <p:cNvPr id="264" name="TextBox 263"/>
            <p:cNvSpPr txBox="1"/>
            <p:nvPr/>
          </p:nvSpPr>
          <p:spPr>
            <a:xfrm>
              <a:off x="1654695" y="3047783"/>
              <a:ext cx="1895927" cy="252806"/>
            </a:xfrm>
            <a:prstGeom prst="rect">
              <a:avLst/>
            </a:prstGeom>
            <a:noFill/>
          </p:spPr>
          <p:txBody>
            <a:bodyPr wrap="square" lIns="0" rIns="0" rtlCol="0">
              <a:spAutoFit/>
            </a:bodyPr>
            <a:lstStyle>
              <a:defPPr>
                <a:defRPr lang="en-US"/>
              </a:defPPr>
              <a:lvl1pPr>
                <a:defRPr sz="1400">
                  <a:solidFill>
                    <a:srgbClr val="FFFFFF"/>
                  </a:solidFill>
                  <a:latin typeface="Century Gothic"/>
                  <a:cs typeface="Century Gothic"/>
                </a:defRPr>
              </a:lvl1pPr>
            </a:lstStyle>
            <a:p>
              <a:r>
                <a:rPr lang="en-US" dirty="0">
                  <a:solidFill>
                    <a:schemeClr val="tx2"/>
                  </a:solidFill>
                </a:rPr>
                <a:t>Dynamic Glass</a:t>
              </a:r>
            </a:p>
          </p:txBody>
        </p:sp>
        <p:grpSp>
          <p:nvGrpSpPr>
            <p:cNvPr id="2" name="Group 1"/>
            <p:cNvGrpSpPr/>
            <p:nvPr/>
          </p:nvGrpSpPr>
          <p:grpSpPr>
            <a:xfrm>
              <a:off x="3892205" y="1455208"/>
              <a:ext cx="5672169" cy="246157"/>
              <a:chOff x="3642390" y="1454691"/>
              <a:chExt cx="5673647" cy="246221"/>
            </a:xfrm>
          </p:grpSpPr>
          <p:sp>
            <p:nvSpPr>
              <p:cNvPr id="294" name="Rectangle 293"/>
              <p:cNvSpPr/>
              <p:nvPr/>
            </p:nvSpPr>
            <p:spPr>
              <a:xfrm>
                <a:off x="8852448" y="1454691"/>
                <a:ext cx="463589" cy="246221"/>
              </a:xfrm>
              <a:prstGeom prst="rect">
                <a:avLst/>
              </a:prstGeom>
            </p:spPr>
            <p:txBody>
              <a:bodyPr wrap="none">
                <a:spAutoFit/>
              </a:bodyPr>
              <a:lstStyle/>
              <a:p>
                <a:pPr algn="ctr"/>
                <a:r>
                  <a:rPr lang="en-US" sz="1000" dirty="0">
                    <a:solidFill>
                      <a:schemeClr val="tx2"/>
                    </a:solidFill>
                    <a:latin typeface="Century Gothic"/>
                    <a:cs typeface="Century Gothic"/>
                  </a:rPr>
                  <a:t>5pm</a:t>
                </a:r>
              </a:p>
            </p:txBody>
          </p:sp>
          <p:sp>
            <p:nvSpPr>
              <p:cNvPr id="295" name="Rectangle 294"/>
              <p:cNvSpPr/>
              <p:nvPr/>
            </p:nvSpPr>
            <p:spPr>
              <a:xfrm>
                <a:off x="5684693" y="1454691"/>
                <a:ext cx="534122" cy="246221"/>
              </a:xfrm>
              <a:prstGeom prst="rect">
                <a:avLst/>
              </a:prstGeom>
            </p:spPr>
            <p:txBody>
              <a:bodyPr wrap="none">
                <a:spAutoFit/>
              </a:bodyPr>
              <a:lstStyle/>
              <a:p>
                <a:pPr algn="ctr"/>
                <a:r>
                  <a:rPr lang="en-US" sz="1000" dirty="0">
                    <a:solidFill>
                      <a:schemeClr val="tx2"/>
                    </a:solidFill>
                    <a:latin typeface="Century Gothic"/>
                    <a:cs typeface="Century Gothic"/>
                  </a:rPr>
                  <a:t>11am</a:t>
                </a:r>
              </a:p>
            </p:txBody>
          </p:sp>
          <p:sp>
            <p:nvSpPr>
              <p:cNvPr id="296" name="Rectangle 295"/>
              <p:cNvSpPr/>
              <p:nvPr/>
            </p:nvSpPr>
            <p:spPr>
              <a:xfrm>
                <a:off x="4683851" y="1454691"/>
                <a:ext cx="463589" cy="246221"/>
              </a:xfrm>
              <a:prstGeom prst="rect">
                <a:avLst/>
              </a:prstGeom>
            </p:spPr>
            <p:txBody>
              <a:bodyPr wrap="none">
                <a:spAutoFit/>
              </a:bodyPr>
              <a:lstStyle/>
              <a:p>
                <a:pPr algn="ctr"/>
                <a:r>
                  <a:rPr lang="en-US" sz="1000" dirty="0">
                    <a:solidFill>
                      <a:schemeClr val="tx2"/>
                    </a:solidFill>
                    <a:latin typeface="Century Gothic"/>
                    <a:cs typeface="Century Gothic"/>
                  </a:rPr>
                  <a:t>9am</a:t>
                </a:r>
              </a:p>
            </p:txBody>
          </p:sp>
          <p:sp>
            <p:nvSpPr>
              <p:cNvPr id="297" name="Rectangle 296"/>
              <p:cNvSpPr/>
              <p:nvPr/>
            </p:nvSpPr>
            <p:spPr>
              <a:xfrm>
                <a:off x="3642390" y="1454691"/>
                <a:ext cx="463589" cy="246221"/>
              </a:xfrm>
              <a:prstGeom prst="rect">
                <a:avLst/>
              </a:prstGeom>
            </p:spPr>
            <p:txBody>
              <a:bodyPr wrap="none">
                <a:spAutoFit/>
              </a:bodyPr>
              <a:lstStyle/>
              <a:p>
                <a:pPr algn="ctr"/>
                <a:r>
                  <a:rPr lang="en-US" sz="1000" dirty="0">
                    <a:solidFill>
                      <a:schemeClr val="tx2"/>
                    </a:solidFill>
                    <a:latin typeface="Century Gothic"/>
                    <a:cs typeface="Century Gothic"/>
                  </a:rPr>
                  <a:t>7am</a:t>
                </a:r>
              </a:p>
            </p:txBody>
          </p:sp>
          <p:sp>
            <p:nvSpPr>
              <p:cNvPr id="298" name="Rectangle 297"/>
              <p:cNvSpPr/>
              <p:nvPr/>
            </p:nvSpPr>
            <p:spPr>
              <a:xfrm>
                <a:off x="6770684" y="1454691"/>
                <a:ext cx="463589" cy="246221"/>
              </a:xfrm>
              <a:prstGeom prst="rect">
                <a:avLst/>
              </a:prstGeom>
            </p:spPr>
            <p:txBody>
              <a:bodyPr wrap="none">
                <a:spAutoFit/>
              </a:bodyPr>
              <a:lstStyle/>
              <a:p>
                <a:pPr algn="ctr"/>
                <a:r>
                  <a:rPr lang="en-US" sz="1000" dirty="0">
                    <a:solidFill>
                      <a:schemeClr val="tx2"/>
                    </a:solidFill>
                    <a:latin typeface="Century Gothic"/>
                    <a:cs typeface="Century Gothic"/>
                  </a:rPr>
                  <a:t>1pm</a:t>
                </a:r>
              </a:p>
            </p:txBody>
          </p:sp>
          <p:sp>
            <p:nvSpPr>
              <p:cNvPr id="299" name="Rectangle 298"/>
              <p:cNvSpPr/>
              <p:nvPr/>
            </p:nvSpPr>
            <p:spPr>
              <a:xfrm>
                <a:off x="7815036" y="1454691"/>
                <a:ext cx="463589" cy="246221"/>
              </a:xfrm>
              <a:prstGeom prst="rect">
                <a:avLst/>
              </a:prstGeom>
            </p:spPr>
            <p:txBody>
              <a:bodyPr wrap="none">
                <a:spAutoFit/>
              </a:bodyPr>
              <a:lstStyle/>
              <a:p>
                <a:pPr algn="ctr"/>
                <a:r>
                  <a:rPr lang="en-US" sz="1000" dirty="0">
                    <a:solidFill>
                      <a:schemeClr val="tx2"/>
                    </a:solidFill>
                    <a:latin typeface="Century Gothic"/>
                    <a:cs typeface="Century Gothic"/>
                  </a:rPr>
                  <a:t>3pm</a:t>
                </a:r>
              </a:p>
            </p:txBody>
          </p:sp>
        </p:grpSp>
        <p:grpSp>
          <p:nvGrpSpPr>
            <p:cNvPr id="8" name="Group 7"/>
            <p:cNvGrpSpPr/>
            <p:nvPr/>
          </p:nvGrpSpPr>
          <p:grpSpPr>
            <a:xfrm>
              <a:off x="3877780" y="3543300"/>
              <a:ext cx="5701016" cy="246157"/>
              <a:chOff x="3627963" y="3543327"/>
              <a:chExt cx="5702501" cy="246221"/>
            </a:xfrm>
          </p:grpSpPr>
          <p:sp>
            <p:nvSpPr>
              <p:cNvPr id="302" name="Rectangle 301"/>
              <p:cNvSpPr/>
              <p:nvPr/>
            </p:nvSpPr>
            <p:spPr>
              <a:xfrm>
                <a:off x="3627963" y="3543327"/>
                <a:ext cx="492443" cy="246221"/>
              </a:xfrm>
              <a:prstGeom prst="rect">
                <a:avLst/>
              </a:prstGeom>
            </p:spPr>
            <p:txBody>
              <a:bodyPr wrap="none">
                <a:spAutoFit/>
              </a:bodyPr>
              <a:lstStyle/>
              <a:p>
                <a:pPr algn="ctr"/>
                <a:r>
                  <a:rPr lang="en-US" sz="1000" dirty="0">
                    <a:solidFill>
                      <a:schemeClr val="tx2"/>
                    </a:solidFill>
                    <a:latin typeface="Century Gothic"/>
                    <a:cs typeface="Century Gothic"/>
                  </a:rPr>
                  <a:t>Tint 3</a:t>
                </a:r>
              </a:p>
            </p:txBody>
          </p:sp>
          <p:sp>
            <p:nvSpPr>
              <p:cNvPr id="303" name="Rectangle 302"/>
              <p:cNvSpPr/>
              <p:nvPr/>
            </p:nvSpPr>
            <p:spPr>
              <a:xfrm>
                <a:off x="4669424" y="3543327"/>
                <a:ext cx="492443" cy="246221"/>
              </a:xfrm>
              <a:prstGeom prst="rect">
                <a:avLst/>
              </a:prstGeom>
            </p:spPr>
            <p:txBody>
              <a:bodyPr wrap="none">
                <a:spAutoFit/>
              </a:bodyPr>
              <a:lstStyle/>
              <a:p>
                <a:pPr algn="ctr"/>
                <a:r>
                  <a:rPr lang="en-US" sz="1000" dirty="0">
                    <a:solidFill>
                      <a:schemeClr val="tx2"/>
                    </a:solidFill>
                    <a:latin typeface="Century Gothic"/>
                    <a:cs typeface="Century Gothic"/>
                  </a:rPr>
                  <a:t>Tint 4</a:t>
                </a:r>
              </a:p>
            </p:txBody>
          </p:sp>
          <p:sp>
            <p:nvSpPr>
              <p:cNvPr id="304" name="Rectangle 303"/>
              <p:cNvSpPr/>
              <p:nvPr/>
            </p:nvSpPr>
            <p:spPr>
              <a:xfrm>
                <a:off x="5705533" y="3543327"/>
                <a:ext cx="492443" cy="246221"/>
              </a:xfrm>
              <a:prstGeom prst="rect">
                <a:avLst/>
              </a:prstGeom>
            </p:spPr>
            <p:txBody>
              <a:bodyPr wrap="none">
                <a:spAutoFit/>
              </a:bodyPr>
              <a:lstStyle/>
              <a:p>
                <a:pPr algn="ctr"/>
                <a:r>
                  <a:rPr lang="en-US" sz="1000" dirty="0">
                    <a:solidFill>
                      <a:schemeClr val="tx2"/>
                    </a:solidFill>
                    <a:latin typeface="Century Gothic"/>
                    <a:cs typeface="Century Gothic"/>
                  </a:rPr>
                  <a:t>Tint 4</a:t>
                </a:r>
              </a:p>
            </p:txBody>
          </p:sp>
          <p:sp>
            <p:nvSpPr>
              <p:cNvPr id="305" name="Rectangle 304"/>
              <p:cNvSpPr/>
              <p:nvPr/>
            </p:nvSpPr>
            <p:spPr>
              <a:xfrm>
                <a:off x="6756257" y="3543327"/>
                <a:ext cx="492443" cy="246221"/>
              </a:xfrm>
              <a:prstGeom prst="rect">
                <a:avLst/>
              </a:prstGeom>
            </p:spPr>
            <p:txBody>
              <a:bodyPr wrap="none">
                <a:spAutoFit/>
              </a:bodyPr>
              <a:lstStyle/>
              <a:p>
                <a:pPr algn="ctr"/>
                <a:r>
                  <a:rPr lang="en-US" sz="1000" dirty="0">
                    <a:solidFill>
                      <a:schemeClr val="tx2"/>
                    </a:solidFill>
                    <a:latin typeface="Century Gothic"/>
                    <a:cs typeface="Century Gothic"/>
                  </a:rPr>
                  <a:t>Tint 3</a:t>
                </a:r>
              </a:p>
            </p:txBody>
          </p:sp>
          <p:sp>
            <p:nvSpPr>
              <p:cNvPr id="306" name="Rectangle 305"/>
              <p:cNvSpPr/>
              <p:nvPr/>
            </p:nvSpPr>
            <p:spPr>
              <a:xfrm>
                <a:off x="7800609" y="3543327"/>
                <a:ext cx="492443" cy="246221"/>
              </a:xfrm>
              <a:prstGeom prst="rect">
                <a:avLst/>
              </a:prstGeom>
            </p:spPr>
            <p:txBody>
              <a:bodyPr wrap="none">
                <a:spAutoFit/>
              </a:bodyPr>
              <a:lstStyle/>
              <a:p>
                <a:pPr algn="ctr"/>
                <a:r>
                  <a:rPr lang="en-US" sz="1000" dirty="0">
                    <a:solidFill>
                      <a:schemeClr val="tx2"/>
                    </a:solidFill>
                    <a:latin typeface="Century Gothic"/>
                    <a:cs typeface="Century Gothic"/>
                  </a:rPr>
                  <a:t>Tint 2</a:t>
                </a:r>
              </a:p>
            </p:txBody>
          </p:sp>
          <p:sp>
            <p:nvSpPr>
              <p:cNvPr id="307" name="Rectangle 306"/>
              <p:cNvSpPr/>
              <p:nvPr/>
            </p:nvSpPr>
            <p:spPr>
              <a:xfrm>
                <a:off x="8838021" y="3543327"/>
                <a:ext cx="492443" cy="246221"/>
              </a:xfrm>
              <a:prstGeom prst="rect">
                <a:avLst/>
              </a:prstGeom>
            </p:spPr>
            <p:txBody>
              <a:bodyPr wrap="none">
                <a:spAutoFit/>
              </a:bodyPr>
              <a:lstStyle/>
              <a:p>
                <a:pPr algn="ctr"/>
                <a:r>
                  <a:rPr lang="en-US" sz="1000" dirty="0">
                    <a:solidFill>
                      <a:schemeClr val="tx2"/>
                    </a:solidFill>
                    <a:latin typeface="Century Gothic"/>
                    <a:cs typeface="Century Gothic"/>
                  </a:rPr>
                  <a:t>Tint 1</a:t>
                </a:r>
              </a:p>
            </p:txBody>
          </p:sp>
        </p:grpSp>
        <p:cxnSp>
          <p:nvCxnSpPr>
            <p:cNvPr id="7" name="Straight Connector 6"/>
            <p:cNvCxnSpPr/>
            <p:nvPr/>
          </p:nvCxnSpPr>
          <p:spPr>
            <a:xfrm>
              <a:off x="1657502" y="1708598"/>
              <a:ext cx="8853321" cy="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1657502" y="2301844"/>
              <a:ext cx="8853321" cy="0"/>
            </a:xfrm>
            <a:prstGeom prst="line">
              <a:avLst/>
            </a:prstGeom>
            <a:ln w="31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1657502" y="2895089"/>
              <a:ext cx="8853321" cy="0"/>
            </a:xfrm>
            <a:prstGeom prst="line">
              <a:avLst/>
            </a:prstGeom>
            <a:ln w="31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1657502" y="3488336"/>
              <a:ext cx="8853321" cy="0"/>
            </a:xfrm>
            <a:prstGeom prst="line">
              <a:avLst/>
            </a:prstGeom>
            <a:ln w="31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 name="Orange Circles"/>
            <p:cNvGrpSpPr/>
            <p:nvPr/>
          </p:nvGrpSpPr>
          <p:grpSpPr>
            <a:xfrm>
              <a:off x="1654693" y="1722030"/>
              <a:ext cx="7939744" cy="567883"/>
              <a:chOff x="1404298" y="1721583"/>
              <a:chExt cx="7941812" cy="568031"/>
            </a:xfrm>
          </p:grpSpPr>
          <p:sp>
            <p:nvSpPr>
              <p:cNvPr id="266" name="TextBox 265"/>
              <p:cNvSpPr txBox="1"/>
              <p:nvPr/>
            </p:nvSpPr>
            <p:spPr>
              <a:xfrm>
                <a:off x="1404298" y="1856517"/>
                <a:ext cx="1017793" cy="307775"/>
              </a:xfrm>
              <a:prstGeom prst="rect">
                <a:avLst/>
              </a:prstGeom>
              <a:noFill/>
            </p:spPr>
            <p:txBody>
              <a:bodyPr wrap="square" lIns="0" rIns="0" rtlCol="0">
                <a:spAutoFit/>
              </a:bodyPr>
              <a:lstStyle/>
              <a:p>
                <a:r>
                  <a:rPr lang="en-US" sz="1400" dirty="0">
                    <a:solidFill>
                      <a:schemeClr val="tx2"/>
                    </a:solidFill>
                    <a:latin typeface="Century Gothic"/>
                    <a:cs typeface="Century Gothic"/>
                  </a:rPr>
                  <a:t>Low-e</a:t>
                </a:r>
              </a:p>
            </p:txBody>
          </p:sp>
          <p:pic>
            <p:nvPicPr>
              <p:cNvPr id="269" name="Picture 268" descr="low-e5.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41423" y="1726347"/>
                <a:ext cx="504687" cy="563267"/>
              </a:xfrm>
              <a:prstGeom prst="rect">
                <a:avLst/>
              </a:prstGeom>
            </p:spPr>
          </p:pic>
          <p:pic>
            <p:nvPicPr>
              <p:cNvPr id="271" name="Picture 270" descr="low-e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06554" y="1721583"/>
                <a:ext cx="504687" cy="563266"/>
              </a:xfrm>
              <a:prstGeom prst="rect">
                <a:avLst/>
              </a:prstGeom>
            </p:spPr>
          </p:pic>
          <p:pic>
            <p:nvPicPr>
              <p:cNvPr id="273" name="Picture 272" descr="low-e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70445" y="1723964"/>
                <a:ext cx="504687" cy="563266"/>
              </a:xfrm>
              <a:prstGeom prst="rect">
                <a:avLst/>
              </a:prstGeom>
            </p:spPr>
          </p:pic>
          <p:pic>
            <p:nvPicPr>
              <p:cNvPr id="275" name="Picture 274" descr="low-e1.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26603" y="1723964"/>
                <a:ext cx="504687" cy="563266"/>
              </a:xfrm>
              <a:prstGeom prst="rect">
                <a:avLst/>
              </a:prstGeom>
              <a:ln w="0">
                <a:noFill/>
              </a:ln>
            </p:spPr>
          </p:pic>
          <p:pic>
            <p:nvPicPr>
              <p:cNvPr id="277" name="Picture 276" descr="low-e4.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54897" y="1723965"/>
                <a:ext cx="504687" cy="563266"/>
              </a:xfrm>
              <a:prstGeom prst="rect">
                <a:avLst/>
              </a:prstGeom>
            </p:spPr>
          </p:pic>
          <p:pic>
            <p:nvPicPr>
              <p:cNvPr id="279" name="Picture 278" descr="low-e6.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801630" y="1723965"/>
                <a:ext cx="504687" cy="563266"/>
              </a:xfrm>
              <a:prstGeom prst="rect">
                <a:avLst/>
              </a:prstGeom>
              <a:noFill/>
            </p:spPr>
          </p:pic>
          <p:sp>
            <p:nvSpPr>
              <p:cNvPr id="26" name="Oval 25"/>
              <p:cNvSpPr/>
              <p:nvPr/>
            </p:nvSpPr>
            <p:spPr>
              <a:xfrm>
                <a:off x="3637649" y="1768038"/>
                <a:ext cx="473070" cy="473070"/>
              </a:xfrm>
              <a:prstGeom prst="ellipse">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latin typeface="Century Gothic" panose="020B0502020202020204" pitchFamily="34" charset="0"/>
                </a:endParaRPr>
              </a:p>
            </p:txBody>
          </p:sp>
          <p:sp>
            <p:nvSpPr>
              <p:cNvPr id="345" name="Oval 344"/>
              <p:cNvSpPr/>
              <p:nvPr/>
            </p:nvSpPr>
            <p:spPr>
              <a:xfrm>
                <a:off x="4679110" y="1768038"/>
                <a:ext cx="473070" cy="473070"/>
              </a:xfrm>
              <a:prstGeom prst="ellipse">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latin typeface="Century Gothic" panose="020B0502020202020204" pitchFamily="34" charset="0"/>
                </a:endParaRPr>
              </a:p>
            </p:txBody>
          </p:sp>
          <p:sp>
            <p:nvSpPr>
              <p:cNvPr id="347" name="Oval 346"/>
              <p:cNvSpPr/>
              <p:nvPr/>
            </p:nvSpPr>
            <p:spPr>
              <a:xfrm>
                <a:off x="5715219" y="1768038"/>
                <a:ext cx="473070" cy="473070"/>
              </a:xfrm>
              <a:prstGeom prst="ellipse">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latin typeface="Century Gothic" panose="020B0502020202020204" pitchFamily="34" charset="0"/>
                </a:endParaRPr>
              </a:p>
            </p:txBody>
          </p:sp>
          <p:sp>
            <p:nvSpPr>
              <p:cNvPr id="348" name="Oval 347"/>
              <p:cNvSpPr/>
              <p:nvPr/>
            </p:nvSpPr>
            <p:spPr>
              <a:xfrm>
                <a:off x="6765943" y="1768038"/>
                <a:ext cx="473070" cy="473070"/>
              </a:xfrm>
              <a:prstGeom prst="ellipse">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latin typeface="Century Gothic" panose="020B0502020202020204" pitchFamily="34" charset="0"/>
                </a:endParaRPr>
              </a:p>
            </p:txBody>
          </p:sp>
          <p:sp>
            <p:nvSpPr>
              <p:cNvPr id="349" name="Oval 348"/>
              <p:cNvSpPr/>
              <p:nvPr/>
            </p:nvSpPr>
            <p:spPr>
              <a:xfrm>
                <a:off x="7810295" y="1768038"/>
                <a:ext cx="473070" cy="473070"/>
              </a:xfrm>
              <a:prstGeom prst="ellipse">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latin typeface="Century Gothic" panose="020B0502020202020204" pitchFamily="34" charset="0"/>
                </a:endParaRPr>
              </a:p>
            </p:txBody>
          </p:sp>
          <p:sp>
            <p:nvSpPr>
              <p:cNvPr id="350" name="Oval 349"/>
              <p:cNvSpPr/>
              <p:nvPr/>
            </p:nvSpPr>
            <p:spPr>
              <a:xfrm>
                <a:off x="8847707" y="1768038"/>
                <a:ext cx="473070" cy="473070"/>
              </a:xfrm>
              <a:prstGeom prst="ellipse">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chemeClr val="tx2"/>
                  </a:solidFill>
                  <a:latin typeface="Century Gothic" panose="020B0502020202020204" pitchFamily="34" charset="0"/>
                </a:endParaRPr>
              </a:p>
            </p:txBody>
          </p:sp>
        </p:grpSp>
        <p:grpSp>
          <p:nvGrpSpPr>
            <p:cNvPr id="4" name="Yellow Circles"/>
            <p:cNvGrpSpPr/>
            <p:nvPr/>
          </p:nvGrpSpPr>
          <p:grpSpPr>
            <a:xfrm>
              <a:off x="3862905" y="2323072"/>
              <a:ext cx="5742669" cy="567883"/>
              <a:chOff x="3613083" y="2322781"/>
              <a:chExt cx="5744165" cy="568031"/>
            </a:xfrm>
          </p:grpSpPr>
          <p:pic>
            <p:nvPicPr>
              <p:cNvPr id="282" name="Picture 281" descr="low-eS6.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825522" y="2325162"/>
                <a:ext cx="531726" cy="563269"/>
              </a:xfrm>
              <a:prstGeom prst="rect">
                <a:avLst/>
              </a:prstGeom>
            </p:spPr>
          </p:pic>
          <p:pic>
            <p:nvPicPr>
              <p:cNvPr id="284" name="Picture 283" descr="low-eS3.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695415" y="2322781"/>
                <a:ext cx="531726" cy="563269"/>
              </a:xfrm>
              <a:prstGeom prst="rect">
                <a:avLst/>
              </a:prstGeom>
            </p:spPr>
          </p:pic>
          <p:pic>
            <p:nvPicPr>
              <p:cNvPr id="286" name="Picture 285" descr="low-eS2.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659306" y="2325162"/>
                <a:ext cx="531726" cy="563269"/>
              </a:xfrm>
              <a:prstGeom prst="rect">
                <a:avLst/>
              </a:prstGeom>
            </p:spPr>
          </p:pic>
          <p:pic>
            <p:nvPicPr>
              <p:cNvPr id="288" name="Picture 287" descr="low-eS1.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613083" y="2322781"/>
                <a:ext cx="531726" cy="563269"/>
              </a:xfrm>
              <a:prstGeom prst="rect">
                <a:avLst/>
              </a:prstGeom>
            </p:spPr>
          </p:pic>
          <p:pic>
            <p:nvPicPr>
              <p:cNvPr id="290" name="Picture 289" descr="low-eS4.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746139" y="2325162"/>
                <a:ext cx="531726" cy="563269"/>
              </a:xfrm>
              <a:prstGeom prst="rect">
                <a:avLst/>
              </a:prstGeom>
            </p:spPr>
          </p:pic>
          <p:pic>
            <p:nvPicPr>
              <p:cNvPr id="292" name="Picture 291" descr="low-eS5.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790491" y="2327543"/>
                <a:ext cx="531726" cy="563269"/>
              </a:xfrm>
              <a:prstGeom prst="rect">
                <a:avLst/>
              </a:prstGeom>
              <a:noFill/>
            </p:spPr>
          </p:pic>
          <p:sp>
            <p:nvSpPr>
              <p:cNvPr id="351" name="Oval 350"/>
              <p:cNvSpPr/>
              <p:nvPr/>
            </p:nvSpPr>
            <p:spPr>
              <a:xfrm>
                <a:off x="3637649" y="2365497"/>
                <a:ext cx="473070" cy="473070"/>
              </a:xfrm>
              <a:prstGeom prst="ellipse">
                <a:avLst/>
              </a:prstGeom>
              <a:noFill/>
              <a:ln w="22225">
                <a:solidFill>
                  <a:srgbClr val="FDDF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52" name="Oval 351"/>
              <p:cNvSpPr/>
              <p:nvPr/>
            </p:nvSpPr>
            <p:spPr>
              <a:xfrm>
                <a:off x="4679110" y="2365497"/>
                <a:ext cx="473070" cy="473070"/>
              </a:xfrm>
              <a:prstGeom prst="ellipse">
                <a:avLst/>
              </a:prstGeom>
              <a:noFill/>
              <a:ln w="22225">
                <a:solidFill>
                  <a:srgbClr val="FDDF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53" name="Oval 352"/>
              <p:cNvSpPr/>
              <p:nvPr/>
            </p:nvSpPr>
            <p:spPr>
              <a:xfrm>
                <a:off x="5715219" y="2365497"/>
                <a:ext cx="473070" cy="473070"/>
              </a:xfrm>
              <a:prstGeom prst="ellipse">
                <a:avLst/>
              </a:prstGeom>
              <a:noFill/>
              <a:ln w="22225">
                <a:solidFill>
                  <a:srgbClr val="FDDF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54" name="Oval 353"/>
              <p:cNvSpPr/>
              <p:nvPr/>
            </p:nvSpPr>
            <p:spPr>
              <a:xfrm>
                <a:off x="6765943" y="2365497"/>
                <a:ext cx="473070" cy="473070"/>
              </a:xfrm>
              <a:prstGeom prst="ellipse">
                <a:avLst/>
              </a:prstGeom>
              <a:noFill/>
              <a:ln w="22225">
                <a:solidFill>
                  <a:srgbClr val="FDDF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55" name="Oval 354"/>
              <p:cNvSpPr/>
              <p:nvPr/>
            </p:nvSpPr>
            <p:spPr>
              <a:xfrm>
                <a:off x="7810295" y="2365497"/>
                <a:ext cx="473070" cy="473070"/>
              </a:xfrm>
              <a:prstGeom prst="ellipse">
                <a:avLst/>
              </a:prstGeom>
              <a:noFill/>
              <a:ln w="22225">
                <a:solidFill>
                  <a:srgbClr val="FDDF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56" name="Oval 355"/>
              <p:cNvSpPr/>
              <p:nvPr/>
            </p:nvSpPr>
            <p:spPr>
              <a:xfrm>
                <a:off x="8847707" y="2365497"/>
                <a:ext cx="473070" cy="473070"/>
              </a:xfrm>
              <a:prstGeom prst="ellipse">
                <a:avLst/>
              </a:prstGeom>
              <a:noFill/>
              <a:ln w="22225">
                <a:solidFill>
                  <a:srgbClr val="FDDF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grpSp>
        <p:grpSp>
          <p:nvGrpSpPr>
            <p:cNvPr id="6" name="Green Circles"/>
            <p:cNvGrpSpPr/>
            <p:nvPr/>
          </p:nvGrpSpPr>
          <p:grpSpPr>
            <a:xfrm>
              <a:off x="3867409" y="2907769"/>
              <a:ext cx="5733658" cy="565502"/>
              <a:chOff x="3617590" y="2907632"/>
              <a:chExt cx="5735152" cy="565649"/>
            </a:xfrm>
          </p:grpSpPr>
          <p:pic>
            <p:nvPicPr>
              <p:cNvPr id="309" name="Picture 308" descr="vdc6.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830029" y="2907633"/>
                <a:ext cx="522713" cy="563267"/>
              </a:xfrm>
              <a:prstGeom prst="rect">
                <a:avLst/>
              </a:prstGeom>
            </p:spPr>
          </p:pic>
          <p:pic>
            <p:nvPicPr>
              <p:cNvPr id="311" name="Picture 310" descr="vdc3.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697541" y="2907632"/>
                <a:ext cx="522713" cy="563267"/>
              </a:xfrm>
              <a:prstGeom prst="rect">
                <a:avLst/>
              </a:prstGeom>
            </p:spPr>
          </p:pic>
          <p:pic>
            <p:nvPicPr>
              <p:cNvPr id="313" name="Picture 312" descr="vdc2.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659051" y="2907632"/>
                <a:ext cx="522713" cy="563267"/>
              </a:xfrm>
              <a:prstGeom prst="rect">
                <a:avLst/>
              </a:prstGeom>
            </p:spPr>
          </p:pic>
          <p:pic>
            <p:nvPicPr>
              <p:cNvPr id="315" name="Picture 314" descr="vdc1.pn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617590" y="2910014"/>
                <a:ext cx="522713" cy="563267"/>
              </a:xfrm>
              <a:prstGeom prst="rect">
                <a:avLst/>
              </a:prstGeom>
            </p:spPr>
          </p:pic>
          <p:pic>
            <p:nvPicPr>
              <p:cNvPr id="317" name="Picture 316" descr="1pm.png"/>
              <p:cNvPicPr>
                <a:picLocks/>
              </p:cNvPicPr>
              <p:nvPr/>
            </p:nvPicPr>
            <p:blipFill>
              <a:blip r:embed="rId29" cstate="screen">
                <a:extLst>
                  <a:ext uri="{28A0092B-C50C-407E-A947-70E740481C1C}">
                    <a14:useLocalDpi xmlns:a14="http://schemas.microsoft.com/office/drawing/2010/main"/>
                  </a:ext>
                </a:extLst>
              </a:blip>
              <a:stretch>
                <a:fillRect/>
              </a:stretch>
            </p:blipFill>
            <p:spPr>
              <a:xfrm>
                <a:off x="6758725" y="2948207"/>
                <a:ext cx="497031" cy="482118"/>
              </a:xfrm>
              <a:prstGeom prst="rect">
                <a:avLst/>
              </a:prstGeom>
            </p:spPr>
          </p:pic>
          <p:pic>
            <p:nvPicPr>
              <p:cNvPr id="319" name="Picture 318" descr="3pm.pn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804616" y="2950603"/>
                <a:ext cx="498714" cy="482089"/>
              </a:xfrm>
              <a:prstGeom prst="rect">
                <a:avLst/>
              </a:prstGeom>
            </p:spPr>
          </p:pic>
          <p:sp>
            <p:nvSpPr>
              <p:cNvPr id="357" name="Oval 356"/>
              <p:cNvSpPr/>
              <p:nvPr/>
            </p:nvSpPr>
            <p:spPr>
              <a:xfrm>
                <a:off x="3637649" y="2952970"/>
                <a:ext cx="473070" cy="473070"/>
              </a:xfrm>
              <a:prstGeom prst="ellipse">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58" name="Oval 357"/>
              <p:cNvSpPr/>
              <p:nvPr/>
            </p:nvSpPr>
            <p:spPr>
              <a:xfrm>
                <a:off x="4679110" y="2952970"/>
                <a:ext cx="473070" cy="473070"/>
              </a:xfrm>
              <a:prstGeom prst="ellipse">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59" name="Oval 358"/>
              <p:cNvSpPr/>
              <p:nvPr/>
            </p:nvSpPr>
            <p:spPr>
              <a:xfrm>
                <a:off x="5715219" y="2952970"/>
                <a:ext cx="473070" cy="473070"/>
              </a:xfrm>
              <a:prstGeom prst="ellipse">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60" name="Oval 359"/>
              <p:cNvSpPr/>
              <p:nvPr/>
            </p:nvSpPr>
            <p:spPr>
              <a:xfrm>
                <a:off x="6765943" y="2952970"/>
                <a:ext cx="473070" cy="473070"/>
              </a:xfrm>
              <a:prstGeom prst="ellipse">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61" name="Oval 360"/>
              <p:cNvSpPr/>
              <p:nvPr/>
            </p:nvSpPr>
            <p:spPr>
              <a:xfrm>
                <a:off x="7810295" y="2952970"/>
                <a:ext cx="473070" cy="473070"/>
              </a:xfrm>
              <a:prstGeom prst="ellipse">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362" name="Oval 361"/>
              <p:cNvSpPr/>
              <p:nvPr/>
            </p:nvSpPr>
            <p:spPr>
              <a:xfrm>
                <a:off x="8847707" y="2952970"/>
                <a:ext cx="473070" cy="473070"/>
              </a:xfrm>
              <a:prstGeom prst="ellipse">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grpSp>
      </p:grpSp>
      <p:sp>
        <p:nvSpPr>
          <p:cNvPr id="9" name="Rectangle 8"/>
          <p:cNvSpPr/>
          <p:nvPr/>
        </p:nvSpPr>
        <p:spPr>
          <a:xfrm>
            <a:off x="-8666" y="3908638"/>
            <a:ext cx="12185651" cy="2388411"/>
          </a:xfrm>
          <a:prstGeom prst="rect">
            <a:avLst/>
          </a:prstGeom>
          <a:solidFill>
            <a:srgbClr val="26495C"/>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400" dirty="0">
              <a:solidFill>
                <a:srgbClr val="FFFFFF"/>
              </a:solidFill>
              <a:latin typeface="Century Gothic" panose="020B0502020202020204" pitchFamily="34" charset="0"/>
            </a:endParaRPr>
          </a:p>
        </p:txBody>
      </p:sp>
      <p:sp>
        <p:nvSpPr>
          <p:cNvPr id="262" name="TextBox 261"/>
          <p:cNvSpPr txBox="1"/>
          <p:nvPr/>
        </p:nvSpPr>
        <p:spPr>
          <a:xfrm>
            <a:off x="1645387" y="4550121"/>
            <a:ext cx="8901230" cy="1107707"/>
          </a:xfrm>
          <a:prstGeom prst="rect">
            <a:avLst/>
          </a:prstGeom>
          <a:noFill/>
        </p:spPr>
        <p:txBody>
          <a:bodyPr wrap="square" lIns="0" tIns="0" rIns="0" bIns="0" rtlCol="0">
            <a:noAutofit/>
          </a:bodyPr>
          <a:lstStyle/>
          <a:p>
            <a:pPr algn="ctr"/>
            <a:r>
              <a:rPr lang="en-US" sz="2800" dirty="0">
                <a:solidFill>
                  <a:srgbClr val="FFFFFF"/>
                </a:solidFill>
                <a:latin typeface="Century Gothic"/>
                <a:cs typeface="Century Gothic"/>
              </a:rPr>
              <a:t>Glare control while maximizing </a:t>
            </a:r>
            <a:br>
              <a:rPr lang="en-US" sz="2800" dirty="0">
                <a:solidFill>
                  <a:srgbClr val="FFFFFF"/>
                </a:solidFill>
                <a:latin typeface="Century Gothic"/>
                <a:cs typeface="Century Gothic"/>
              </a:rPr>
            </a:br>
            <a:r>
              <a:rPr lang="en-US" sz="2800" dirty="0">
                <a:solidFill>
                  <a:srgbClr val="FFFFFF"/>
                </a:solidFill>
                <a:latin typeface="Century Gothic"/>
                <a:cs typeface="Century Gothic"/>
              </a:rPr>
              <a:t>daylight and views</a:t>
            </a:r>
          </a:p>
        </p:txBody>
      </p:sp>
      <p:sp>
        <p:nvSpPr>
          <p:cNvPr id="132" name="Slide Number Placeholder 8">
            <a:extLst>
              <a:ext uri="{FF2B5EF4-FFF2-40B4-BE49-F238E27FC236}">
                <a16:creationId xmlns:a16="http://schemas.microsoft.com/office/drawing/2014/main" id="{2E7130A9-A505-4C47-8D8A-71F7A6A177EF}"/>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65</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2925987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10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262"/>
                                        </p:tgtEl>
                                        <p:attrNameLst>
                                          <p:attrName>style.visibility</p:attrName>
                                        </p:attrNameLst>
                                      </p:cBhvr>
                                      <p:to>
                                        <p:strVal val="visible"/>
                                      </p:to>
                                    </p:set>
                                    <p:animEffect transition="in" filter="fade">
                                      <p:cBhvr>
                                        <p:cTn id="46"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7">
            <a:extLst>
              <a:ext uri="{FF2B5EF4-FFF2-40B4-BE49-F238E27FC236}">
                <a16:creationId xmlns:a16="http://schemas.microsoft.com/office/drawing/2014/main" id="{789E1DF5-8E0E-DF4C-9C3C-57E68DE831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 y="0"/>
            <a:ext cx="12191999" cy="6862075"/>
          </a:xfrm>
          <a:prstGeom prst="rect">
            <a:avLst/>
          </a:prstGeom>
        </p:spPr>
      </p:pic>
      <p:sp>
        <p:nvSpPr>
          <p:cNvPr id="36" name="Rectangle 35">
            <a:extLst>
              <a:ext uri="{FF2B5EF4-FFF2-40B4-BE49-F238E27FC236}">
                <a16:creationId xmlns:a16="http://schemas.microsoft.com/office/drawing/2014/main" id="{A531F8F8-A1B5-4D45-B3F8-64ED815C143F}"/>
              </a:ext>
            </a:extLst>
          </p:cNvPr>
          <p:cNvSpPr/>
          <p:nvPr/>
        </p:nvSpPr>
        <p:spPr>
          <a:xfrm>
            <a:off x="2" y="4097"/>
            <a:ext cx="12192000" cy="6862075"/>
          </a:xfrm>
          <a:prstGeom prst="rect">
            <a:avLst/>
          </a:prstGeom>
          <a:solidFill>
            <a:schemeClr val="accent1">
              <a:alpha val="3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sp>
        <p:nvSpPr>
          <p:cNvPr id="18" name="TextBox 17"/>
          <p:cNvSpPr txBox="1"/>
          <p:nvPr/>
        </p:nvSpPr>
        <p:spPr>
          <a:xfrm>
            <a:off x="828034" y="1895954"/>
            <a:ext cx="2823613" cy="954107"/>
          </a:xfrm>
          <a:prstGeom prst="rect">
            <a:avLst/>
          </a:prstGeom>
          <a:noFill/>
          <a:effectLst/>
        </p:spPr>
        <p:txBody>
          <a:bodyPr wrap="square" rtlCol="0">
            <a:spAutoFit/>
          </a:bodyPr>
          <a:lstStyle/>
          <a:p>
            <a:pPr algn="ctr"/>
            <a:r>
              <a:rPr lang="en-US" sz="2800" dirty="0">
                <a:solidFill>
                  <a:schemeClr val="bg1"/>
                </a:solidFill>
                <a:latin typeface="Century Gothic"/>
                <a:cs typeface="Century Gothic"/>
              </a:rPr>
              <a:t>Electrochromic Glass</a:t>
            </a:r>
          </a:p>
        </p:txBody>
      </p:sp>
      <p:cxnSp>
        <p:nvCxnSpPr>
          <p:cNvPr id="32" name="Straight Connector 31"/>
          <p:cNvCxnSpPr>
            <a:cxnSpLocks/>
          </p:cNvCxnSpPr>
          <p:nvPr/>
        </p:nvCxnSpPr>
        <p:spPr>
          <a:xfrm flipV="1">
            <a:off x="2875175" y="1329182"/>
            <a:ext cx="4345757" cy="1329179"/>
          </a:xfrm>
          <a:prstGeom prst="line">
            <a:avLst/>
          </a:prstGeom>
          <a:ln w="31750" cap="rnd">
            <a:solidFill>
              <a:schemeClr val="bg1">
                <a:alpha val="7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V="1">
            <a:off x="2861433" y="2121033"/>
            <a:ext cx="6046897" cy="568699"/>
          </a:xfrm>
          <a:prstGeom prst="line">
            <a:avLst/>
          </a:prstGeom>
          <a:ln w="31750" cap="rnd">
            <a:solidFill>
              <a:schemeClr val="bg1">
                <a:alpha val="7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2861432" y="2652153"/>
            <a:ext cx="6829323" cy="609524"/>
          </a:xfrm>
          <a:prstGeom prst="line">
            <a:avLst/>
          </a:prstGeom>
          <a:ln w="31750" cap="rnd">
            <a:solidFill>
              <a:schemeClr val="bg1">
                <a:alpha val="7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2861433" y="2689731"/>
            <a:ext cx="5801800" cy="1703162"/>
          </a:xfrm>
          <a:prstGeom prst="line">
            <a:avLst/>
          </a:prstGeom>
          <a:ln w="31750" cap="rnd">
            <a:solidFill>
              <a:schemeClr val="bg1">
                <a:alpha val="7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2861433" y="2689732"/>
            <a:ext cx="4387779" cy="2721256"/>
          </a:xfrm>
          <a:prstGeom prst="line">
            <a:avLst/>
          </a:prstGeom>
          <a:ln w="31750" cap="rnd">
            <a:solidFill>
              <a:schemeClr val="bg1">
                <a:alpha val="7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922931C-4E10-3249-B7FA-BB037030B11B}"/>
              </a:ext>
            </a:extLst>
          </p:cNvPr>
          <p:cNvSpPr/>
          <p:nvPr/>
        </p:nvSpPr>
        <p:spPr>
          <a:xfrm>
            <a:off x="7065956" y="200898"/>
            <a:ext cx="1720805" cy="1562186"/>
          </a:xfrm>
          <a:prstGeom prst="ellipse">
            <a:avLst/>
          </a:prstGeom>
          <a:solidFill>
            <a:srgbClr val="00B0F0">
              <a:alpha val="33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3" name="Oval 22">
            <a:extLst>
              <a:ext uri="{FF2B5EF4-FFF2-40B4-BE49-F238E27FC236}">
                <a16:creationId xmlns:a16="http://schemas.microsoft.com/office/drawing/2014/main" id="{2E0B3604-0169-FB4D-85A4-2042C7785264}"/>
              </a:ext>
            </a:extLst>
          </p:cNvPr>
          <p:cNvSpPr/>
          <p:nvPr/>
        </p:nvSpPr>
        <p:spPr>
          <a:xfrm>
            <a:off x="8793599" y="911700"/>
            <a:ext cx="1720805" cy="1562186"/>
          </a:xfrm>
          <a:prstGeom prst="ellipse">
            <a:avLst/>
          </a:prstGeom>
          <a:solidFill>
            <a:srgbClr val="00B0F0">
              <a:alpha val="33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sp>
        <p:nvSpPr>
          <p:cNvPr id="25" name="Oval 24">
            <a:extLst>
              <a:ext uri="{FF2B5EF4-FFF2-40B4-BE49-F238E27FC236}">
                <a16:creationId xmlns:a16="http://schemas.microsoft.com/office/drawing/2014/main" id="{26D67C8A-7DED-464B-90D6-035C4E9D4A89}"/>
              </a:ext>
            </a:extLst>
          </p:cNvPr>
          <p:cNvSpPr/>
          <p:nvPr/>
        </p:nvSpPr>
        <p:spPr>
          <a:xfrm>
            <a:off x="9692697" y="2466597"/>
            <a:ext cx="1720805" cy="1562186"/>
          </a:xfrm>
          <a:prstGeom prst="ellipse">
            <a:avLst/>
          </a:prstGeom>
          <a:solidFill>
            <a:srgbClr val="00B0F0">
              <a:alpha val="33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Oval 25">
            <a:extLst>
              <a:ext uri="{FF2B5EF4-FFF2-40B4-BE49-F238E27FC236}">
                <a16:creationId xmlns:a16="http://schemas.microsoft.com/office/drawing/2014/main" id="{A6D90A9F-F568-594E-AFB7-BFCBED92FE65}"/>
              </a:ext>
            </a:extLst>
          </p:cNvPr>
          <p:cNvSpPr/>
          <p:nvPr/>
        </p:nvSpPr>
        <p:spPr>
          <a:xfrm>
            <a:off x="8604256" y="3953916"/>
            <a:ext cx="1720805" cy="1562186"/>
          </a:xfrm>
          <a:prstGeom prst="ellipse">
            <a:avLst/>
          </a:prstGeom>
          <a:solidFill>
            <a:srgbClr val="00B0F0">
              <a:alpha val="33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Oval 26">
            <a:extLst>
              <a:ext uri="{FF2B5EF4-FFF2-40B4-BE49-F238E27FC236}">
                <a16:creationId xmlns:a16="http://schemas.microsoft.com/office/drawing/2014/main" id="{45F3144A-384D-7840-92D2-76F0864048B3}"/>
              </a:ext>
            </a:extLst>
          </p:cNvPr>
          <p:cNvSpPr/>
          <p:nvPr/>
        </p:nvSpPr>
        <p:spPr>
          <a:xfrm>
            <a:off x="7132950" y="5055447"/>
            <a:ext cx="1720805" cy="1562186"/>
          </a:xfrm>
          <a:prstGeom prst="ellipse">
            <a:avLst/>
          </a:prstGeom>
          <a:solidFill>
            <a:srgbClr val="00B0F0">
              <a:alpha val="33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4" name="TextBox 13"/>
          <p:cNvSpPr txBox="1"/>
          <p:nvPr/>
        </p:nvSpPr>
        <p:spPr>
          <a:xfrm>
            <a:off x="9407950" y="2832673"/>
            <a:ext cx="2303752" cy="830997"/>
          </a:xfrm>
          <a:prstGeom prst="rect">
            <a:avLst/>
          </a:prstGeom>
          <a:noFill/>
          <a:effectLst/>
        </p:spPr>
        <p:txBody>
          <a:bodyPr wrap="square" rtlCol="0">
            <a:spAutoFit/>
          </a:bodyPr>
          <a:lstStyle/>
          <a:p>
            <a:pPr algn="ctr"/>
            <a:r>
              <a:rPr lang="en-US" sz="1600" b="1" dirty="0">
                <a:solidFill>
                  <a:schemeClr val="bg1"/>
                </a:solidFill>
                <a:latin typeface="Century Gothic"/>
                <a:cs typeface="Century Gothic"/>
              </a:rPr>
              <a:t>Healthier </a:t>
            </a:r>
            <a:br>
              <a:rPr lang="en-US" sz="1600" b="1" dirty="0">
                <a:solidFill>
                  <a:schemeClr val="bg1"/>
                </a:solidFill>
                <a:latin typeface="Century Gothic"/>
                <a:cs typeface="Century Gothic"/>
              </a:rPr>
            </a:br>
            <a:r>
              <a:rPr lang="en-US" sz="1600" b="1" dirty="0">
                <a:solidFill>
                  <a:schemeClr val="bg1"/>
                </a:solidFill>
                <a:latin typeface="Century Gothic"/>
                <a:cs typeface="Century Gothic"/>
              </a:rPr>
              <a:t>and happier </a:t>
            </a:r>
            <a:br>
              <a:rPr lang="en-US" sz="1600" b="1" dirty="0">
                <a:solidFill>
                  <a:schemeClr val="bg1"/>
                </a:solidFill>
                <a:latin typeface="Century Gothic"/>
                <a:cs typeface="Century Gothic"/>
              </a:rPr>
            </a:br>
            <a:r>
              <a:rPr lang="en-US" sz="1600" b="1" dirty="0">
                <a:solidFill>
                  <a:schemeClr val="bg1"/>
                </a:solidFill>
                <a:latin typeface="Century Gothic"/>
                <a:cs typeface="Century Gothic"/>
              </a:rPr>
              <a:t>people </a:t>
            </a:r>
            <a:endParaRPr lang="en-US" sz="1600" b="1" baseline="30000" dirty="0">
              <a:solidFill>
                <a:schemeClr val="bg1"/>
              </a:solidFill>
              <a:latin typeface="Century Gothic"/>
              <a:cs typeface="Century Gothic"/>
            </a:endParaRPr>
          </a:p>
        </p:txBody>
      </p:sp>
      <p:sp>
        <p:nvSpPr>
          <p:cNvPr id="19" name="TextBox 18"/>
          <p:cNvSpPr txBox="1"/>
          <p:nvPr/>
        </p:nvSpPr>
        <p:spPr>
          <a:xfrm>
            <a:off x="8590499" y="1201197"/>
            <a:ext cx="2094584" cy="830997"/>
          </a:xfrm>
          <a:prstGeom prst="rect">
            <a:avLst/>
          </a:prstGeom>
          <a:noFill/>
          <a:effectLst/>
        </p:spPr>
        <p:txBody>
          <a:bodyPr wrap="square" rtlCol="0">
            <a:spAutoFit/>
          </a:bodyPr>
          <a:lstStyle/>
          <a:p>
            <a:pPr algn="ctr"/>
            <a:r>
              <a:rPr lang="en-US" sz="1600" b="1" dirty="0">
                <a:solidFill>
                  <a:schemeClr val="bg1"/>
                </a:solidFill>
                <a:latin typeface="Century Gothic"/>
                <a:cs typeface="Century Gothic"/>
              </a:rPr>
              <a:t>More </a:t>
            </a:r>
            <a:br>
              <a:rPr lang="en-US" sz="1600" b="1" dirty="0">
                <a:solidFill>
                  <a:schemeClr val="bg1"/>
                </a:solidFill>
                <a:latin typeface="Century Gothic"/>
                <a:cs typeface="Century Gothic"/>
              </a:rPr>
            </a:br>
            <a:r>
              <a:rPr lang="en-US" sz="1600" b="1" dirty="0">
                <a:solidFill>
                  <a:schemeClr val="bg1"/>
                </a:solidFill>
                <a:latin typeface="Century Gothic"/>
                <a:cs typeface="Century Gothic"/>
              </a:rPr>
              <a:t>productive</a:t>
            </a:r>
          </a:p>
          <a:p>
            <a:pPr algn="ctr"/>
            <a:r>
              <a:rPr lang="en-US" sz="1600" b="1" dirty="0">
                <a:solidFill>
                  <a:schemeClr val="bg1"/>
                </a:solidFill>
                <a:latin typeface="Century Gothic"/>
                <a:cs typeface="Century Gothic"/>
              </a:rPr>
              <a:t>employees </a:t>
            </a:r>
            <a:endParaRPr lang="en-US" sz="1600" b="1" baseline="30000" dirty="0">
              <a:solidFill>
                <a:schemeClr val="bg1"/>
              </a:solidFill>
              <a:latin typeface="Century Gothic"/>
              <a:cs typeface="Century Gothic"/>
            </a:endParaRPr>
          </a:p>
        </p:txBody>
      </p:sp>
      <p:sp>
        <p:nvSpPr>
          <p:cNvPr id="15" name="TextBox 14"/>
          <p:cNvSpPr txBox="1"/>
          <p:nvPr/>
        </p:nvSpPr>
        <p:spPr>
          <a:xfrm>
            <a:off x="6698796" y="715260"/>
            <a:ext cx="2421609" cy="584775"/>
          </a:xfrm>
          <a:prstGeom prst="rect">
            <a:avLst/>
          </a:prstGeom>
          <a:noFill/>
          <a:effectLst/>
        </p:spPr>
        <p:txBody>
          <a:bodyPr wrap="square" rtlCol="0">
            <a:spAutoFit/>
          </a:bodyPr>
          <a:lstStyle/>
          <a:p>
            <a:pPr algn="ctr"/>
            <a:r>
              <a:rPr lang="en-US" sz="1600" b="1" dirty="0">
                <a:solidFill>
                  <a:schemeClr val="bg1"/>
                </a:solidFill>
                <a:latin typeface="Century Gothic"/>
                <a:cs typeface="Century Gothic"/>
              </a:rPr>
              <a:t>Unobstructed </a:t>
            </a:r>
          </a:p>
          <a:p>
            <a:pPr algn="ctr"/>
            <a:r>
              <a:rPr lang="en-US" sz="1600" b="1" dirty="0">
                <a:solidFill>
                  <a:schemeClr val="bg1"/>
                </a:solidFill>
                <a:latin typeface="Century Gothic"/>
                <a:cs typeface="Century Gothic"/>
              </a:rPr>
              <a:t>views  </a:t>
            </a:r>
          </a:p>
        </p:txBody>
      </p:sp>
      <p:sp>
        <p:nvSpPr>
          <p:cNvPr id="17" name="TextBox 16"/>
          <p:cNvSpPr txBox="1"/>
          <p:nvPr/>
        </p:nvSpPr>
        <p:spPr>
          <a:xfrm>
            <a:off x="7406564" y="5532480"/>
            <a:ext cx="1134121" cy="584775"/>
          </a:xfrm>
          <a:prstGeom prst="rect">
            <a:avLst/>
          </a:prstGeom>
          <a:noFill/>
          <a:effectLst/>
        </p:spPr>
        <p:txBody>
          <a:bodyPr wrap="square" rtlCol="0">
            <a:spAutoFit/>
          </a:bodyPr>
          <a:lstStyle/>
          <a:p>
            <a:pPr algn="ctr"/>
            <a:r>
              <a:rPr lang="en-US" sz="1600" b="1" dirty="0">
                <a:solidFill>
                  <a:schemeClr val="bg1"/>
                </a:solidFill>
                <a:latin typeface="Century Gothic"/>
                <a:cs typeface="Century Gothic"/>
              </a:rPr>
              <a:t>Higher </a:t>
            </a:r>
            <a:br>
              <a:rPr lang="en-US" sz="1600" b="1" dirty="0">
                <a:solidFill>
                  <a:schemeClr val="bg1"/>
                </a:solidFill>
                <a:latin typeface="Century Gothic"/>
                <a:cs typeface="Century Gothic"/>
              </a:rPr>
            </a:br>
            <a:r>
              <a:rPr lang="en-US" sz="1600" b="1" dirty="0">
                <a:solidFill>
                  <a:schemeClr val="bg1"/>
                </a:solidFill>
                <a:latin typeface="Century Gothic"/>
                <a:cs typeface="Century Gothic"/>
              </a:rPr>
              <a:t>returns </a:t>
            </a:r>
          </a:p>
        </p:txBody>
      </p:sp>
      <p:sp>
        <p:nvSpPr>
          <p:cNvPr id="16" name="TextBox 15"/>
          <p:cNvSpPr txBox="1"/>
          <p:nvPr/>
        </p:nvSpPr>
        <p:spPr>
          <a:xfrm>
            <a:off x="8691513" y="4415148"/>
            <a:ext cx="1511432" cy="584775"/>
          </a:xfrm>
          <a:prstGeom prst="rect">
            <a:avLst/>
          </a:prstGeom>
          <a:noFill/>
          <a:effectLst/>
        </p:spPr>
        <p:txBody>
          <a:bodyPr wrap="square" rtlCol="0">
            <a:spAutoFit/>
          </a:bodyPr>
          <a:lstStyle/>
          <a:p>
            <a:pPr algn="ctr"/>
            <a:r>
              <a:rPr lang="en-US" sz="1600" b="1" dirty="0">
                <a:solidFill>
                  <a:schemeClr val="bg1"/>
                </a:solidFill>
                <a:latin typeface="Century Gothic"/>
                <a:cs typeface="Century Gothic"/>
              </a:rPr>
              <a:t>Greener </a:t>
            </a:r>
            <a:br>
              <a:rPr lang="en-US" sz="1600" b="1" dirty="0">
                <a:solidFill>
                  <a:schemeClr val="bg1"/>
                </a:solidFill>
                <a:latin typeface="Century Gothic"/>
                <a:cs typeface="Century Gothic"/>
              </a:rPr>
            </a:br>
            <a:r>
              <a:rPr lang="en-US" sz="1600" b="1" dirty="0">
                <a:solidFill>
                  <a:schemeClr val="bg1"/>
                </a:solidFill>
                <a:latin typeface="Century Gothic"/>
                <a:cs typeface="Century Gothic"/>
              </a:rPr>
              <a:t>building</a:t>
            </a:r>
            <a:endParaRPr lang="en-US" sz="1600" b="1" baseline="30000" dirty="0">
              <a:solidFill>
                <a:schemeClr val="bg1"/>
              </a:solidFill>
              <a:latin typeface="Century Gothic"/>
              <a:cs typeface="Century Gothic"/>
            </a:endParaRPr>
          </a:p>
        </p:txBody>
      </p:sp>
      <p:sp>
        <p:nvSpPr>
          <p:cNvPr id="41" name="Title 1">
            <a:extLst>
              <a:ext uri="{FF2B5EF4-FFF2-40B4-BE49-F238E27FC236}">
                <a16:creationId xmlns:a16="http://schemas.microsoft.com/office/drawing/2014/main" id="{C45A3C10-7A91-AB46-B00D-15E24FA1B49A}"/>
              </a:ext>
            </a:extLst>
          </p:cNvPr>
          <p:cNvSpPr txBox="1">
            <a:spLocks/>
          </p:cNvSpPr>
          <p:nvPr/>
        </p:nvSpPr>
        <p:spPr>
          <a:xfrm>
            <a:off x="436676" y="510856"/>
            <a:ext cx="11617325" cy="457200"/>
          </a:xfrm>
          <a:prstGeom prst="rect">
            <a:avLst/>
          </a:prstGeom>
        </p:spPr>
        <p:txBody>
          <a:bodyPr vert="horz" lIns="0" tIns="0" rIns="0" bIns="0" rtlCol="0" anchor="b" anchorCtr="0">
            <a:noAutofit/>
          </a:bodyPr>
          <a:lstStyle>
            <a:lvl1pPr algn="l" defTabSz="914400" rtl="0" eaLnBrk="1" latinLnBrk="0" hangingPunct="1">
              <a:lnSpc>
                <a:spcPct val="85000"/>
              </a:lnSpc>
              <a:spcBef>
                <a:spcPct val="0"/>
              </a:spcBef>
              <a:buNone/>
              <a:defRPr lang="en-US" sz="3600" kern="1200" dirty="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sz="2800" dirty="0">
                <a:solidFill>
                  <a:schemeClr val="bg1"/>
                </a:solidFill>
              </a:rPr>
              <a:t>Enabling the most requested</a:t>
            </a:r>
          </a:p>
          <a:p>
            <a:r>
              <a:rPr lang="en-US" sz="2800" dirty="0">
                <a:solidFill>
                  <a:schemeClr val="bg1"/>
                </a:solidFill>
              </a:rPr>
              <a:t> design element</a:t>
            </a:r>
          </a:p>
        </p:txBody>
      </p:sp>
    </p:spTree>
    <p:extLst>
      <p:ext uri="{BB962C8B-B14F-4D97-AF65-F5344CB8AC3E}">
        <p14:creationId xmlns:p14="http://schemas.microsoft.com/office/powerpoint/2010/main" val="25518729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chemeClr val="tx2"/>
                </a:solidFill>
              </a:rPr>
              <a:t>Benefits for Tenants/Occupants </a:t>
            </a:r>
          </a:p>
        </p:txBody>
      </p:sp>
      <p:sp>
        <p:nvSpPr>
          <p:cNvPr id="4" name="Slide Number Placeholder 3"/>
          <p:cNvSpPr>
            <a:spLocks noGrp="1"/>
          </p:cNvSpPr>
          <p:nvPr>
            <p:ph type="sldNum" sz="quarter" idx="4"/>
          </p:nvPr>
        </p:nvSpPr>
        <p:spPr/>
        <p:txBody>
          <a:bodyPr/>
          <a:lstStyle/>
          <a:p>
            <a:fld id="{DB150780-22E9-4FA5-82D2-A4C93B49AABD}" type="slidenum">
              <a:rPr lang="en-US" sz="1000" smtClean="0"/>
              <a:pPr/>
              <a:t>67</a:t>
            </a:fld>
            <a:endParaRPr lang="en-US" sz="1000" dirty="0"/>
          </a:p>
        </p:txBody>
      </p:sp>
      <p:sp>
        <p:nvSpPr>
          <p:cNvPr id="8" name="Rectangle 7">
            <a:extLst>
              <a:ext uri="{FF2B5EF4-FFF2-40B4-BE49-F238E27FC236}">
                <a16:creationId xmlns:a16="http://schemas.microsoft.com/office/drawing/2014/main" id="{7CD0BD9C-0BBC-43B4-A23D-373559E7617C}"/>
              </a:ext>
            </a:extLst>
          </p:cNvPr>
          <p:cNvSpPr/>
          <p:nvPr/>
        </p:nvSpPr>
        <p:spPr>
          <a:xfrm>
            <a:off x="9827253" y="3504073"/>
            <a:ext cx="1728153"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Increase productivity</a:t>
            </a:r>
          </a:p>
        </p:txBody>
      </p:sp>
      <p:sp>
        <p:nvSpPr>
          <p:cNvPr id="12" name="Rectangle 11">
            <a:extLst>
              <a:ext uri="{FF2B5EF4-FFF2-40B4-BE49-F238E27FC236}">
                <a16:creationId xmlns:a16="http://schemas.microsoft.com/office/drawing/2014/main" id="{E7B09F6D-16A3-4161-B83E-75D7B4EA56B6}"/>
              </a:ext>
            </a:extLst>
          </p:cNvPr>
          <p:cNvSpPr/>
          <p:nvPr/>
        </p:nvSpPr>
        <p:spPr>
          <a:xfrm>
            <a:off x="4454965" y="3504073"/>
            <a:ext cx="1428159"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Save energy</a:t>
            </a:r>
          </a:p>
        </p:txBody>
      </p:sp>
      <p:sp>
        <p:nvSpPr>
          <p:cNvPr id="13" name="Rectangle 12">
            <a:extLst>
              <a:ext uri="{FF2B5EF4-FFF2-40B4-BE49-F238E27FC236}">
                <a16:creationId xmlns:a16="http://schemas.microsoft.com/office/drawing/2014/main" id="{681881EB-1F8B-48E7-A9EA-4857A5845639}"/>
              </a:ext>
            </a:extLst>
          </p:cNvPr>
          <p:cNvSpPr/>
          <p:nvPr/>
        </p:nvSpPr>
        <p:spPr>
          <a:xfrm>
            <a:off x="2552251" y="3505842"/>
            <a:ext cx="1565972"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Control glare</a:t>
            </a:r>
          </a:p>
        </p:txBody>
      </p:sp>
      <p:sp>
        <p:nvSpPr>
          <p:cNvPr id="17" name="Rectangle 16">
            <a:extLst>
              <a:ext uri="{FF2B5EF4-FFF2-40B4-BE49-F238E27FC236}">
                <a16:creationId xmlns:a16="http://schemas.microsoft.com/office/drawing/2014/main" id="{765B6560-A170-47A8-8C45-792ECEB485C4}"/>
              </a:ext>
            </a:extLst>
          </p:cNvPr>
          <p:cNvSpPr/>
          <p:nvPr/>
        </p:nvSpPr>
        <p:spPr>
          <a:xfrm>
            <a:off x="8087191" y="3505840"/>
            <a:ext cx="1565972" cy="923330"/>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Increase usable floor space</a:t>
            </a:r>
          </a:p>
        </p:txBody>
      </p:sp>
      <p:sp>
        <p:nvSpPr>
          <p:cNvPr id="24" name="Rectangle 23">
            <a:extLst>
              <a:ext uri="{FF2B5EF4-FFF2-40B4-BE49-F238E27FC236}">
                <a16:creationId xmlns:a16="http://schemas.microsoft.com/office/drawing/2014/main" id="{A7FAE409-48D9-42B6-90D8-919107EFDB2C}"/>
              </a:ext>
            </a:extLst>
          </p:cNvPr>
          <p:cNvSpPr/>
          <p:nvPr/>
        </p:nvSpPr>
        <p:spPr>
          <a:xfrm>
            <a:off x="503210" y="3516771"/>
            <a:ext cx="1968758"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Optimize daylight</a:t>
            </a:r>
          </a:p>
        </p:txBody>
      </p:sp>
      <p:grpSp>
        <p:nvGrpSpPr>
          <p:cNvPr id="2" name="Group 1">
            <a:extLst>
              <a:ext uri="{FF2B5EF4-FFF2-40B4-BE49-F238E27FC236}">
                <a16:creationId xmlns:a16="http://schemas.microsoft.com/office/drawing/2014/main" id="{9A38C3CE-B97E-CA4A-8CCB-ED8BE1A1324D}"/>
              </a:ext>
            </a:extLst>
          </p:cNvPr>
          <p:cNvGrpSpPr/>
          <p:nvPr/>
        </p:nvGrpSpPr>
        <p:grpSpPr>
          <a:xfrm>
            <a:off x="720264" y="1806166"/>
            <a:ext cx="10740989" cy="1672325"/>
            <a:chOff x="314913" y="1825020"/>
            <a:chExt cx="11648112" cy="1813560"/>
          </a:xfrm>
        </p:grpSpPr>
        <p:grpSp>
          <p:nvGrpSpPr>
            <p:cNvPr id="5" name="Group 4"/>
            <p:cNvGrpSpPr/>
            <p:nvPr/>
          </p:nvGrpSpPr>
          <p:grpSpPr>
            <a:xfrm>
              <a:off x="4279213" y="1901220"/>
              <a:ext cx="1737360" cy="1737360"/>
              <a:chOff x="4221023" y="1901220"/>
              <a:chExt cx="1737360" cy="1737360"/>
            </a:xfrm>
          </p:grpSpPr>
          <p:sp>
            <p:nvSpPr>
              <p:cNvPr id="6" name="Oval 5">
                <a:extLst>
                  <a:ext uri="{FF2B5EF4-FFF2-40B4-BE49-F238E27FC236}">
                    <a16:creationId xmlns:a16="http://schemas.microsoft.com/office/drawing/2014/main" id="{E92E8061-F1F0-4288-9BFF-6979B6604516}"/>
                  </a:ext>
                </a:extLst>
              </p:cNvPr>
              <p:cNvSpPr/>
              <p:nvPr/>
            </p:nvSpPr>
            <p:spPr>
              <a:xfrm>
                <a:off x="4221023" y="1901220"/>
                <a:ext cx="1737360" cy="1737360"/>
              </a:xfrm>
              <a:prstGeom prst="ellipse">
                <a:avLst/>
              </a:prstGeom>
              <a:solidFill>
                <a:schemeClr val="accent4"/>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Century Gothic" panose="020B0502020202020204" pitchFamily="34" charset="0"/>
                </a:endParaRPr>
              </a:p>
            </p:txBody>
          </p:sp>
          <p:pic>
            <p:nvPicPr>
              <p:cNvPr id="7" name="Graphic 7" descr="Snowflake">
                <a:extLst>
                  <a:ext uri="{FF2B5EF4-FFF2-40B4-BE49-F238E27FC236}">
                    <a16:creationId xmlns:a16="http://schemas.microsoft.com/office/drawing/2014/main" id="{53AD7FE9-7490-4913-8EEB-F16AC891340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5375" y="2025572"/>
                <a:ext cx="1488656" cy="1488656"/>
              </a:xfrm>
              <a:prstGeom prst="rect">
                <a:avLst/>
              </a:prstGeom>
            </p:spPr>
          </p:pic>
        </p:grpSp>
        <p:grpSp>
          <p:nvGrpSpPr>
            <p:cNvPr id="9" name="Group 8">
              <a:extLst>
                <a:ext uri="{FF2B5EF4-FFF2-40B4-BE49-F238E27FC236}">
                  <a16:creationId xmlns:a16="http://schemas.microsoft.com/office/drawing/2014/main" id="{341FAC9C-502B-9446-A717-3B32053CDA23}"/>
                </a:ext>
              </a:extLst>
            </p:cNvPr>
            <p:cNvGrpSpPr/>
            <p:nvPr/>
          </p:nvGrpSpPr>
          <p:grpSpPr>
            <a:xfrm>
              <a:off x="2297063" y="1837720"/>
              <a:ext cx="1737360" cy="1737360"/>
              <a:chOff x="2266258" y="1837720"/>
              <a:chExt cx="1737360" cy="1737360"/>
            </a:xfrm>
          </p:grpSpPr>
          <p:sp>
            <p:nvSpPr>
              <p:cNvPr id="10" name="Oval 9">
                <a:extLst>
                  <a:ext uri="{FF2B5EF4-FFF2-40B4-BE49-F238E27FC236}">
                    <a16:creationId xmlns:a16="http://schemas.microsoft.com/office/drawing/2014/main" id="{8908398F-990A-4F94-A085-CD6931B8316D}"/>
                  </a:ext>
                </a:extLst>
              </p:cNvPr>
              <p:cNvSpPr/>
              <p:nvPr/>
            </p:nvSpPr>
            <p:spPr>
              <a:xfrm>
                <a:off x="2266258" y="1837720"/>
                <a:ext cx="1737360" cy="1737360"/>
              </a:xfrm>
              <a:prstGeom prst="ellipse">
                <a:avLst/>
              </a:prstGeom>
              <a:solidFill>
                <a:srgbClr val="011F38"/>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Century Gothic" panose="020B0502020202020204" pitchFamily="34" charset="0"/>
                </a:endParaRPr>
              </a:p>
            </p:txBody>
          </p:sp>
          <p:pic>
            <p:nvPicPr>
              <p:cNvPr id="11" name="Graphic 23" descr="Sunglasses">
                <a:extLst>
                  <a:ext uri="{FF2B5EF4-FFF2-40B4-BE49-F238E27FC236}">
                    <a16:creationId xmlns:a16="http://schemas.microsoft.com/office/drawing/2014/main" id="{8C41719B-DEAB-4697-A916-E55E3424778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40986" y="2112448"/>
                <a:ext cx="1187904" cy="1187904"/>
              </a:xfrm>
              <a:prstGeom prst="rect">
                <a:avLst/>
              </a:prstGeom>
            </p:spPr>
          </p:pic>
        </p:grpSp>
        <p:grpSp>
          <p:nvGrpSpPr>
            <p:cNvPr id="14" name="Group 13"/>
            <p:cNvGrpSpPr/>
            <p:nvPr/>
          </p:nvGrpSpPr>
          <p:grpSpPr>
            <a:xfrm>
              <a:off x="10225665" y="1825020"/>
              <a:ext cx="1737360" cy="1737360"/>
              <a:chOff x="10224077" y="1825020"/>
              <a:chExt cx="1737360" cy="1737360"/>
            </a:xfrm>
          </p:grpSpPr>
          <p:sp>
            <p:nvSpPr>
              <p:cNvPr id="15" name="Oval 14">
                <a:extLst>
                  <a:ext uri="{FF2B5EF4-FFF2-40B4-BE49-F238E27FC236}">
                    <a16:creationId xmlns:a16="http://schemas.microsoft.com/office/drawing/2014/main" id="{5356840D-93EC-415C-891E-DF28041AE7BC}"/>
                  </a:ext>
                </a:extLst>
              </p:cNvPr>
              <p:cNvSpPr/>
              <p:nvPr/>
            </p:nvSpPr>
            <p:spPr>
              <a:xfrm>
                <a:off x="10224077" y="1825020"/>
                <a:ext cx="1737360" cy="1737360"/>
              </a:xfrm>
              <a:prstGeom prst="ellipse">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Century Gothic" panose="020B0502020202020204" pitchFamily="34" charset="0"/>
                </a:endParaRPr>
              </a:p>
            </p:txBody>
          </p:sp>
          <p:pic>
            <p:nvPicPr>
              <p:cNvPr id="16" name="Picture 15">
                <a:extLst>
                  <a:ext uri="{FF2B5EF4-FFF2-40B4-BE49-F238E27FC236}">
                    <a16:creationId xmlns:a16="http://schemas.microsoft.com/office/drawing/2014/main" id="{8F286C2E-BE61-4EBF-B96F-7B2E2DB0C5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33302" y="2134245"/>
                <a:ext cx="1118910" cy="1118910"/>
              </a:xfrm>
              <a:prstGeom prst="rect">
                <a:avLst/>
              </a:prstGeom>
            </p:spPr>
          </p:pic>
        </p:grpSp>
        <p:grpSp>
          <p:nvGrpSpPr>
            <p:cNvPr id="18" name="Group 17"/>
            <p:cNvGrpSpPr/>
            <p:nvPr/>
          </p:nvGrpSpPr>
          <p:grpSpPr>
            <a:xfrm>
              <a:off x="8243513" y="1825020"/>
              <a:ext cx="1737360" cy="1737360"/>
              <a:chOff x="8157829" y="1825020"/>
              <a:chExt cx="1737360" cy="1737360"/>
            </a:xfrm>
          </p:grpSpPr>
          <p:sp>
            <p:nvSpPr>
              <p:cNvPr id="19" name="Oval 18">
                <a:extLst>
                  <a:ext uri="{FF2B5EF4-FFF2-40B4-BE49-F238E27FC236}">
                    <a16:creationId xmlns:a16="http://schemas.microsoft.com/office/drawing/2014/main" id="{247F305D-9851-41D3-A286-450FFA17FF2B}"/>
                  </a:ext>
                </a:extLst>
              </p:cNvPr>
              <p:cNvSpPr/>
              <p:nvPr/>
            </p:nvSpPr>
            <p:spPr>
              <a:xfrm>
                <a:off x="8157829" y="1825020"/>
                <a:ext cx="1737360" cy="1737360"/>
              </a:xfrm>
              <a:prstGeom prst="ellipse">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Century Gothic" panose="020B0502020202020204" pitchFamily="34" charset="0"/>
                </a:endParaRPr>
              </a:p>
            </p:txBody>
          </p:sp>
          <p:pic>
            <p:nvPicPr>
              <p:cNvPr id="20" name="Graphic 8" descr="Building">
                <a:extLst>
                  <a:ext uri="{FF2B5EF4-FFF2-40B4-BE49-F238E27FC236}">
                    <a16:creationId xmlns:a16="http://schemas.microsoft.com/office/drawing/2014/main" id="{496356CB-0623-45B0-8BD5-8C296739A964}"/>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6022" y="2173213"/>
                <a:ext cx="1040975" cy="1040975"/>
              </a:xfrm>
              <a:prstGeom prst="rect">
                <a:avLst/>
              </a:prstGeom>
            </p:spPr>
          </p:pic>
        </p:grpSp>
        <p:grpSp>
          <p:nvGrpSpPr>
            <p:cNvPr id="21" name="Group 20"/>
            <p:cNvGrpSpPr/>
            <p:nvPr/>
          </p:nvGrpSpPr>
          <p:grpSpPr>
            <a:xfrm>
              <a:off x="314913" y="1837720"/>
              <a:ext cx="1737360" cy="1737360"/>
              <a:chOff x="313325" y="1837720"/>
              <a:chExt cx="1737360" cy="1737360"/>
            </a:xfrm>
          </p:grpSpPr>
          <p:sp>
            <p:nvSpPr>
              <p:cNvPr id="22" name="Oval 21">
                <a:extLst>
                  <a:ext uri="{FF2B5EF4-FFF2-40B4-BE49-F238E27FC236}">
                    <a16:creationId xmlns:a16="http://schemas.microsoft.com/office/drawing/2014/main" id="{90DE48C4-6C25-47F5-AAA6-3EB82419498F}"/>
                  </a:ext>
                </a:extLst>
              </p:cNvPr>
              <p:cNvSpPr/>
              <p:nvPr/>
            </p:nvSpPr>
            <p:spPr>
              <a:xfrm>
                <a:off x="313325" y="1837720"/>
                <a:ext cx="1737360" cy="1737360"/>
              </a:xfrm>
              <a:prstGeom prst="ellipse">
                <a:avLst/>
              </a:prstGeom>
              <a:solidFill>
                <a:schemeClr val="tx2">
                  <a:lumMod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Century Gothic" panose="020B0502020202020204" pitchFamily="34" charset="0"/>
                </a:endParaRPr>
              </a:p>
            </p:txBody>
          </p:sp>
          <p:pic>
            <p:nvPicPr>
              <p:cNvPr id="23" name="Graphic 5" descr="Sun">
                <a:extLst>
                  <a:ext uri="{FF2B5EF4-FFF2-40B4-BE49-F238E27FC236}">
                    <a16:creationId xmlns:a16="http://schemas.microsoft.com/office/drawing/2014/main" id="{0B7A7692-2EF7-4355-80F8-F0010AEC8A5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98875" y="2123270"/>
                <a:ext cx="1166261" cy="1166261"/>
              </a:xfrm>
              <a:prstGeom prst="rect">
                <a:avLst/>
              </a:prstGeom>
            </p:spPr>
          </p:pic>
        </p:grpSp>
        <p:grpSp>
          <p:nvGrpSpPr>
            <p:cNvPr id="25" name="Group 24"/>
            <p:cNvGrpSpPr/>
            <p:nvPr/>
          </p:nvGrpSpPr>
          <p:grpSpPr>
            <a:xfrm>
              <a:off x="6261363" y="1825020"/>
              <a:ext cx="1737360" cy="1737360"/>
              <a:chOff x="6143404" y="1825020"/>
              <a:chExt cx="1737360" cy="1737360"/>
            </a:xfrm>
          </p:grpSpPr>
          <p:sp>
            <p:nvSpPr>
              <p:cNvPr id="26" name="Oval 25">
                <a:extLst>
                  <a:ext uri="{FF2B5EF4-FFF2-40B4-BE49-F238E27FC236}">
                    <a16:creationId xmlns:a16="http://schemas.microsoft.com/office/drawing/2014/main" id="{86E75116-36B5-4103-982C-1838F0ABCD35}"/>
                  </a:ext>
                </a:extLst>
              </p:cNvPr>
              <p:cNvSpPr/>
              <p:nvPr/>
            </p:nvSpPr>
            <p:spPr>
              <a:xfrm>
                <a:off x="6143404" y="1825020"/>
                <a:ext cx="1737360" cy="1737360"/>
              </a:xfrm>
              <a:prstGeom prst="ellipse">
                <a:avLst/>
              </a:prstGeom>
              <a:solidFill>
                <a:schemeClr val="tx2">
                  <a:lumMod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solidFill>
                  <a:latin typeface="Century Gothic" panose="020B0502020202020204" pitchFamily="34" charset="0"/>
                </a:endParaRPr>
              </a:p>
            </p:txBody>
          </p:sp>
          <p:pic>
            <p:nvPicPr>
              <p:cNvPr id="27" name="Graphic 6" descr="Thermometer">
                <a:extLst>
                  <a:ext uri="{FF2B5EF4-FFF2-40B4-BE49-F238E27FC236}">
                    <a16:creationId xmlns:a16="http://schemas.microsoft.com/office/drawing/2014/main" id="{4B6C0CAF-3DEE-4E3D-B1AB-03BE2905E171}"/>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412150" y="2093766"/>
                <a:ext cx="1199869" cy="1199869"/>
              </a:xfrm>
              <a:prstGeom prst="rect">
                <a:avLst/>
              </a:prstGeom>
            </p:spPr>
          </p:pic>
        </p:grpSp>
      </p:grpSp>
      <p:sp>
        <p:nvSpPr>
          <p:cNvPr id="28" name="Rectangle 27">
            <a:extLst>
              <a:ext uri="{FF2B5EF4-FFF2-40B4-BE49-F238E27FC236}">
                <a16:creationId xmlns:a16="http://schemas.microsoft.com/office/drawing/2014/main" id="{04164A5F-64CC-4E9C-816C-8F123AB6CD83}"/>
              </a:ext>
            </a:extLst>
          </p:cNvPr>
          <p:cNvSpPr/>
          <p:nvPr/>
        </p:nvSpPr>
        <p:spPr>
          <a:xfrm>
            <a:off x="6133119" y="3505842"/>
            <a:ext cx="1728073" cy="918277"/>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 Improve thermal comfort</a:t>
            </a:r>
          </a:p>
        </p:txBody>
      </p:sp>
      <p:grpSp>
        <p:nvGrpSpPr>
          <p:cNvPr id="29" name="Group 28"/>
          <p:cNvGrpSpPr/>
          <p:nvPr/>
        </p:nvGrpSpPr>
        <p:grpSpPr>
          <a:xfrm>
            <a:off x="1372358" y="5086113"/>
            <a:ext cx="9447284" cy="1015164"/>
            <a:chOff x="1427920" y="5086113"/>
            <a:chExt cx="9447284" cy="1015164"/>
          </a:xfrm>
        </p:grpSpPr>
        <p:sp>
          <p:nvSpPr>
            <p:cNvPr id="30" name="Rectangle 29">
              <a:extLst>
                <a:ext uri="{FF2B5EF4-FFF2-40B4-BE49-F238E27FC236}">
                  <a16:creationId xmlns:a16="http://schemas.microsoft.com/office/drawing/2014/main" id="{5F5A4803-CFAD-4489-A769-19CC2402A118}"/>
                </a:ext>
              </a:extLst>
            </p:cNvPr>
            <p:cNvSpPr/>
            <p:nvPr/>
          </p:nvSpPr>
          <p:spPr>
            <a:xfrm>
              <a:off x="3304182" y="5086113"/>
              <a:ext cx="7571022" cy="1015164"/>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r>
                <a:rPr lang="en-US" sz="1400" dirty="0">
                  <a:solidFill>
                    <a:schemeClr val="tx2"/>
                  </a:solidFill>
                  <a:latin typeface="Century Gothic" panose="020B0502020202020204" pitchFamily="34" charset="0"/>
                  <a:ea typeface="Tahoma" panose="020B0604030504040204" pitchFamily="34" charset="0"/>
                  <a:cs typeface="Tahoma" panose="020B0604030504040204" pitchFamily="34" charset="0"/>
                </a:rPr>
                <a:t>The cost is far outweighed by worker satisfaction. “Our annual payroll is $100 million,” CEO &amp; Founder Patrick Byrne says. “If we can do something that makes people 2% more efficient, that’s worth $2 million [annually].”</a:t>
              </a:r>
              <a:endParaRPr lang="en-US" sz="1400" dirty="0">
                <a:solidFill>
                  <a:schemeClr val="tx2"/>
                </a:solidFill>
                <a:latin typeface="Century Gothic" panose="020B0502020202020204" pitchFamily="34" charset="0"/>
              </a:endParaRPr>
            </a:p>
          </p:txBody>
        </p:sp>
        <p:cxnSp>
          <p:nvCxnSpPr>
            <p:cNvPr id="31" name="Straight Connector 30">
              <a:extLst>
                <a:ext uri="{FF2B5EF4-FFF2-40B4-BE49-F238E27FC236}">
                  <a16:creationId xmlns:a16="http://schemas.microsoft.com/office/drawing/2014/main" id="{FC79D1F6-EE93-4439-BB5E-DE2EB970BF19}"/>
                </a:ext>
              </a:extLst>
            </p:cNvPr>
            <p:cNvCxnSpPr/>
            <p:nvPr/>
          </p:nvCxnSpPr>
          <p:spPr>
            <a:xfrm>
              <a:off x="3206359" y="5213881"/>
              <a:ext cx="0" cy="759629"/>
            </a:xfrm>
            <a:prstGeom prst="line">
              <a:avLst/>
            </a:prstGeom>
            <a:ln w="9525" cap="rnd">
              <a:solidFill>
                <a:schemeClr val="tx2">
                  <a:alpha val="46000"/>
                </a:schemeClr>
              </a:solidFill>
            </a:ln>
          </p:spPr>
          <p:style>
            <a:lnRef idx="1">
              <a:schemeClr val="accent1"/>
            </a:lnRef>
            <a:fillRef idx="0">
              <a:schemeClr val="accent1"/>
            </a:fillRef>
            <a:effectRef idx="0">
              <a:schemeClr val="accent1"/>
            </a:effectRef>
            <a:fontRef idx="minor">
              <a:schemeClr val="tx1"/>
            </a:fontRef>
          </p:style>
        </p:cxnSp>
        <p:pic>
          <p:nvPicPr>
            <p:cNvPr id="32" name="Picture 2" descr="Image result for overstocklogo">
              <a:extLst>
                <a:ext uri="{FF2B5EF4-FFF2-40B4-BE49-F238E27FC236}">
                  <a16:creationId xmlns:a16="http://schemas.microsoft.com/office/drawing/2014/main" id="{F2F983C0-02FF-4994-A03E-57AEC42A0A5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27920" y="5367971"/>
              <a:ext cx="1526608" cy="43470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Slide Number Placeholder 8">
            <a:extLst>
              <a:ext uri="{FF2B5EF4-FFF2-40B4-BE49-F238E27FC236}">
                <a16:creationId xmlns:a16="http://schemas.microsoft.com/office/drawing/2014/main" id="{C21EBD85-E5D2-4E6C-986D-4CB4E8510253}"/>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latin typeface="Century Gothic" panose="020B0502020202020204" pitchFamily="34" charset="0"/>
              </a:rPr>
              <a:pPr/>
              <a:t>67</a:t>
            </a:fld>
            <a:endParaRPr lang="en-US" sz="1000" dirty="0">
              <a:latin typeface="Century Gothic" panose="020B0502020202020204" pitchFamily="34" charset="0"/>
            </a:endParaRPr>
          </a:p>
        </p:txBody>
      </p:sp>
    </p:spTree>
    <p:extLst>
      <p:ext uri="{BB962C8B-B14F-4D97-AF65-F5344CB8AC3E}">
        <p14:creationId xmlns:p14="http://schemas.microsoft.com/office/powerpoint/2010/main" val="11226991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8049" y="282746"/>
            <a:ext cx="6442690" cy="457200"/>
          </a:xfrm>
        </p:spPr>
        <p:txBody>
          <a:bodyPr/>
          <a:lstStyle/>
          <a:p>
            <a:r>
              <a:rPr lang="en-US" b="0" dirty="0">
                <a:solidFill>
                  <a:schemeClr val="tx2"/>
                </a:solidFill>
              </a:rPr>
              <a:t>Benefits for Landlord/Developers</a:t>
            </a:r>
          </a:p>
        </p:txBody>
      </p:sp>
      <p:sp>
        <p:nvSpPr>
          <p:cNvPr id="4" name="Slide Number Placeholder 3"/>
          <p:cNvSpPr>
            <a:spLocks noGrp="1"/>
          </p:cNvSpPr>
          <p:nvPr>
            <p:ph type="sldNum" sz="quarter" idx="4"/>
          </p:nvPr>
        </p:nvSpPr>
        <p:spPr/>
        <p:txBody>
          <a:bodyPr/>
          <a:lstStyle/>
          <a:p>
            <a:fld id="{DB150780-22E9-4FA5-82D2-A4C93B49AABD}" type="slidenum">
              <a:rPr lang="en-US" sz="1000" smtClean="0"/>
              <a:pPr/>
              <a:t>68</a:t>
            </a:fld>
            <a:endParaRPr lang="en-US" sz="1000" dirty="0"/>
          </a:p>
        </p:txBody>
      </p:sp>
      <p:sp>
        <p:nvSpPr>
          <p:cNvPr id="33" name="Rectangle 32">
            <a:extLst>
              <a:ext uri="{FF2B5EF4-FFF2-40B4-BE49-F238E27FC236}">
                <a16:creationId xmlns:a16="http://schemas.microsoft.com/office/drawing/2014/main" id="{6A459023-68DF-486E-8533-93A16152E42A}"/>
              </a:ext>
            </a:extLst>
          </p:cNvPr>
          <p:cNvSpPr/>
          <p:nvPr/>
        </p:nvSpPr>
        <p:spPr>
          <a:xfrm>
            <a:off x="2808799" y="3461207"/>
            <a:ext cx="2174083"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Differentiate </a:t>
            </a:r>
            <a:br>
              <a:rPr lang="en-US" b="1"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from competition</a:t>
            </a:r>
          </a:p>
        </p:txBody>
      </p:sp>
      <p:sp>
        <p:nvSpPr>
          <p:cNvPr id="36" name="Rectangle 35">
            <a:extLst>
              <a:ext uri="{FF2B5EF4-FFF2-40B4-BE49-F238E27FC236}">
                <a16:creationId xmlns:a16="http://schemas.microsoft.com/office/drawing/2014/main" id="{35A0F08B-180F-47BA-B955-54E9B73103BB}"/>
              </a:ext>
            </a:extLst>
          </p:cNvPr>
          <p:cNvSpPr/>
          <p:nvPr/>
        </p:nvSpPr>
        <p:spPr>
          <a:xfrm>
            <a:off x="806686" y="3458134"/>
            <a:ext cx="1972777"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Capture </a:t>
            </a:r>
            <a:br>
              <a:rPr lang="en-US" b="1"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higher returns</a:t>
            </a:r>
          </a:p>
        </p:txBody>
      </p:sp>
      <p:sp>
        <p:nvSpPr>
          <p:cNvPr id="39" name="Rectangle 38">
            <a:extLst>
              <a:ext uri="{FF2B5EF4-FFF2-40B4-BE49-F238E27FC236}">
                <a16:creationId xmlns:a16="http://schemas.microsoft.com/office/drawing/2014/main" id="{3246C21A-B601-4977-BC45-52DBF1E5EA3E}"/>
              </a:ext>
            </a:extLst>
          </p:cNvPr>
          <p:cNvSpPr/>
          <p:nvPr/>
        </p:nvSpPr>
        <p:spPr>
          <a:xfrm>
            <a:off x="4888937" y="3461207"/>
            <a:ext cx="2251716"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Eliminate</a:t>
            </a:r>
            <a:br>
              <a:rPr lang="en-US" b="1"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Shades</a:t>
            </a:r>
          </a:p>
        </p:txBody>
      </p:sp>
      <p:sp>
        <p:nvSpPr>
          <p:cNvPr id="40" name="Rectangle 39">
            <a:extLst>
              <a:ext uri="{FF2B5EF4-FFF2-40B4-BE49-F238E27FC236}">
                <a16:creationId xmlns:a16="http://schemas.microsoft.com/office/drawing/2014/main" id="{8F190FF2-4A46-4B94-95F6-92124B16376E}"/>
              </a:ext>
            </a:extLst>
          </p:cNvPr>
          <p:cNvSpPr/>
          <p:nvPr/>
        </p:nvSpPr>
        <p:spPr>
          <a:xfrm>
            <a:off x="7145575" y="3461207"/>
            <a:ext cx="1976530"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Downsize</a:t>
            </a:r>
            <a:br>
              <a:rPr lang="en-US" b="1"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HVAC</a:t>
            </a:r>
          </a:p>
        </p:txBody>
      </p:sp>
      <p:sp>
        <p:nvSpPr>
          <p:cNvPr id="41" name="Rectangle 40">
            <a:extLst>
              <a:ext uri="{FF2B5EF4-FFF2-40B4-BE49-F238E27FC236}">
                <a16:creationId xmlns:a16="http://schemas.microsoft.com/office/drawing/2014/main" id="{8CC4A3C2-EF60-4B76-8860-E3A274CB96C7}"/>
              </a:ext>
            </a:extLst>
          </p:cNvPr>
          <p:cNvSpPr/>
          <p:nvPr/>
        </p:nvSpPr>
        <p:spPr>
          <a:xfrm>
            <a:off x="9280466" y="3451780"/>
            <a:ext cx="1976439" cy="646331"/>
          </a:xfrm>
          <a:prstGeom prst="rect">
            <a:avLst/>
          </a:prstGeom>
        </p:spPr>
        <p:txBody>
          <a:bodyPr wrap="square" anchor="ctr">
            <a:spAutoFit/>
          </a:bodyPr>
          <a:lstStyle/>
          <a:p>
            <a:pPr algn="ctr"/>
            <a:r>
              <a:rPr lang="en-US" b="1" dirty="0">
                <a:solidFill>
                  <a:schemeClr val="tx2"/>
                </a:solidFill>
                <a:latin typeface="Century Gothic" panose="020B0502020202020204" pitchFamily="34" charset="0"/>
              </a:rPr>
              <a:t>Gain LEED</a:t>
            </a:r>
            <a:br>
              <a:rPr lang="en-US" b="1" dirty="0">
                <a:solidFill>
                  <a:schemeClr val="tx2"/>
                </a:solidFill>
                <a:latin typeface="Century Gothic" panose="020B0502020202020204" pitchFamily="34" charset="0"/>
              </a:rPr>
            </a:br>
            <a:r>
              <a:rPr lang="en-US" b="1" dirty="0">
                <a:solidFill>
                  <a:schemeClr val="tx2"/>
                </a:solidFill>
                <a:latin typeface="Century Gothic" panose="020B0502020202020204" pitchFamily="34" charset="0"/>
              </a:rPr>
              <a:t>Points</a:t>
            </a:r>
          </a:p>
        </p:txBody>
      </p:sp>
      <p:grpSp>
        <p:nvGrpSpPr>
          <p:cNvPr id="5" name="Group 4">
            <a:extLst>
              <a:ext uri="{FF2B5EF4-FFF2-40B4-BE49-F238E27FC236}">
                <a16:creationId xmlns:a16="http://schemas.microsoft.com/office/drawing/2014/main" id="{0D53A7F9-AC04-014E-96DB-DFB5E4F10699}"/>
              </a:ext>
            </a:extLst>
          </p:cNvPr>
          <p:cNvGrpSpPr/>
          <p:nvPr/>
        </p:nvGrpSpPr>
        <p:grpSpPr>
          <a:xfrm>
            <a:off x="1055800" y="1811307"/>
            <a:ext cx="9992193" cy="1561843"/>
            <a:chOff x="489304" y="1811307"/>
            <a:chExt cx="11138259" cy="1740980"/>
          </a:xfrm>
        </p:grpSpPr>
        <p:grpSp>
          <p:nvGrpSpPr>
            <p:cNvPr id="49" name="Group 48"/>
            <p:cNvGrpSpPr/>
            <p:nvPr/>
          </p:nvGrpSpPr>
          <p:grpSpPr>
            <a:xfrm>
              <a:off x="2805370" y="1811307"/>
              <a:ext cx="1737360" cy="1737360"/>
              <a:chOff x="2613282" y="2067339"/>
              <a:chExt cx="1737360" cy="1737360"/>
            </a:xfrm>
          </p:grpSpPr>
          <p:sp>
            <p:nvSpPr>
              <p:cNvPr id="34" name="Oval 33">
                <a:extLst>
                  <a:ext uri="{FF2B5EF4-FFF2-40B4-BE49-F238E27FC236}">
                    <a16:creationId xmlns:a16="http://schemas.microsoft.com/office/drawing/2014/main" id="{707234B4-7D60-4125-84DD-E99E7A3788D7}"/>
                  </a:ext>
                </a:extLst>
              </p:cNvPr>
              <p:cNvSpPr/>
              <p:nvPr/>
            </p:nvSpPr>
            <p:spPr>
              <a:xfrm>
                <a:off x="2613282" y="2067339"/>
                <a:ext cx="1737360" cy="1737360"/>
              </a:xfrm>
              <a:prstGeom prst="ellipse">
                <a:avLst/>
              </a:prstGeom>
              <a:solidFill>
                <a:schemeClr val="accent4"/>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pic>
            <p:nvPicPr>
              <p:cNvPr id="35" name="Picture 34">
                <a:extLst>
                  <a:ext uri="{FF2B5EF4-FFF2-40B4-BE49-F238E27FC236}">
                    <a16:creationId xmlns:a16="http://schemas.microsoft.com/office/drawing/2014/main" id="{A56BF2C9-B21E-49ED-8FBC-F5DCF23192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8938" y="2289843"/>
                <a:ext cx="1170432" cy="1170432"/>
              </a:xfrm>
              <a:prstGeom prst="rect">
                <a:avLst/>
              </a:prstGeom>
            </p:spPr>
          </p:pic>
        </p:grpSp>
        <p:grpSp>
          <p:nvGrpSpPr>
            <p:cNvPr id="50" name="Group 49"/>
            <p:cNvGrpSpPr/>
            <p:nvPr/>
          </p:nvGrpSpPr>
          <p:grpSpPr>
            <a:xfrm>
              <a:off x="489304" y="1814927"/>
              <a:ext cx="1737360" cy="1737360"/>
              <a:chOff x="297216" y="2070959"/>
              <a:chExt cx="1737360" cy="1737360"/>
            </a:xfrm>
          </p:grpSpPr>
          <p:sp>
            <p:nvSpPr>
              <p:cNvPr id="37" name="Oval 36">
                <a:extLst>
                  <a:ext uri="{FF2B5EF4-FFF2-40B4-BE49-F238E27FC236}">
                    <a16:creationId xmlns:a16="http://schemas.microsoft.com/office/drawing/2014/main" id="{1555C3C7-0F92-443E-A4B1-1DD4561A700F}"/>
                  </a:ext>
                </a:extLst>
              </p:cNvPr>
              <p:cNvSpPr/>
              <p:nvPr/>
            </p:nvSpPr>
            <p:spPr>
              <a:xfrm>
                <a:off x="297216" y="2070959"/>
                <a:ext cx="1737360" cy="1737360"/>
              </a:xfrm>
              <a:prstGeom prst="ellipse">
                <a:avLst/>
              </a:prstGeom>
              <a:solidFill>
                <a:schemeClr val="tx2">
                  <a:lumMod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pic>
            <p:nvPicPr>
              <p:cNvPr id="38" name="Graphic 27" descr="Money">
                <a:extLst>
                  <a:ext uri="{FF2B5EF4-FFF2-40B4-BE49-F238E27FC236}">
                    <a16:creationId xmlns:a16="http://schemas.microsoft.com/office/drawing/2014/main" id="{4BE6D9BB-342B-40A1-B7A4-A161D9C2D6E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8488" y="2293463"/>
                <a:ext cx="1170432" cy="1170432"/>
              </a:xfrm>
              <a:prstGeom prst="rect">
                <a:avLst/>
              </a:prstGeom>
            </p:spPr>
          </p:pic>
        </p:grpSp>
        <p:grpSp>
          <p:nvGrpSpPr>
            <p:cNvPr id="48" name="Group 47"/>
            <p:cNvGrpSpPr/>
            <p:nvPr/>
          </p:nvGrpSpPr>
          <p:grpSpPr>
            <a:xfrm>
              <a:off x="5169219" y="1811307"/>
              <a:ext cx="1737360" cy="1737360"/>
              <a:chOff x="4977131" y="2067339"/>
              <a:chExt cx="1737360" cy="1737360"/>
            </a:xfrm>
          </p:grpSpPr>
          <p:sp>
            <p:nvSpPr>
              <p:cNvPr id="42" name="Oval 41">
                <a:extLst>
                  <a:ext uri="{FF2B5EF4-FFF2-40B4-BE49-F238E27FC236}">
                    <a16:creationId xmlns:a16="http://schemas.microsoft.com/office/drawing/2014/main" id="{63A4EE5B-E9B9-4EFB-920C-6291988F3138}"/>
                  </a:ext>
                </a:extLst>
              </p:cNvPr>
              <p:cNvSpPr/>
              <p:nvPr/>
            </p:nvSpPr>
            <p:spPr>
              <a:xfrm>
                <a:off x="4977131" y="2067339"/>
                <a:ext cx="1737360" cy="1737360"/>
              </a:xfrm>
              <a:prstGeom prst="ellipse">
                <a:avLst/>
              </a:prstGeom>
              <a:solidFill>
                <a:srgbClr val="011F38"/>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pic>
            <p:nvPicPr>
              <p:cNvPr id="45" name="Picture 44">
                <a:extLst>
                  <a:ext uri="{FF2B5EF4-FFF2-40B4-BE49-F238E27FC236}">
                    <a16:creationId xmlns:a16="http://schemas.microsoft.com/office/drawing/2014/main" id="{E77ADCD7-328C-4CC9-A331-325121FFECAA}"/>
                  </a:ext>
                </a:extLst>
              </p:cNvPr>
              <p:cNvPicPr>
                <a:picLocks noChangeAspect="1"/>
              </p:cNvPicPr>
              <p:nvPr/>
            </p:nvPicPr>
            <p:blipFill>
              <a:blip r:embed="rId6" cstate="screen">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bwMode="invGray">
              <a:xfrm>
                <a:off x="5260595" y="2350803"/>
                <a:ext cx="1170432" cy="1170432"/>
              </a:xfrm>
              <a:prstGeom prst="rect">
                <a:avLst/>
              </a:prstGeom>
            </p:spPr>
          </p:pic>
        </p:grpSp>
        <p:grpSp>
          <p:nvGrpSpPr>
            <p:cNvPr id="51" name="Group 50"/>
            <p:cNvGrpSpPr/>
            <p:nvPr/>
          </p:nvGrpSpPr>
          <p:grpSpPr>
            <a:xfrm>
              <a:off x="7500836" y="1811307"/>
              <a:ext cx="1737360" cy="1737360"/>
              <a:chOff x="7308748" y="2067339"/>
              <a:chExt cx="1737360" cy="1737360"/>
            </a:xfrm>
          </p:grpSpPr>
          <p:sp>
            <p:nvSpPr>
              <p:cNvPr id="43" name="Oval 42">
                <a:extLst>
                  <a:ext uri="{FF2B5EF4-FFF2-40B4-BE49-F238E27FC236}">
                    <a16:creationId xmlns:a16="http://schemas.microsoft.com/office/drawing/2014/main" id="{5D05911C-363D-4EB1-9B36-5A9A861D0A77}"/>
                  </a:ext>
                </a:extLst>
              </p:cNvPr>
              <p:cNvSpPr/>
              <p:nvPr/>
            </p:nvSpPr>
            <p:spPr>
              <a:xfrm>
                <a:off x="7308748" y="2067339"/>
                <a:ext cx="1737360" cy="1737360"/>
              </a:xfrm>
              <a:prstGeom prst="ellipse">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pic>
            <p:nvPicPr>
              <p:cNvPr id="46" name="Picture 45">
                <a:extLst>
                  <a:ext uri="{FF2B5EF4-FFF2-40B4-BE49-F238E27FC236}">
                    <a16:creationId xmlns:a16="http://schemas.microsoft.com/office/drawing/2014/main" id="{E00107BD-C448-49A0-90C4-6F98E54BD5F3}"/>
                  </a:ext>
                </a:extLst>
              </p:cNvPr>
              <p:cNvPicPr>
                <a:picLocks noChangeAspect="1"/>
              </p:cNvPicPr>
              <p:nvPr/>
            </p:nvPicPr>
            <p:blipFill>
              <a:blip r:embed="rId8" cstate="screen">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7599543" y="2406902"/>
                <a:ext cx="1131386" cy="1131386"/>
              </a:xfrm>
              <a:prstGeom prst="rect">
                <a:avLst/>
              </a:prstGeom>
            </p:spPr>
          </p:pic>
        </p:grpSp>
        <p:grpSp>
          <p:nvGrpSpPr>
            <p:cNvPr id="52" name="Group 51"/>
            <p:cNvGrpSpPr/>
            <p:nvPr/>
          </p:nvGrpSpPr>
          <p:grpSpPr>
            <a:xfrm>
              <a:off x="9890203" y="1811307"/>
              <a:ext cx="1737360" cy="1737360"/>
              <a:chOff x="9698115" y="2067339"/>
              <a:chExt cx="1737360" cy="1737360"/>
            </a:xfrm>
          </p:grpSpPr>
          <p:sp>
            <p:nvSpPr>
              <p:cNvPr id="44" name="Oval 43">
                <a:extLst>
                  <a:ext uri="{FF2B5EF4-FFF2-40B4-BE49-F238E27FC236}">
                    <a16:creationId xmlns:a16="http://schemas.microsoft.com/office/drawing/2014/main" id="{95101F8A-F90D-47B1-AE56-42DA303F735C}"/>
                  </a:ext>
                </a:extLst>
              </p:cNvPr>
              <p:cNvSpPr/>
              <p:nvPr/>
            </p:nvSpPr>
            <p:spPr>
              <a:xfrm>
                <a:off x="9698115" y="2067339"/>
                <a:ext cx="1737360" cy="1737360"/>
              </a:xfrm>
              <a:prstGeom prst="ellipse">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Century Gothic" panose="020B0502020202020204" pitchFamily="34" charset="0"/>
                </a:endParaRPr>
              </a:p>
            </p:txBody>
          </p:sp>
          <p:pic>
            <p:nvPicPr>
              <p:cNvPr id="47" name="Picture 46" descr="leed.png">
                <a:extLst>
                  <a:ext uri="{FF2B5EF4-FFF2-40B4-BE49-F238E27FC236}">
                    <a16:creationId xmlns:a16="http://schemas.microsoft.com/office/drawing/2014/main" id="{9182B8D2-21B0-4B89-A4D3-7F89972B5002}"/>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9993619" y="2338611"/>
                <a:ext cx="1170737" cy="1170432"/>
              </a:xfrm>
              <a:prstGeom prst="rect">
                <a:avLst/>
              </a:prstGeom>
              <a:effectLst/>
            </p:spPr>
          </p:pic>
        </p:grpSp>
      </p:grpSp>
      <p:sp>
        <p:nvSpPr>
          <p:cNvPr id="2" name="Rectangle 1">
            <a:extLst>
              <a:ext uri="{FF2B5EF4-FFF2-40B4-BE49-F238E27FC236}">
                <a16:creationId xmlns:a16="http://schemas.microsoft.com/office/drawing/2014/main" id="{436D2304-61AF-43BF-89D6-16F2EB10FF0F}"/>
              </a:ext>
            </a:extLst>
          </p:cNvPr>
          <p:cNvSpPr/>
          <p:nvPr/>
        </p:nvSpPr>
        <p:spPr>
          <a:xfrm>
            <a:off x="735289" y="4778353"/>
            <a:ext cx="10435472" cy="814390"/>
          </a:xfrm>
          <a:prstGeom prst="rect">
            <a:avLst/>
          </a:prstGeom>
        </p:spPr>
        <p:txBody>
          <a:bodyPr wrap="square">
            <a:spAutoFit/>
          </a:bodyPr>
          <a:lstStyle/>
          <a:p>
            <a:pPr algn="ctr">
              <a:lnSpc>
                <a:spcPct val="125000"/>
              </a:lnSpc>
            </a:pPr>
            <a:r>
              <a:rPr lang="en-US" sz="2500" dirty="0">
                <a:solidFill>
                  <a:schemeClr val="tx2"/>
                </a:solidFill>
                <a:latin typeface="Century Gothic" panose="020B0502020202020204" pitchFamily="34" charset="0"/>
                <a:ea typeface="Tahoma" panose="020B0604030504040204" pitchFamily="34" charset="0"/>
                <a:cs typeface="Tahoma" panose="020B0604030504040204" pitchFamily="34" charset="0"/>
              </a:rPr>
              <a:t>“We thought of moving out, but now we’ve extended our lease”</a:t>
            </a:r>
            <a:br>
              <a:rPr lang="en-US" sz="2100" dirty="0">
                <a:solidFill>
                  <a:schemeClr val="tx2"/>
                </a:solidFill>
                <a:latin typeface="Century Gothic" panose="020B0502020202020204" pitchFamily="34" charset="0"/>
                <a:ea typeface="Tahoma" panose="020B0604030504040204" pitchFamily="34" charset="0"/>
                <a:cs typeface="Tahoma" panose="020B0604030504040204" pitchFamily="34" charset="0"/>
              </a:rPr>
            </a:br>
            <a:r>
              <a:rPr lang="en-US" sz="1400" b="1" dirty="0">
                <a:solidFill>
                  <a:schemeClr val="tx2"/>
                </a:solidFill>
                <a:latin typeface="Century Gothic" panose="020B0502020202020204" pitchFamily="34" charset="0"/>
                <a:ea typeface="Tahoma" panose="020B0604030504040204" pitchFamily="34" charset="0"/>
                <a:cs typeface="Tahoma" panose="020B0604030504040204" pitchFamily="34" charset="0"/>
              </a:rPr>
              <a:t>– Lake Union Building Tenant</a:t>
            </a:r>
          </a:p>
        </p:txBody>
      </p:sp>
    </p:spTree>
    <p:extLst>
      <p:ext uri="{BB962C8B-B14F-4D97-AF65-F5344CB8AC3E}">
        <p14:creationId xmlns:p14="http://schemas.microsoft.com/office/powerpoint/2010/main" val="40512846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E90BFB-E600-4274-A2C3-92CCF6D779AD}"/>
              </a:ext>
            </a:extLst>
          </p:cNvPr>
          <p:cNvSpPr>
            <a:spLocks noGrp="1"/>
          </p:cNvSpPr>
          <p:nvPr>
            <p:ph idx="1"/>
          </p:nvPr>
        </p:nvSpPr>
        <p:spPr>
          <a:xfrm>
            <a:off x="293694" y="997392"/>
            <a:ext cx="11615905" cy="4863216"/>
          </a:xfrm>
        </p:spPr>
        <p:txBody>
          <a:bodyPr/>
          <a:lstStyle/>
          <a:p>
            <a:pPr>
              <a:lnSpc>
                <a:spcPct val="125000"/>
              </a:lnSpc>
              <a:spcAft>
                <a:spcPts val="0"/>
              </a:spcAft>
            </a:pPr>
            <a:r>
              <a:rPr lang="en-US" sz="1600" dirty="0">
                <a:solidFill>
                  <a:schemeClr val="tx2"/>
                </a:solidFill>
              </a:rPr>
              <a:t>The quiz is designed to evaluate your understanding of the course. The passing score is 100%. Upon passing the quiz, you will have access to a PDF of certificate of completion. The quiz may be attempted multiple times if necessary. Click the below link for the quiz. </a:t>
            </a:r>
          </a:p>
          <a:p>
            <a:pPr>
              <a:lnSpc>
                <a:spcPct val="125000"/>
              </a:lnSpc>
              <a:spcAft>
                <a:spcPts val="0"/>
              </a:spcAft>
            </a:pPr>
            <a:r>
              <a:rPr lang="en-US" sz="1600" dirty="0">
                <a:solidFill>
                  <a:schemeClr val="tx2"/>
                </a:solidFill>
                <a:hlinkClick r:id="rId3"/>
              </a:rPr>
              <a:t>https://view.com/training/gcbi-quiz.html</a:t>
            </a:r>
            <a:endParaRPr lang="en-US" sz="1600" dirty="0">
              <a:solidFill>
                <a:schemeClr val="tx2"/>
              </a:solidFill>
            </a:endParaRPr>
          </a:p>
          <a:p>
            <a:pPr>
              <a:lnSpc>
                <a:spcPct val="125000"/>
              </a:lnSpc>
              <a:spcAft>
                <a:spcPts val="0"/>
              </a:spcAft>
            </a:pPr>
            <a:endParaRPr lang="en-US" sz="1600" dirty="0">
              <a:solidFill>
                <a:schemeClr val="tx2"/>
              </a:solidFill>
            </a:endParaRPr>
          </a:p>
          <a:p>
            <a:pPr>
              <a:lnSpc>
                <a:spcPct val="125000"/>
              </a:lnSpc>
              <a:spcAft>
                <a:spcPts val="0"/>
              </a:spcAft>
            </a:pPr>
            <a:r>
              <a:rPr lang="en-US" sz="1600" dirty="0">
                <a:solidFill>
                  <a:schemeClr val="tx2"/>
                </a:solidFill>
              </a:rPr>
              <a:t> </a:t>
            </a:r>
          </a:p>
          <a:p>
            <a:endParaRPr lang="en-US" dirty="0">
              <a:solidFill>
                <a:schemeClr val="tx2"/>
              </a:solidFill>
            </a:endParaRPr>
          </a:p>
        </p:txBody>
      </p:sp>
      <p:sp>
        <p:nvSpPr>
          <p:cNvPr id="4" name="Slide Number Placeholder 3">
            <a:extLst>
              <a:ext uri="{FF2B5EF4-FFF2-40B4-BE49-F238E27FC236}">
                <a16:creationId xmlns:a16="http://schemas.microsoft.com/office/drawing/2014/main" id="{D26BEC14-8BD6-45D8-959B-9F11CCEC9655}"/>
              </a:ext>
            </a:extLst>
          </p:cNvPr>
          <p:cNvSpPr>
            <a:spLocks noGrp="1"/>
          </p:cNvSpPr>
          <p:nvPr>
            <p:ph type="sldNum" sz="quarter" idx="4294967295"/>
          </p:nvPr>
        </p:nvSpPr>
        <p:spPr>
          <a:xfrm>
            <a:off x="245872" y="6454642"/>
            <a:ext cx="274614" cy="249385"/>
          </a:xfrm>
          <a:prstGeom prst="rect">
            <a:avLst/>
          </a:prstGeom>
        </p:spPr>
        <p:txBody>
          <a:bodyPr/>
          <a:lstStyle/>
          <a:p>
            <a:fld id="{DB150780-22E9-4FA5-82D2-A4C93B49AABD}" type="slidenum">
              <a:rPr lang="en-US" smtClean="0">
                <a:solidFill>
                  <a:srgbClr val="FFFFFF"/>
                </a:solidFill>
              </a:rPr>
              <a:pPr/>
              <a:t>69</a:t>
            </a:fld>
            <a:endParaRPr lang="en-US">
              <a:solidFill>
                <a:srgbClr val="FFFFFF"/>
              </a:solidFill>
            </a:endParaRPr>
          </a:p>
        </p:txBody>
      </p:sp>
      <p:sp>
        <p:nvSpPr>
          <p:cNvPr id="6" name="Title 2">
            <a:extLst>
              <a:ext uri="{FF2B5EF4-FFF2-40B4-BE49-F238E27FC236}">
                <a16:creationId xmlns:a16="http://schemas.microsoft.com/office/drawing/2014/main" id="{69CE53F2-FE19-3E44-95CC-8DB18A2BD55F}"/>
              </a:ext>
            </a:extLst>
          </p:cNvPr>
          <p:cNvSpPr txBox="1">
            <a:spLocks/>
          </p:cNvSpPr>
          <p:nvPr/>
        </p:nvSpPr>
        <p:spPr>
          <a:xfrm>
            <a:off x="292274" y="270049"/>
            <a:ext cx="11617325" cy="457200"/>
          </a:xfrm>
          <a:prstGeom prst="rect">
            <a:avLst/>
          </a:prstGeom>
        </p:spPr>
        <p:txBody>
          <a:bodyPr vert="horz" lIns="0" tIns="0" rIns="0" bIns="0" rtlCol="0" anchor="b" anchorCtr="0">
            <a:noAutofit/>
          </a:bodyPr>
          <a:lstStyle>
            <a:lvl1pPr marL="0" indent="0" algn="l" defTabSz="914126" rtl="0" eaLnBrk="1" latinLnBrk="0" hangingPunct="1">
              <a:lnSpc>
                <a:spcPct val="85000"/>
              </a:lnSpc>
              <a:spcBef>
                <a:spcPct val="0"/>
              </a:spcBef>
              <a:buNone/>
              <a:defRPr lang="en-US" sz="2799" b="1" kern="1200" dirty="0">
                <a:solidFill>
                  <a:schemeClr val="tx2"/>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sz="2800" b="0" dirty="0"/>
              <a:t>Quiz</a:t>
            </a:r>
            <a:endParaRPr lang="en-US" b="0" dirty="0"/>
          </a:p>
        </p:txBody>
      </p:sp>
      <p:sp>
        <p:nvSpPr>
          <p:cNvPr id="7" name="Slide Number Placeholder 8">
            <a:extLst>
              <a:ext uri="{FF2B5EF4-FFF2-40B4-BE49-F238E27FC236}">
                <a16:creationId xmlns:a16="http://schemas.microsoft.com/office/drawing/2014/main" id="{53E0D341-2470-8248-A53B-4D19FA8372D5}"/>
              </a:ext>
            </a:extLst>
          </p:cNvPr>
          <p:cNvSpPr txBox="1">
            <a:spLocks/>
          </p:cNvSpPr>
          <p:nvPr/>
        </p:nvSpPr>
        <p:spPr>
          <a:xfrm>
            <a:off x="245871" y="6454644"/>
            <a:ext cx="493165" cy="234255"/>
          </a:xfrm>
          <a:prstGeom prst="rect">
            <a:avLst/>
          </a:prstGeom>
        </p:spPr>
        <p:txBody>
          <a:bodyPr vert="horz" lIns="0" tIns="0" rIns="0" bIns="0" rtlCol="0" anchor="ctr"/>
          <a:lstStyle>
            <a:defPPr>
              <a:defRPr lang="en-US"/>
            </a:defPPr>
            <a:lvl1pPr marL="0" algn="l" defTabSz="914400" rtl="0" eaLnBrk="1" latinLnBrk="0" hangingPunct="1">
              <a:defRPr lang="en-US" sz="800" kern="1200" smtClean="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69</a:t>
            </a:fld>
            <a:endParaRPr lang="en-US" sz="1000" dirty="0"/>
          </a:p>
        </p:txBody>
      </p:sp>
    </p:spTree>
    <p:extLst>
      <p:ext uri="{BB962C8B-B14F-4D97-AF65-F5344CB8AC3E}">
        <p14:creationId xmlns:p14="http://schemas.microsoft.com/office/powerpoint/2010/main" val="15478506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15738" y="1564332"/>
            <a:ext cx="3583837" cy="3044159"/>
          </a:xfrm>
          <a:prstGeom prst="rect">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entury Gothic" panose="020B0502020202020204" pitchFamily="34" charset="0"/>
            </a:endParaRP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2648" y="1564332"/>
            <a:ext cx="3583838" cy="3027077"/>
          </a:xfrm>
          <a:prstGeom prst="rect">
            <a:avLst/>
          </a:prstGeom>
        </p:spPr>
      </p:pic>
      <p:pic>
        <p:nvPicPr>
          <p:cNvPr id="12" name="Picture 1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15732" y="2093618"/>
            <a:ext cx="3583839" cy="1686073"/>
          </a:xfrm>
          <a:prstGeom prst="rect">
            <a:avLst/>
          </a:prstGeom>
          <a:solidFill>
            <a:schemeClr val="accent2"/>
          </a:solidFill>
        </p:spPr>
      </p:pic>
      <p:sp>
        <p:nvSpPr>
          <p:cNvPr id="5" name="Title 4"/>
          <p:cNvSpPr>
            <a:spLocks noGrp="1"/>
          </p:cNvSpPr>
          <p:nvPr>
            <p:ph type="title"/>
          </p:nvPr>
        </p:nvSpPr>
        <p:spPr/>
        <p:txBody>
          <a:bodyPr/>
          <a:lstStyle/>
          <a:p>
            <a:r>
              <a:rPr lang="en-US" b="0" dirty="0">
                <a:solidFill>
                  <a:schemeClr val="tx2"/>
                </a:solidFill>
              </a:rPr>
              <a:t>Three mega trends shaping design</a:t>
            </a:r>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9571" y="1564332"/>
            <a:ext cx="3583838" cy="3044159"/>
          </a:xfrm>
          <a:prstGeom prst="rect">
            <a:avLst/>
          </a:prstGeom>
        </p:spPr>
      </p:pic>
      <p:sp>
        <p:nvSpPr>
          <p:cNvPr id="7" name="TextBox 6"/>
          <p:cNvSpPr txBox="1"/>
          <p:nvPr/>
        </p:nvSpPr>
        <p:spPr>
          <a:xfrm>
            <a:off x="4292650" y="4591409"/>
            <a:ext cx="3583838" cy="646163"/>
          </a:xfrm>
          <a:prstGeom prst="rect">
            <a:avLst/>
          </a:prstGeom>
          <a:solidFill>
            <a:schemeClr val="tx2"/>
          </a:solidFill>
        </p:spPr>
        <p:txBody>
          <a:bodyPr wrap="square" lIns="0" tIns="0" rIns="0" bIns="0" rtlCol="0" anchor="ctr">
            <a:spAutoFit/>
          </a:bodyPr>
          <a:lstStyle/>
          <a:p>
            <a:pPr algn="ctr"/>
            <a:endParaRPr lang="en-US" sz="1400" dirty="0">
              <a:solidFill>
                <a:srgbClr val="FFFFFF"/>
              </a:solidFill>
              <a:latin typeface="Century Gothic" panose="020B0502020202020204" pitchFamily="34" charset="0"/>
            </a:endParaRPr>
          </a:p>
          <a:p>
            <a:pPr algn="ctr"/>
            <a:r>
              <a:rPr lang="en-US" sz="1400" dirty="0">
                <a:solidFill>
                  <a:srgbClr val="FFFFFF"/>
                </a:solidFill>
                <a:latin typeface="Century Gothic" panose="020B0502020202020204" pitchFamily="34" charset="0"/>
              </a:rPr>
              <a:t>Sustainability and energy efficiency</a:t>
            </a:r>
          </a:p>
          <a:p>
            <a:pPr algn="ctr"/>
            <a:endParaRPr lang="en-US" sz="1400" dirty="0">
              <a:solidFill>
                <a:srgbClr val="FFFFFF"/>
              </a:solidFill>
              <a:latin typeface="Century Gothic" panose="020B0502020202020204" pitchFamily="34" charset="0"/>
            </a:endParaRPr>
          </a:p>
        </p:txBody>
      </p:sp>
      <p:sp>
        <p:nvSpPr>
          <p:cNvPr id="10" name="TextBox 9"/>
          <p:cNvSpPr txBox="1"/>
          <p:nvPr/>
        </p:nvSpPr>
        <p:spPr>
          <a:xfrm>
            <a:off x="8215732" y="4591409"/>
            <a:ext cx="3583838" cy="646163"/>
          </a:xfrm>
          <a:prstGeom prst="rect">
            <a:avLst/>
          </a:prstGeom>
          <a:solidFill>
            <a:schemeClr val="tx2"/>
          </a:solidFill>
        </p:spPr>
        <p:txBody>
          <a:bodyPr wrap="square" lIns="0" tIns="0" rIns="0" bIns="0" rtlCol="0" anchor="ctr">
            <a:spAutoFit/>
          </a:bodyPr>
          <a:lstStyle/>
          <a:p>
            <a:pPr algn="ctr"/>
            <a:endParaRPr lang="en-US" sz="1400" dirty="0">
              <a:solidFill>
                <a:srgbClr val="FFFFFF"/>
              </a:solidFill>
              <a:latin typeface="Century Gothic" panose="020B0502020202020204" pitchFamily="34" charset="0"/>
            </a:endParaRPr>
          </a:p>
          <a:p>
            <a:pPr algn="ctr"/>
            <a:r>
              <a:rPr lang="en-US" sz="1400" dirty="0">
                <a:solidFill>
                  <a:srgbClr val="FFFFFF"/>
                </a:solidFill>
                <a:latin typeface="Century Gothic" panose="020B0502020202020204" pitchFamily="34" charset="0"/>
              </a:rPr>
              <a:t>Smart and Connected</a:t>
            </a:r>
          </a:p>
          <a:p>
            <a:pPr algn="ctr"/>
            <a:endParaRPr lang="en-US" sz="1400" dirty="0">
              <a:solidFill>
                <a:srgbClr val="FFFFFF"/>
              </a:solidFill>
              <a:latin typeface="Century Gothic" panose="020B0502020202020204" pitchFamily="34" charset="0"/>
            </a:endParaRPr>
          </a:p>
        </p:txBody>
      </p:sp>
      <p:sp>
        <p:nvSpPr>
          <p:cNvPr id="11" name="TextBox 10"/>
          <p:cNvSpPr txBox="1"/>
          <p:nvPr/>
        </p:nvSpPr>
        <p:spPr>
          <a:xfrm>
            <a:off x="369571" y="4608492"/>
            <a:ext cx="3583838" cy="629080"/>
          </a:xfrm>
          <a:prstGeom prst="rect">
            <a:avLst/>
          </a:prstGeom>
          <a:solidFill>
            <a:schemeClr val="tx2"/>
          </a:solidFill>
        </p:spPr>
        <p:txBody>
          <a:bodyPr wrap="none" lIns="0" tIns="0" rIns="0" bIns="0" rtlCol="0" anchor="ctr">
            <a:noAutofit/>
          </a:bodyPr>
          <a:lstStyle/>
          <a:p>
            <a:pPr algn="ctr"/>
            <a:r>
              <a:rPr lang="en-US" sz="1400" dirty="0">
                <a:solidFill>
                  <a:srgbClr val="FFFFFF"/>
                </a:solidFill>
                <a:latin typeface="Century Gothic" panose="020B0502020202020204" pitchFamily="34" charset="0"/>
              </a:rPr>
              <a:t>Health and wellness</a:t>
            </a:r>
          </a:p>
        </p:txBody>
      </p:sp>
      <p:sp>
        <p:nvSpPr>
          <p:cNvPr id="17" name="Slide Number Placeholder 8">
            <a:extLst>
              <a:ext uri="{FF2B5EF4-FFF2-40B4-BE49-F238E27FC236}">
                <a16:creationId xmlns:a16="http://schemas.microsoft.com/office/drawing/2014/main" id="{55414249-8F19-AF44-87B5-A382821F500D}"/>
              </a:ext>
            </a:extLst>
          </p:cNvPr>
          <p:cNvSpPr txBox="1">
            <a:spLocks/>
          </p:cNvSpPr>
          <p:nvPr/>
        </p:nvSpPr>
        <p:spPr>
          <a:xfrm>
            <a:off x="245871" y="6454644"/>
            <a:ext cx="493165" cy="234255"/>
          </a:xfrm>
          <a:prstGeom prst="rect">
            <a:avLst/>
          </a:prstGeom>
        </p:spPr>
        <p:txBody>
          <a:bodyPr vert="horz" lIns="0" tIns="0" rIns="0" bIns="0" rtlCol="0" anchor="ctr"/>
          <a:lstStyle>
            <a:defPPr>
              <a:defRPr lang="en-US"/>
            </a:defPPr>
            <a:lvl1pPr marL="0" algn="l" defTabSz="914400" rtl="0" eaLnBrk="1" latinLnBrk="0" hangingPunct="1">
              <a:defRPr lang="en-US" sz="800" kern="1200" smtClean="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7</a:t>
            </a:fld>
            <a:endParaRPr lang="en-US" sz="1000" dirty="0"/>
          </a:p>
        </p:txBody>
      </p:sp>
    </p:spTree>
    <p:extLst>
      <p:ext uri="{BB962C8B-B14F-4D97-AF65-F5344CB8AC3E}">
        <p14:creationId xmlns:p14="http://schemas.microsoft.com/office/powerpoint/2010/main" val="372376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view.widencollective.com/thumbnail/91c426b5-2f3f-415f-aa3b-9bdf0c5b9b87/av/2048px/Gilcrease%20corner%20facades.jpg?t=1449170903385&amp;s=0ebe8c5e65263e1629ac0ea465652fd6b332259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9" y="-796419"/>
            <a:ext cx="12188825" cy="81239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216206" y="2280917"/>
            <a:ext cx="5759589" cy="1661993"/>
          </a:xfrm>
          <a:prstGeom prst="rect">
            <a:avLst/>
          </a:prstGeom>
          <a:noFill/>
        </p:spPr>
        <p:txBody>
          <a:bodyPr wrap="none" lIns="0" tIns="0" rIns="0" bIns="0" rtlCol="0" anchor="ctr">
            <a:spAutoFit/>
          </a:bodyPr>
          <a:lstStyle/>
          <a:p>
            <a:pPr algn="ctr"/>
            <a:r>
              <a:rPr lang="en-US" sz="4400" dirty="0">
                <a:solidFill>
                  <a:srgbClr val="FFFFFF"/>
                </a:solidFill>
                <a:latin typeface="Century Gothic" panose="020B0502020202020204" pitchFamily="34" charset="0"/>
              </a:rPr>
              <a:t>Natural light is better.</a:t>
            </a:r>
          </a:p>
          <a:p>
            <a:pPr algn="ctr"/>
            <a:endParaRPr lang="en-US" sz="2000" dirty="0">
              <a:solidFill>
                <a:srgbClr val="FFFFFF"/>
              </a:solidFill>
              <a:latin typeface="Century Gothic" panose="020B0502020202020204" pitchFamily="34" charset="0"/>
            </a:endParaRPr>
          </a:p>
          <a:p>
            <a:pPr algn="ctr"/>
            <a:r>
              <a:rPr lang="en-US" sz="4400" dirty="0">
                <a:solidFill>
                  <a:srgbClr val="FFFFFF"/>
                </a:solidFill>
                <a:latin typeface="Century Gothic" panose="020B0502020202020204" pitchFamily="34" charset="0"/>
              </a:rPr>
              <a:t>That’s our view.</a:t>
            </a:r>
          </a:p>
        </p:txBody>
      </p:sp>
    </p:spTree>
    <p:extLst>
      <p:ext uri="{BB962C8B-B14F-4D97-AF65-F5344CB8AC3E}">
        <p14:creationId xmlns:p14="http://schemas.microsoft.com/office/powerpoint/2010/main" val="2203535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EEAA984-A375-5A4D-91E1-37E2AF541195}"/>
              </a:ext>
            </a:extLst>
          </p:cNvPr>
          <p:cNvSpPr/>
          <p:nvPr/>
        </p:nvSpPr>
        <p:spPr>
          <a:xfrm>
            <a:off x="9842500" y="6172200"/>
            <a:ext cx="23495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9399"/>
            <a:endParaRPr lang="en-US" sz="2000">
              <a:solidFill>
                <a:srgbClr val="FFFFFF"/>
              </a:solidFill>
              <a:latin typeface="Century Gothic" panose="020F0302020204030204"/>
            </a:endParaRPr>
          </a:p>
        </p:txBody>
      </p:sp>
      <p:pic>
        <p:nvPicPr>
          <p:cNvPr id="18" name="Picture Placeholder 17">
            <a:extLst>
              <a:ext uri="{FF2B5EF4-FFF2-40B4-BE49-F238E27FC236}">
                <a16:creationId xmlns:a16="http://schemas.microsoft.com/office/drawing/2014/main" id="{F49B666E-49E3-F447-BC3E-42F6B3BD4E73}"/>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grpSp>
        <p:nvGrpSpPr>
          <p:cNvPr id="4" name="Group 3">
            <a:extLst>
              <a:ext uri="{FF2B5EF4-FFF2-40B4-BE49-F238E27FC236}">
                <a16:creationId xmlns:a16="http://schemas.microsoft.com/office/drawing/2014/main" id="{ED2A936E-86FE-1E43-BCA8-7D47C4CA5089}"/>
              </a:ext>
            </a:extLst>
          </p:cNvPr>
          <p:cNvGrpSpPr/>
          <p:nvPr/>
        </p:nvGrpSpPr>
        <p:grpSpPr>
          <a:xfrm>
            <a:off x="1319334" y="901157"/>
            <a:ext cx="9294786" cy="1035744"/>
            <a:chOff x="1495245" y="1021311"/>
            <a:chExt cx="10534091" cy="1173843"/>
          </a:xfrm>
        </p:grpSpPr>
        <p:pic>
          <p:nvPicPr>
            <p:cNvPr id="3" name="Picture 2">
              <a:extLst>
                <a:ext uri="{FF2B5EF4-FFF2-40B4-BE49-F238E27FC236}">
                  <a16:creationId xmlns:a16="http://schemas.microsoft.com/office/drawing/2014/main" id="{FF8F5352-6607-AF4E-8110-FA3FBEED65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5245" y="1072326"/>
              <a:ext cx="2164843" cy="832674"/>
            </a:xfrm>
            <a:prstGeom prst="rect">
              <a:avLst/>
            </a:prstGeom>
          </p:spPr>
        </p:pic>
        <p:pic>
          <p:nvPicPr>
            <p:cNvPr id="10" name="Picture 9">
              <a:extLst>
                <a:ext uri="{FF2B5EF4-FFF2-40B4-BE49-F238E27FC236}">
                  <a16:creationId xmlns:a16="http://schemas.microsoft.com/office/drawing/2014/main" id="{0777FA75-DD6B-784A-A2F6-09F5F2C339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2278" y="1021311"/>
              <a:ext cx="8187058" cy="1173843"/>
            </a:xfrm>
            <a:prstGeom prst="rect">
              <a:avLst/>
            </a:prstGeom>
          </p:spPr>
        </p:pic>
      </p:grpSp>
    </p:spTree>
    <p:extLst>
      <p:ext uri="{BB962C8B-B14F-4D97-AF65-F5344CB8AC3E}">
        <p14:creationId xmlns:p14="http://schemas.microsoft.com/office/powerpoint/2010/main" val="4133751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arge glass window&#10;&#10;Description generated with high confidence">
            <a:extLst>
              <a:ext uri="{FF2B5EF4-FFF2-40B4-BE49-F238E27FC236}">
                <a16:creationId xmlns:a16="http://schemas.microsoft.com/office/drawing/2014/main" id="{AED78688-A6C3-4210-BC86-BFB2BDBBBC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667" y="1254631"/>
            <a:ext cx="5241074" cy="4640396"/>
          </a:xfrm>
          <a:prstGeom prst="rect">
            <a:avLst/>
          </a:prstGeom>
        </p:spPr>
      </p:pic>
      <p:sp>
        <p:nvSpPr>
          <p:cNvPr id="12" name="Rectangle 11">
            <a:extLst>
              <a:ext uri="{FF2B5EF4-FFF2-40B4-BE49-F238E27FC236}">
                <a16:creationId xmlns:a16="http://schemas.microsoft.com/office/drawing/2014/main" id="{278B4DC1-B34D-4101-9BD4-656A73834F78}"/>
              </a:ext>
            </a:extLst>
          </p:cNvPr>
          <p:cNvSpPr/>
          <p:nvPr/>
        </p:nvSpPr>
        <p:spPr>
          <a:xfrm>
            <a:off x="321816" y="1254632"/>
            <a:ext cx="5248685" cy="4643303"/>
          </a:xfrm>
          <a:prstGeom prst="rect">
            <a:avLst/>
          </a:prstGeom>
          <a:solidFill>
            <a:schemeClr val="tx2">
              <a:alpha val="74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49399"/>
            <a:endParaRPr lang="en-US" sz="1799" dirty="0">
              <a:solidFill>
                <a:srgbClr val="FFFFFF"/>
              </a:solidFill>
              <a:latin typeface="Century Gothic" panose="020B0502020202020204" pitchFamily="34" charset="0"/>
            </a:endParaRPr>
          </a:p>
        </p:txBody>
      </p:sp>
      <p:sp>
        <p:nvSpPr>
          <p:cNvPr id="8" name="Rectangle 7">
            <a:extLst>
              <a:ext uri="{FF2B5EF4-FFF2-40B4-BE49-F238E27FC236}">
                <a16:creationId xmlns:a16="http://schemas.microsoft.com/office/drawing/2014/main" id="{5277DBF3-E4FC-41F7-B710-CB4A49D405F7}"/>
              </a:ext>
            </a:extLst>
          </p:cNvPr>
          <p:cNvSpPr/>
          <p:nvPr/>
        </p:nvSpPr>
        <p:spPr>
          <a:xfrm>
            <a:off x="5789152" y="1254629"/>
            <a:ext cx="2966278" cy="2238579"/>
          </a:xfrm>
          <a:prstGeom prst="rect">
            <a:avLst/>
          </a:prstGeom>
          <a:solidFill>
            <a:srgbClr val="323F48"/>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49399"/>
            <a:endParaRPr lang="en-US" sz="1799" dirty="0">
              <a:solidFill>
                <a:srgbClr val="FFFFFF"/>
              </a:solidFill>
              <a:latin typeface="Century Gothic" panose="020B0502020202020204" pitchFamily="34" charset="0"/>
            </a:endParaRPr>
          </a:p>
        </p:txBody>
      </p:sp>
      <p:sp>
        <p:nvSpPr>
          <p:cNvPr id="14" name="TextBox 13"/>
          <p:cNvSpPr txBox="1"/>
          <p:nvPr/>
        </p:nvSpPr>
        <p:spPr>
          <a:xfrm>
            <a:off x="6225155" y="1539994"/>
            <a:ext cx="2094268" cy="1446293"/>
          </a:xfrm>
          <a:prstGeom prst="rect">
            <a:avLst/>
          </a:prstGeom>
          <a:noFill/>
          <a:effectLst/>
        </p:spPr>
        <p:txBody>
          <a:bodyPr wrap="square" rtlCol="0">
            <a:spAutoFit/>
          </a:bodyPr>
          <a:lstStyle/>
          <a:p>
            <a:pPr algn="ctr" defTabSz="449399"/>
            <a:r>
              <a:rPr lang="en-US" sz="5999" b="1" dirty="0">
                <a:solidFill>
                  <a:srgbClr val="FFFFFF"/>
                </a:solidFill>
                <a:latin typeface="Century Gothic"/>
                <a:cs typeface="Century Gothic"/>
              </a:rPr>
              <a:t>46</a:t>
            </a:r>
            <a:r>
              <a:rPr lang="en-US" sz="3599" b="1" dirty="0">
                <a:solidFill>
                  <a:srgbClr val="FFFFFF"/>
                </a:solidFill>
                <a:latin typeface="Century Gothic"/>
                <a:cs typeface="Century Gothic"/>
              </a:rPr>
              <a:t>min</a:t>
            </a:r>
            <a:br>
              <a:rPr lang="en-US" sz="3599" dirty="0">
                <a:solidFill>
                  <a:srgbClr val="FFFFFF"/>
                </a:solidFill>
                <a:latin typeface="Century Gothic"/>
                <a:cs typeface="Century Gothic"/>
              </a:rPr>
            </a:br>
            <a:r>
              <a:rPr lang="en-US" sz="2399" dirty="0">
                <a:solidFill>
                  <a:srgbClr val="FFFFFF"/>
                </a:solidFill>
                <a:latin typeface="Century Gothic"/>
                <a:cs typeface="Century Gothic"/>
              </a:rPr>
              <a:t>More</a:t>
            </a:r>
            <a:r>
              <a:rPr lang="en-US" sz="2799" dirty="0">
                <a:solidFill>
                  <a:srgbClr val="FFFFFF"/>
                </a:solidFill>
                <a:latin typeface="Century Gothic"/>
                <a:cs typeface="Century Gothic"/>
              </a:rPr>
              <a:t> </a:t>
            </a:r>
            <a:r>
              <a:rPr lang="en-US" sz="2399" dirty="0">
                <a:solidFill>
                  <a:srgbClr val="FFFFFF"/>
                </a:solidFill>
                <a:latin typeface="Century Gothic"/>
                <a:cs typeface="Century Gothic"/>
              </a:rPr>
              <a:t>S</a:t>
            </a:r>
            <a:r>
              <a:rPr lang="en-US" sz="2799" dirty="0">
                <a:solidFill>
                  <a:srgbClr val="FFFFFF"/>
                </a:solidFill>
                <a:latin typeface="Century Gothic"/>
                <a:cs typeface="Century Gothic"/>
              </a:rPr>
              <a:t>l</a:t>
            </a:r>
            <a:r>
              <a:rPr lang="en-US" sz="2399" dirty="0">
                <a:solidFill>
                  <a:srgbClr val="FFFFFF"/>
                </a:solidFill>
                <a:latin typeface="Century Gothic"/>
                <a:cs typeface="Century Gothic"/>
              </a:rPr>
              <a:t>eep</a:t>
            </a:r>
            <a:r>
              <a:rPr lang="en-US" sz="2799" baseline="30000" dirty="0">
                <a:solidFill>
                  <a:srgbClr val="FFFFFF"/>
                </a:solidFill>
                <a:latin typeface="Century Gothic"/>
                <a:cs typeface="Century Gothic"/>
              </a:rPr>
              <a:t>2</a:t>
            </a:r>
          </a:p>
        </p:txBody>
      </p:sp>
      <p:sp>
        <p:nvSpPr>
          <p:cNvPr id="2" name="Title 1"/>
          <p:cNvSpPr>
            <a:spLocks noGrp="1"/>
          </p:cNvSpPr>
          <p:nvPr>
            <p:ph type="title"/>
          </p:nvPr>
        </p:nvSpPr>
        <p:spPr/>
        <p:txBody>
          <a:bodyPr anchor="t"/>
          <a:lstStyle/>
          <a:p>
            <a:r>
              <a:rPr lang="en-US" b="0" dirty="0"/>
              <a:t>Daylight is the most requested design element</a:t>
            </a:r>
          </a:p>
        </p:txBody>
      </p:sp>
      <p:grpSp>
        <p:nvGrpSpPr>
          <p:cNvPr id="7" name="Group 6">
            <a:extLst>
              <a:ext uri="{FF2B5EF4-FFF2-40B4-BE49-F238E27FC236}">
                <a16:creationId xmlns:a16="http://schemas.microsoft.com/office/drawing/2014/main" id="{161FF550-3953-4773-ADC3-8A7AF6C06ED0}"/>
              </a:ext>
            </a:extLst>
          </p:cNvPr>
          <p:cNvGrpSpPr/>
          <p:nvPr/>
        </p:nvGrpSpPr>
        <p:grpSpPr>
          <a:xfrm>
            <a:off x="1161204" y="1641555"/>
            <a:ext cx="3499750" cy="3627002"/>
            <a:chOff x="1728614" y="1301112"/>
            <a:chExt cx="2893108" cy="2998304"/>
          </a:xfrm>
        </p:grpSpPr>
        <p:sp>
          <p:nvSpPr>
            <p:cNvPr id="36" name="Star: 24 Points 35">
              <a:extLst>
                <a:ext uri="{FF2B5EF4-FFF2-40B4-BE49-F238E27FC236}">
                  <a16:creationId xmlns:a16="http://schemas.microsoft.com/office/drawing/2014/main" id="{AEF49628-4675-48AD-ADE2-52D60A0A2267}"/>
                </a:ext>
              </a:extLst>
            </p:cNvPr>
            <p:cNvSpPr/>
            <p:nvPr/>
          </p:nvSpPr>
          <p:spPr>
            <a:xfrm>
              <a:off x="1728614" y="1301112"/>
              <a:ext cx="2893108" cy="2998304"/>
            </a:xfrm>
            <a:prstGeom prst="star24">
              <a:avLst>
                <a:gd name="adj" fmla="val 41638"/>
              </a:avLst>
            </a:prstGeom>
            <a:solidFill>
              <a:srgbClr val="FFFF00">
                <a:alpha val="3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49399"/>
              <a:endParaRPr lang="en-US" sz="1600" dirty="0">
                <a:solidFill>
                  <a:srgbClr val="FFFFFF"/>
                </a:solidFill>
                <a:latin typeface="Century Gothic" panose="020B0502020202020204" pitchFamily="34" charset="0"/>
              </a:endParaRPr>
            </a:p>
          </p:txBody>
        </p:sp>
        <p:sp>
          <p:nvSpPr>
            <p:cNvPr id="33" name="Oval 32">
              <a:extLst>
                <a:ext uri="{FF2B5EF4-FFF2-40B4-BE49-F238E27FC236}">
                  <a16:creationId xmlns:a16="http://schemas.microsoft.com/office/drawing/2014/main" id="{24B6F925-0A0E-40C9-B1B5-1AA5DDE74792}"/>
                </a:ext>
              </a:extLst>
            </p:cNvPr>
            <p:cNvSpPr>
              <a:spLocks noChangeAspect="1"/>
            </p:cNvSpPr>
            <p:nvPr/>
          </p:nvSpPr>
          <p:spPr>
            <a:xfrm>
              <a:off x="1967183" y="1587552"/>
              <a:ext cx="2407416" cy="2407416"/>
            </a:xfrm>
            <a:prstGeom prst="ellipse">
              <a:avLst/>
            </a:prstGeom>
            <a:solidFill>
              <a:srgbClr val="FFC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defTabSz="449399"/>
              <a:r>
                <a:rPr lang="en-US" sz="4799" b="1" dirty="0">
                  <a:solidFill>
                    <a:srgbClr val="333F48"/>
                  </a:solidFill>
                  <a:latin typeface="Century Gothic" panose="020B0502020202020204" pitchFamily="34" charset="0"/>
                </a:rPr>
                <a:t>No.1</a:t>
              </a:r>
            </a:p>
            <a:p>
              <a:pPr algn="ctr" defTabSz="449399"/>
              <a:r>
                <a:rPr lang="en-US" sz="2399" b="1" dirty="0">
                  <a:solidFill>
                    <a:srgbClr val="333F48"/>
                  </a:solidFill>
                  <a:latin typeface="Century Gothic" panose="020B0502020202020204" pitchFamily="34" charset="0"/>
                </a:rPr>
                <a:t>Most </a:t>
              </a:r>
            </a:p>
            <a:p>
              <a:pPr algn="ctr" defTabSz="449399"/>
              <a:r>
                <a:rPr lang="en-US" sz="2399" b="1" dirty="0">
                  <a:solidFill>
                    <a:srgbClr val="333F48"/>
                  </a:solidFill>
                  <a:latin typeface="Century Gothic" panose="020B0502020202020204" pitchFamily="34" charset="0"/>
                </a:rPr>
                <a:t>Requested </a:t>
              </a:r>
            </a:p>
            <a:p>
              <a:pPr algn="ctr" defTabSz="449399"/>
              <a:r>
                <a:rPr lang="en-US" sz="2399" b="1" dirty="0">
                  <a:solidFill>
                    <a:srgbClr val="333F48"/>
                  </a:solidFill>
                  <a:latin typeface="Century Gothic" panose="020B0502020202020204" pitchFamily="34" charset="0"/>
                </a:rPr>
                <a:t>Design </a:t>
              </a:r>
            </a:p>
            <a:p>
              <a:pPr algn="ctr" defTabSz="449399"/>
              <a:r>
                <a:rPr lang="en-US" sz="2399" b="1" dirty="0">
                  <a:solidFill>
                    <a:srgbClr val="333F48"/>
                  </a:solidFill>
                  <a:latin typeface="Century Gothic" panose="020B0502020202020204" pitchFamily="34" charset="0"/>
                </a:rPr>
                <a:t>Element</a:t>
              </a:r>
              <a:r>
                <a:rPr lang="en-US" sz="2399" b="1" baseline="30000" dirty="0">
                  <a:solidFill>
                    <a:srgbClr val="333F48"/>
                  </a:solidFill>
                  <a:latin typeface="Century Gothic" panose="020B0502020202020204" pitchFamily="34" charset="0"/>
                </a:rPr>
                <a:t>1</a:t>
              </a:r>
              <a:endParaRPr lang="en-US" sz="1799" b="1" baseline="30000" dirty="0">
                <a:solidFill>
                  <a:srgbClr val="333F48"/>
                </a:solidFill>
                <a:latin typeface="Century Gothic" panose="020B0502020202020204" pitchFamily="34" charset="0"/>
              </a:endParaRPr>
            </a:p>
          </p:txBody>
        </p:sp>
      </p:grpSp>
      <p:sp>
        <p:nvSpPr>
          <p:cNvPr id="19" name="Rectangle 18">
            <a:extLst>
              <a:ext uri="{FF2B5EF4-FFF2-40B4-BE49-F238E27FC236}">
                <a16:creationId xmlns:a16="http://schemas.microsoft.com/office/drawing/2014/main" id="{A61B6A04-10E4-4D27-BAC0-B104D9C2E1A1}"/>
              </a:ext>
            </a:extLst>
          </p:cNvPr>
          <p:cNvSpPr/>
          <p:nvPr/>
        </p:nvSpPr>
        <p:spPr>
          <a:xfrm>
            <a:off x="5789152" y="3692665"/>
            <a:ext cx="2966278" cy="2238579"/>
          </a:xfrm>
          <a:prstGeom prst="rect">
            <a:avLst/>
          </a:prstGeom>
          <a:solidFill>
            <a:srgbClr val="32637E"/>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49399"/>
            <a:endParaRPr lang="en-US" sz="1799" dirty="0">
              <a:solidFill>
                <a:srgbClr val="FFFFFF"/>
              </a:solidFill>
              <a:latin typeface="Century Gothic" panose="020B0502020202020204" pitchFamily="34" charset="0"/>
            </a:endParaRPr>
          </a:p>
        </p:txBody>
      </p:sp>
      <p:sp>
        <p:nvSpPr>
          <p:cNvPr id="29" name="Rectangle 28">
            <a:extLst>
              <a:ext uri="{FF2B5EF4-FFF2-40B4-BE49-F238E27FC236}">
                <a16:creationId xmlns:a16="http://schemas.microsoft.com/office/drawing/2014/main" id="{3B53E692-83DF-4AC5-9899-5F2047B152C6}"/>
              </a:ext>
            </a:extLst>
          </p:cNvPr>
          <p:cNvSpPr/>
          <p:nvPr/>
        </p:nvSpPr>
        <p:spPr>
          <a:xfrm>
            <a:off x="8954860" y="1279647"/>
            <a:ext cx="2966278" cy="2238579"/>
          </a:xfrm>
          <a:prstGeom prst="rect">
            <a:avLst/>
          </a:prstGeom>
          <a:solidFill>
            <a:srgbClr val="D6D2CA"/>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49399"/>
            <a:endParaRPr lang="en-US" sz="1799" dirty="0">
              <a:solidFill>
                <a:srgbClr val="FFFFFF"/>
              </a:solidFill>
              <a:latin typeface="Century Gothic" panose="020B0502020202020204" pitchFamily="34" charset="0"/>
            </a:endParaRPr>
          </a:p>
        </p:txBody>
      </p:sp>
      <p:sp>
        <p:nvSpPr>
          <p:cNvPr id="30" name="Rectangle 29">
            <a:extLst>
              <a:ext uri="{FF2B5EF4-FFF2-40B4-BE49-F238E27FC236}">
                <a16:creationId xmlns:a16="http://schemas.microsoft.com/office/drawing/2014/main" id="{C7E83F90-B8F2-4707-BEF0-3354B4BAEAE7}"/>
              </a:ext>
            </a:extLst>
          </p:cNvPr>
          <p:cNvSpPr/>
          <p:nvPr/>
        </p:nvSpPr>
        <p:spPr>
          <a:xfrm>
            <a:off x="8954860" y="3692665"/>
            <a:ext cx="2966278" cy="2238579"/>
          </a:xfrm>
          <a:prstGeom prst="rect">
            <a:avLst/>
          </a:prstGeom>
          <a:solidFill>
            <a:srgbClr val="33AEC6"/>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49399"/>
            <a:endParaRPr lang="en-US" sz="1799" dirty="0">
              <a:solidFill>
                <a:srgbClr val="FFFFFF"/>
              </a:solidFill>
              <a:latin typeface="Century Gothic" panose="020B0502020202020204" pitchFamily="34" charset="0"/>
            </a:endParaRPr>
          </a:p>
        </p:txBody>
      </p:sp>
      <p:sp>
        <p:nvSpPr>
          <p:cNvPr id="38" name="TextBox 37">
            <a:extLst>
              <a:ext uri="{FF2B5EF4-FFF2-40B4-BE49-F238E27FC236}">
                <a16:creationId xmlns:a16="http://schemas.microsoft.com/office/drawing/2014/main" id="{DC745582-4FD0-43CD-938D-221C5AA6C58E}"/>
              </a:ext>
            </a:extLst>
          </p:cNvPr>
          <p:cNvSpPr txBox="1"/>
          <p:nvPr/>
        </p:nvSpPr>
        <p:spPr>
          <a:xfrm>
            <a:off x="9001960" y="1521549"/>
            <a:ext cx="2872074" cy="1877052"/>
          </a:xfrm>
          <a:prstGeom prst="rect">
            <a:avLst/>
          </a:prstGeom>
          <a:noFill/>
          <a:effectLst/>
        </p:spPr>
        <p:txBody>
          <a:bodyPr wrap="square" rtlCol="0">
            <a:spAutoFit/>
          </a:bodyPr>
          <a:lstStyle/>
          <a:p>
            <a:pPr algn="ctr" defTabSz="449399"/>
            <a:r>
              <a:rPr lang="en-US" sz="5999" b="1" dirty="0">
                <a:solidFill>
                  <a:srgbClr val="011F38"/>
                </a:solidFill>
                <a:latin typeface="Century Gothic"/>
                <a:cs typeface="Century Gothic"/>
              </a:rPr>
              <a:t>15</a:t>
            </a:r>
            <a:r>
              <a:rPr lang="en-US" sz="3999" b="1" dirty="0">
                <a:solidFill>
                  <a:srgbClr val="011F38"/>
                </a:solidFill>
                <a:latin typeface="Century Gothic"/>
                <a:cs typeface="Century Gothic"/>
              </a:rPr>
              <a:t>%</a:t>
            </a:r>
            <a:br>
              <a:rPr lang="en-US" sz="3599" dirty="0">
                <a:solidFill>
                  <a:srgbClr val="011F38"/>
                </a:solidFill>
                <a:latin typeface="Century Gothic"/>
                <a:cs typeface="Century Gothic"/>
              </a:rPr>
            </a:br>
            <a:r>
              <a:rPr lang="en-US" sz="2399" dirty="0">
                <a:solidFill>
                  <a:srgbClr val="011F38"/>
                </a:solidFill>
                <a:latin typeface="Century Gothic"/>
                <a:cs typeface="Century Gothic"/>
              </a:rPr>
              <a:t>More</a:t>
            </a:r>
            <a:r>
              <a:rPr lang="en-US" sz="3199" dirty="0">
                <a:solidFill>
                  <a:srgbClr val="011F38"/>
                </a:solidFill>
                <a:latin typeface="Century Gothic"/>
                <a:cs typeface="Century Gothic"/>
              </a:rPr>
              <a:t> </a:t>
            </a:r>
            <a:r>
              <a:rPr lang="en-US" sz="2399" dirty="0">
                <a:solidFill>
                  <a:srgbClr val="011F38"/>
                </a:solidFill>
                <a:latin typeface="Century Gothic"/>
                <a:cs typeface="Century Gothic"/>
              </a:rPr>
              <a:t>Time on Work</a:t>
            </a:r>
            <a:r>
              <a:rPr lang="en-US" sz="2799" baseline="30000" dirty="0">
                <a:solidFill>
                  <a:srgbClr val="011F38"/>
                </a:solidFill>
                <a:latin typeface="Century Gothic"/>
                <a:cs typeface="Century Gothic"/>
              </a:rPr>
              <a:t>3</a:t>
            </a:r>
            <a:endParaRPr lang="en-US" sz="3199" baseline="30000" dirty="0">
              <a:solidFill>
                <a:srgbClr val="011F38"/>
              </a:solidFill>
              <a:latin typeface="Century Gothic"/>
              <a:cs typeface="Century Gothic"/>
            </a:endParaRPr>
          </a:p>
        </p:txBody>
      </p:sp>
      <p:sp>
        <p:nvSpPr>
          <p:cNvPr id="37" name="TextBox 36">
            <a:extLst>
              <a:ext uri="{FF2B5EF4-FFF2-40B4-BE49-F238E27FC236}">
                <a16:creationId xmlns:a16="http://schemas.microsoft.com/office/drawing/2014/main" id="{081086E0-53FA-47BB-BB6D-5EB2640C2582}"/>
              </a:ext>
            </a:extLst>
          </p:cNvPr>
          <p:cNvSpPr txBox="1"/>
          <p:nvPr/>
        </p:nvSpPr>
        <p:spPr>
          <a:xfrm>
            <a:off x="5878553" y="4043959"/>
            <a:ext cx="2787472" cy="1384738"/>
          </a:xfrm>
          <a:prstGeom prst="rect">
            <a:avLst/>
          </a:prstGeom>
          <a:noFill/>
          <a:effectLst/>
        </p:spPr>
        <p:txBody>
          <a:bodyPr wrap="square" rtlCol="0">
            <a:spAutoFit/>
          </a:bodyPr>
          <a:lstStyle/>
          <a:p>
            <a:pPr algn="ctr" defTabSz="449399"/>
            <a:r>
              <a:rPr lang="en-US" sz="5999" b="1" dirty="0">
                <a:solidFill>
                  <a:srgbClr val="FFFFFF"/>
                </a:solidFill>
                <a:latin typeface="Century Gothic"/>
                <a:cs typeface="Century Gothic"/>
              </a:rPr>
              <a:t>15</a:t>
            </a:r>
            <a:r>
              <a:rPr lang="en-US" sz="3599" b="1" dirty="0">
                <a:solidFill>
                  <a:srgbClr val="FFFFFF"/>
                </a:solidFill>
                <a:latin typeface="Century Gothic"/>
                <a:cs typeface="Century Gothic"/>
              </a:rPr>
              <a:t>%</a:t>
            </a:r>
            <a:br>
              <a:rPr lang="en-US" sz="3599" dirty="0">
                <a:solidFill>
                  <a:srgbClr val="FFFFFF"/>
                </a:solidFill>
                <a:latin typeface="Century Gothic"/>
                <a:cs typeface="Century Gothic"/>
              </a:rPr>
            </a:br>
            <a:r>
              <a:rPr lang="en-US" sz="2399" dirty="0">
                <a:solidFill>
                  <a:srgbClr val="FFFFFF"/>
                </a:solidFill>
                <a:latin typeface="Century Gothic"/>
                <a:cs typeface="Century Gothic"/>
              </a:rPr>
              <a:t>More creative</a:t>
            </a:r>
            <a:r>
              <a:rPr lang="en-US" sz="2399" baseline="30000" dirty="0">
                <a:solidFill>
                  <a:srgbClr val="FFFFFF"/>
                </a:solidFill>
                <a:latin typeface="Century Gothic"/>
                <a:cs typeface="Century Gothic"/>
              </a:rPr>
              <a:t>4</a:t>
            </a:r>
            <a:endParaRPr lang="en-US" sz="2799" baseline="30000" dirty="0">
              <a:solidFill>
                <a:srgbClr val="FFFFFF"/>
              </a:solidFill>
              <a:latin typeface="Century Gothic"/>
              <a:cs typeface="Century Gothic"/>
            </a:endParaRPr>
          </a:p>
        </p:txBody>
      </p:sp>
      <p:sp>
        <p:nvSpPr>
          <p:cNvPr id="39" name="TextBox 38">
            <a:extLst>
              <a:ext uri="{FF2B5EF4-FFF2-40B4-BE49-F238E27FC236}">
                <a16:creationId xmlns:a16="http://schemas.microsoft.com/office/drawing/2014/main" id="{378A5655-D248-4F57-ADB9-6340D679FBDB}"/>
              </a:ext>
            </a:extLst>
          </p:cNvPr>
          <p:cNvSpPr txBox="1"/>
          <p:nvPr/>
        </p:nvSpPr>
        <p:spPr>
          <a:xfrm>
            <a:off x="9001960" y="4043959"/>
            <a:ext cx="2872074" cy="1384738"/>
          </a:xfrm>
          <a:prstGeom prst="rect">
            <a:avLst/>
          </a:prstGeom>
          <a:noFill/>
          <a:effectLst/>
        </p:spPr>
        <p:txBody>
          <a:bodyPr wrap="square" rtlCol="0">
            <a:spAutoFit/>
          </a:bodyPr>
          <a:lstStyle/>
          <a:p>
            <a:pPr algn="ctr" defTabSz="449399"/>
            <a:r>
              <a:rPr lang="en-US" sz="5999" b="1" dirty="0">
                <a:solidFill>
                  <a:srgbClr val="FFFFFF"/>
                </a:solidFill>
                <a:latin typeface="Century Gothic"/>
                <a:cs typeface="Century Gothic"/>
              </a:rPr>
              <a:t>6.5</a:t>
            </a:r>
            <a:r>
              <a:rPr lang="en-US" sz="3599" b="1" dirty="0">
                <a:solidFill>
                  <a:srgbClr val="FFFFFF"/>
                </a:solidFill>
                <a:latin typeface="Century Gothic"/>
                <a:cs typeface="Century Gothic"/>
              </a:rPr>
              <a:t>%</a:t>
            </a:r>
            <a:br>
              <a:rPr lang="en-US" sz="3599" dirty="0">
                <a:solidFill>
                  <a:srgbClr val="011F38"/>
                </a:solidFill>
                <a:latin typeface="Century Gothic"/>
                <a:cs typeface="Century Gothic"/>
              </a:rPr>
            </a:br>
            <a:r>
              <a:rPr lang="en-US" sz="2399" dirty="0">
                <a:solidFill>
                  <a:srgbClr val="FFFFFF"/>
                </a:solidFill>
                <a:latin typeface="Century Gothic"/>
                <a:cs typeface="Century Gothic"/>
              </a:rPr>
              <a:t>Fewer Sick Days</a:t>
            </a:r>
            <a:r>
              <a:rPr lang="en-US" sz="2399" baseline="30000" dirty="0">
                <a:solidFill>
                  <a:srgbClr val="FFFFFF"/>
                </a:solidFill>
                <a:latin typeface="Century Gothic"/>
                <a:cs typeface="Century Gothic"/>
              </a:rPr>
              <a:t>5</a:t>
            </a:r>
            <a:endParaRPr lang="en-US" sz="3199" baseline="30000" dirty="0">
              <a:solidFill>
                <a:srgbClr val="011F38"/>
              </a:solidFill>
              <a:latin typeface="Century Gothic"/>
              <a:cs typeface="Century Gothic"/>
            </a:endParaRPr>
          </a:p>
        </p:txBody>
      </p:sp>
      <p:sp>
        <p:nvSpPr>
          <p:cNvPr id="17" name="TextBox 16">
            <a:extLst>
              <a:ext uri="{FF2B5EF4-FFF2-40B4-BE49-F238E27FC236}">
                <a16:creationId xmlns:a16="http://schemas.microsoft.com/office/drawing/2014/main" id="{64948A8D-0144-4113-8D46-2397200B166F}"/>
              </a:ext>
            </a:extLst>
          </p:cNvPr>
          <p:cNvSpPr txBox="1"/>
          <p:nvPr/>
        </p:nvSpPr>
        <p:spPr>
          <a:xfrm>
            <a:off x="558707" y="5958954"/>
            <a:ext cx="9350872" cy="646331"/>
          </a:xfrm>
          <a:prstGeom prst="rect">
            <a:avLst/>
          </a:prstGeom>
          <a:noFill/>
        </p:spPr>
        <p:txBody>
          <a:bodyPr wrap="square" lIns="0" tIns="0" rIns="0" bIns="0" rtlCol="0" anchor="t">
            <a:spAutoFit/>
          </a:bodyPr>
          <a:lstStyle/>
          <a:p>
            <a:pPr defTabSz="449399"/>
            <a:r>
              <a:rPr lang="en-US" sz="700" dirty="0">
                <a:solidFill>
                  <a:srgbClr val="34657F"/>
                </a:solidFill>
                <a:latin typeface="Century Gothic" panose="020B0502020202020204" pitchFamily="34" charset="0"/>
              </a:rPr>
              <a:t>1.Global Human Spaces Report. Human Spaces. 2015</a:t>
            </a:r>
          </a:p>
          <a:p>
            <a:pPr defTabSz="449399"/>
            <a:r>
              <a:rPr lang="en-US" sz="700" dirty="0">
                <a:solidFill>
                  <a:srgbClr val="34657F"/>
                </a:solidFill>
                <a:latin typeface="Century Gothic" panose="020B0502020202020204" pitchFamily="34" charset="0"/>
              </a:rPr>
              <a:t>2.Impact of Windows and Daylight Exposure on Overall Health and Sleep Quality of Office Workers: A Case-Control Pilot Study, </a:t>
            </a:r>
            <a:r>
              <a:rPr lang="en-US" sz="700" dirty="0" err="1">
                <a:solidFill>
                  <a:srgbClr val="34657F"/>
                </a:solidFill>
                <a:latin typeface="Century Gothic" panose="020B0502020202020204" pitchFamily="34" charset="0"/>
              </a:rPr>
              <a:t>Boubekri</a:t>
            </a:r>
            <a:r>
              <a:rPr lang="en-US" sz="700" dirty="0">
                <a:solidFill>
                  <a:srgbClr val="34657F"/>
                </a:solidFill>
                <a:latin typeface="Century Gothic" panose="020B0502020202020204" pitchFamily="34" charset="0"/>
              </a:rPr>
              <a:t>, 2014 </a:t>
            </a:r>
          </a:p>
          <a:p>
            <a:pPr defTabSz="449399"/>
            <a:r>
              <a:rPr lang="en-US" sz="700" dirty="0">
                <a:solidFill>
                  <a:srgbClr val="34657F"/>
                </a:solidFill>
                <a:latin typeface="Century Gothic" panose="020B0502020202020204" pitchFamily="34" charset="0"/>
              </a:rPr>
              <a:t>3.Daylight and Productivity- A Possible Link to Circadian Regulation - </a:t>
            </a:r>
            <a:r>
              <a:rPr lang="en-US" sz="700" dirty="0" err="1">
                <a:solidFill>
                  <a:srgbClr val="34657F"/>
                </a:solidFill>
                <a:latin typeface="Century Gothic" panose="020B0502020202020204" pitchFamily="34" charset="0"/>
              </a:rPr>
              <a:t>Figueiro</a:t>
            </a:r>
            <a:r>
              <a:rPr lang="en-US" sz="700" dirty="0">
                <a:solidFill>
                  <a:srgbClr val="34657F"/>
                </a:solidFill>
                <a:latin typeface="Century Gothic" panose="020B0502020202020204" pitchFamily="34" charset="0"/>
              </a:rPr>
              <a:t> 2014 </a:t>
            </a:r>
          </a:p>
          <a:p>
            <a:pPr defTabSz="449399"/>
            <a:r>
              <a:rPr lang="en-US" sz="700" dirty="0">
                <a:solidFill>
                  <a:srgbClr val="34657F"/>
                </a:solidFill>
                <a:latin typeface="Century Gothic" panose="020B0502020202020204" pitchFamily="34" charset="0"/>
              </a:rPr>
              <a:t>4.Global Impact of Biophilic Design in the Workspace, Browning, 2015</a:t>
            </a:r>
          </a:p>
          <a:p>
            <a:pPr defTabSz="449399"/>
            <a:r>
              <a:rPr lang="en-US" sz="700" dirty="0">
                <a:solidFill>
                  <a:srgbClr val="34657F"/>
                </a:solidFill>
                <a:latin typeface="Century Gothic" panose="020B0502020202020204" pitchFamily="34" charset="0"/>
              </a:rPr>
              <a:t>5.Daylighting-Bias and Biophilia: Quantifying the Impact of Daylighting on Occupant Health- </a:t>
            </a:r>
            <a:r>
              <a:rPr lang="en-US" sz="700" dirty="0" err="1">
                <a:solidFill>
                  <a:srgbClr val="34657F"/>
                </a:solidFill>
                <a:latin typeface="Century Gothic" panose="020B0502020202020204" pitchFamily="34" charset="0"/>
              </a:rPr>
              <a:t>Elzeyadi</a:t>
            </a:r>
            <a:r>
              <a:rPr lang="en-US" sz="700" dirty="0">
                <a:solidFill>
                  <a:srgbClr val="34657F"/>
                </a:solidFill>
                <a:latin typeface="Century Gothic" panose="020B0502020202020204" pitchFamily="34" charset="0"/>
              </a:rPr>
              <a:t> 2011 </a:t>
            </a:r>
          </a:p>
          <a:p>
            <a:pPr defTabSz="449399"/>
            <a:endParaRPr lang="en-US" sz="700" dirty="0">
              <a:solidFill>
                <a:srgbClr val="34657F"/>
              </a:solidFill>
              <a:latin typeface="Century Gothic" panose="020B0502020202020204" pitchFamily="34" charset="0"/>
              <a:ea typeface="Century Gothic" charset="0"/>
              <a:cs typeface="Century Gothic" charset="0"/>
            </a:endParaRPr>
          </a:p>
        </p:txBody>
      </p:sp>
      <p:sp>
        <p:nvSpPr>
          <p:cNvPr id="20" name="Slide Number Placeholder 8">
            <a:extLst>
              <a:ext uri="{FF2B5EF4-FFF2-40B4-BE49-F238E27FC236}">
                <a16:creationId xmlns:a16="http://schemas.microsoft.com/office/drawing/2014/main" id="{6B1FB907-4360-4A2E-A6A5-C310CD8CE254}"/>
              </a:ext>
            </a:extLst>
          </p:cNvPr>
          <p:cNvSpPr txBox="1">
            <a:spLocks/>
          </p:cNvSpPr>
          <p:nvPr/>
        </p:nvSpPr>
        <p:spPr>
          <a:xfrm>
            <a:off x="245872" y="6471268"/>
            <a:ext cx="27461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8</a:t>
            </a:fld>
            <a:endParaRPr lang="en-US" sz="1000" dirty="0"/>
          </a:p>
        </p:txBody>
      </p:sp>
    </p:spTree>
    <p:extLst>
      <p:ext uri="{BB962C8B-B14F-4D97-AF65-F5344CB8AC3E}">
        <p14:creationId xmlns:p14="http://schemas.microsoft.com/office/powerpoint/2010/main" val="135896867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69FC51-1C2F-9841-9C7C-E8D95C4FDDC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
            <a:ext cx="12192000" cy="6270171"/>
          </a:xfrm>
        </p:spPr>
      </p:pic>
      <p:sp>
        <p:nvSpPr>
          <p:cNvPr id="2" name="Title 1">
            <a:extLst>
              <a:ext uri="{FF2B5EF4-FFF2-40B4-BE49-F238E27FC236}">
                <a16:creationId xmlns:a16="http://schemas.microsoft.com/office/drawing/2014/main" id="{FBF0A602-5326-44ED-BFE3-78033A2E2BF8}"/>
              </a:ext>
            </a:extLst>
          </p:cNvPr>
          <p:cNvSpPr>
            <a:spLocks noGrp="1"/>
          </p:cNvSpPr>
          <p:nvPr>
            <p:ph type="title"/>
          </p:nvPr>
        </p:nvSpPr>
        <p:spPr>
          <a:xfrm>
            <a:off x="1929281" y="5339075"/>
            <a:ext cx="8333438" cy="457200"/>
          </a:xfrm>
        </p:spPr>
        <p:txBody>
          <a:bodyPr/>
          <a:lstStyle/>
          <a:p>
            <a:r>
              <a:rPr lang="en-US" b="0" dirty="0">
                <a:solidFill>
                  <a:schemeClr val="bg1"/>
                </a:solidFill>
                <a:latin typeface="Century Gothic"/>
                <a:cs typeface="Century Gothic"/>
              </a:rPr>
              <a:t>We’re naturally drawn to daylight</a:t>
            </a:r>
            <a:br>
              <a:rPr lang="en-US" b="0" dirty="0">
                <a:solidFill>
                  <a:schemeClr val="bg1"/>
                </a:solidFill>
                <a:latin typeface="Century Gothic"/>
                <a:cs typeface="Century Gothic"/>
              </a:rPr>
            </a:br>
            <a:r>
              <a:rPr lang="en-US" b="0" dirty="0">
                <a:solidFill>
                  <a:schemeClr val="bg1"/>
                </a:solidFill>
                <a:latin typeface="Century Gothic"/>
                <a:cs typeface="Century Gothic"/>
              </a:rPr>
              <a:t>Expansive views connect us to the outdoors</a:t>
            </a:r>
            <a:endParaRPr lang="en-US" b="0" dirty="0">
              <a:solidFill>
                <a:schemeClr val="bg1"/>
              </a:solidFill>
            </a:endParaRPr>
          </a:p>
        </p:txBody>
      </p:sp>
      <p:sp>
        <p:nvSpPr>
          <p:cNvPr id="9" name="Slide Number Placeholder 3">
            <a:extLst>
              <a:ext uri="{FF2B5EF4-FFF2-40B4-BE49-F238E27FC236}">
                <a16:creationId xmlns:a16="http://schemas.microsoft.com/office/drawing/2014/main" id="{21835C78-BE06-CE4B-ABA4-0F49D906462A}"/>
              </a:ext>
            </a:extLst>
          </p:cNvPr>
          <p:cNvSpPr txBox="1">
            <a:spLocks/>
          </p:cNvSpPr>
          <p:nvPr/>
        </p:nvSpPr>
        <p:spPr>
          <a:xfrm>
            <a:off x="245871" y="6454644"/>
            <a:ext cx="284469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solidFill>
                  <a:schemeClr val="bg1"/>
                </a:solidFill>
                <a:latin typeface="Century Gothic" panose="020B0502020202020204" pitchFamily="34" charset="0"/>
              </a:rPr>
              <a:pPr/>
              <a:t>9</a:t>
            </a:fld>
            <a:endParaRPr lang="en-US" sz="1000" dirty="0">
              <a:solidFill>
                <a:schemeClr val="bg1"/>
              </a:solidFill>
              <a:latin typeface="Century Gothic" panose="020B0502020202020204" pitchFamily="34" charset="0"/>
            </a:endParaRPr>
          </a:p>
        </p:txBody>
      </p:sp>
      <p:sp>
        <p:nvSpPr>
          <p:cNvPr id="7" name="Slide Number Placeholder 8">
            <a:extLst>
              <a:ext uri="{FF2B5EF4-FFF2-40B4-BE49-F238E27FC236}">
                <a16:creationId xmlns:a16="http://schemas.microsoft.com/office/drawing/2014/main" id="{F208CE7B-45DA-4242-9E24-64675E0F55EF}"/>
              </a:ext>
            </a:extLst>
          </p:cNvPr>
          <p:cNvSpPr txBox="1">
            <a:spLocks/>
          </p:cNvSpPr>
          <p:nvPr/>
        </p:nvSpPr>
        <p:spPr>
          <a:xfrm>
            <a:off x="245872" y="6454642"/>
            <a:ext cx="352644"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150780-22E9-4FA5-82D2-A4C93B49AABD}" type="slidenum">
              <a:rPr lang="en-US" sz="1000" smtClean="0"/>
              <a:pPr/>
              <a:t>9</a:t>
            </a:fld>
            <a:endParaRPr lang="en-US" sz="1000" dirty="0"/>
          </a:p>
        </p:txBody>
      </p:sp>
    </p:spTree>
    <p:extLst>
      <p:ext uri="{BB962C8B-B14F-4D97-AF65-F5344CB8AC3E}">
        <p14:creationId xmlns:p14="http://schemas.microsoft.com/office/powerpoint/2010/main" val="172777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PIADDED" val="True"/>
  <p:tag name="DISTRIBUTIONTYPE" val="External"/>
  <p:tag name="PITCHPROSLIDEID" val="424"/>
  <p:tag name="PRESENTATIONID" val="e110cbaf-e055-4f89-818e-3ef81adedda4"/>
</p:tagLst>
</file>

<file path=ppt/tags/tag2.xml><?xml version="1.0" encoding="utf-8"?>
<p:tagLst xmlns:a="http://schemas.openxmlformats.org/drawingml/2006/main" xmlns:r="http://schemas.openxmlformats.org/officeDocument/2006/relationships" xmlns:p="http://schemas.openxmlformats.org/presentationml/2006/main">
  <p:tag name="DISTRIBUTIONTYPE" val="External"/>
  <p:tag name="PITCHPROSLIDEID" val="277"/>
  <p:tag name="PRESENTATIONID" val="e110cbaf-e055-4f89-818e-3ef81adedda4"/>
</p:tagLst>
</file>

<file path=ppt/tags/tag3.xml><?xml version="1.0" encoding="utf-8"?>
<p:tagLst xmlns:a="http://schemas.openxmlformats.org/drawingml/2006/main" xmlns:r="http://schemas.openxmlformats.org/officeDocument/2006/relationships" xmlns:p="http://schemas.openxmlformats.org/presentationml/2006/main">
  <p:tag name="DISTRIBUTIONTYPE" val="External"/>
  <p:tag name="PITCHPROSLIDEID" val="277"/>
  <p:tag name="PRESENTATIONID" val="e110cbaf-e055-4f89-818e-3ef81adedda4"/>
</p:tagLst>
</file>

<file path=ppt/tags/tag4.xml><?xml version="1.0" encoding="utf-8"?>
<p:tagLst xmlns:a="http://schemas.openxmlformats.org/drawingml/2006/main" xmlns:r="http://schemas.openxmlformats.org/officeDocument/2006/relationships" xmlns:p="http://schemas.openxmlformats.org/presentationml/2006/main">
  <p:tag name="DISTRIBUTIONTYPE" val="External"/>
  <p:tag name="PITCHPROSLIDEID" val="277"/>
  <p:tag name="PRESENTATIONID" val="e110cbaf-e055-4f89-818e-3ef81adedda4"/>
</p:tagLst>
</file>

<file path=ppt/tags/tag5.xml><?xml version="1.0" encoding="utf-8"?>
<p:tagLst xmlns:a="http://schemas.openxmlformats.org/drawingml/2006/main" xmlns:r="http://schemas.openxmlformats.org/officeDocument/2006/relationships" xmlns:p="http://schemas.openxmlformats.org/presentationml/2006/main">
  <p:tag name="DISTRIBUTIONTYPE" val="External"/>
  <p:tag name="PITCHPROSLIDEID" val="277"/>
  <p:tag name="PRESENTATIONID" val="e110cbaf-e055-4f89-818e-3ef81adedda4"/>
</p:tagLst>
</file>

<file path=ppt/theme/theme1.xml><?xml version="1.0" encoding="utf-8"?>
<a:theme xmlns:a="http://schemas.openxmlformats.org/drawingml/2006/main" name="1_View Master (Examples)">
  <a:themeElements>
    <a:clrScheme name="View Color Palette">
      <a:dk1>
        <a:srgbClr val="333F48"/>
      </a:dk1>
      <a:lt1>
        <a:srgbClr val="FFFFFF"/>
      </a:lt1>
      <a:dk2>
        <a:srgbClr val="34657F"/>
      </a:dk2>
      <a:lt2>
        <a:srgbClr val="8DB9CA"/>
      </a:lt2>
      <a:accent1>
        <a:srgbClr val="011F38"/>
      </a:accent1>
      <a:accent2>
        <a:srgbClr val="BAD1E1"/>
      </a:accent2>
      <a:accent3>
        <a:srgbClr val="96ADBC"/>
      </a:accent3>
      <a:accent4>
        <a:srgbClr val="68879C"/>
      </a:accent4>
      <a:accent5>
        <a:srgbClr val="00B0F0"/>
      </a:accent5>
      <a:accent6>
        <a:srgbClr val="FA3806"/>
      </a:accent6>
      <a:hlink>
        <a:srgbClr val="00B0F0"/>
      </a:hlink>
      <a:folHlink>
        <a:srgbClr val="FA380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11F38"/>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rgbClr val="00B0F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ctr">
        <a:spAutoFit/>
      </a:bodyPr>
      <a:lstStyle>
        <a:defPPr>
          <a:defRPr sz="1400" dirty="0" err="1" smtClean="0">
            <a:solidFill>
              <a:srgbClr val="011F38"/>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ew Colors">
    <a:dk1>
      <a:srgbClr val="333F48"/>
    </a:dk1>
    <a:lt1>
      <a:sysClr val="window" lastClr="FFFFFF"/>
    </a:lt1>
    <a:dk2>
      <a:srgbClr val="8DB9CA"/>
    </a:dk2>
    <a:lt2>
      <a:srgbClr val="34657F"/>
    </a:lt2>
    <a:accent1>
      <a:srgbClr val="C6DAE7"/>
    </a:accent1>
    <a:accent2>
      <a:srgbClr val="FDBB30"/>
    </a:accent2>
    <a:accent3>
      <a:srgbClr val="7ECDC3"/>
    </a:accent3>
    <a:accent4>
      <a:srgbClr val="FE5000"/>
    </a:accent4>
    <a:accent5>
      <a:srgbClr val="717171"/>
    </a:accent5>
    <a:accent6>
      <a:srgbClr val="000000"/>
    </a:accent6>
    <a:hlink>
      <a:srgbClr val="3CAFF2"/>
    </a:hlink>
    <a:folHlink>
      <a:srgbClr val="71717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iew Color Palette">
    <a:dk1>
      <a:srgbClr val="333F48"/>
    </a:dk1>
    <a:lt1>
      <a:srgbClr val="FFFFFF"/>
    </a:lt1>
    <a:dk2>
      <a:srgbClr val="34657F"/>
    </a:dk2>
    <a:lt2>
      <a:srgbClr val="8DB9CA"/>
    </a:lt2>
    <a:accent1>
      <a:srgbClr val="011F38"/>
    </a:accent1>
    <a:accent2>
      <a:srgbClr val="BAD1E1"/>
    </a:accent2>
    <a:accent3>
      <a:srgbClr val="96ADBC"/>
    </a:accent3>
    <a:accent4>
      <a:srgbClr val="68879C"/>
    </a:accent4>
    <a:accent5>
      <a:srgbClr val="00B0F0"/>
    </a:accent5>
    <a:accent6>
      <a:srgbClr val="FA3806"/>
    </a:accent6>
    <a:hlink>
      <a:srgbClr val="00B0F0"/>
    </a:hlink>
    <a:folHlink>
      <a:srgbClr val="FA3806"/>
    </a:folHlink>
  </a:clrScheme>
</a:themeOverride>
</file>

<file path=ppt/theme/themeOverride3.xml><?xml version="1.0" encoding="utf-8"?>
<a:themeOverride xmlns:a="http://schemas.openxmlformats.org/drawingml/2006/main">
  <a:clrScheme name="View Color Palette">
    <a:dk1>
      <a:srgbClr val="333F48"/>
    </a:dk1>
    <a:lt1>
      <a:srgbClr val="FFFFFF"/>
    </a:lt1>
    <a:dk2>
      <a:srgbClr val="34657F"/>
    </a:dk2>
    <a:lt2>
      <a:srgbClr val="8DB9CA"/>
    </a:lt2>
    <a:accent1>
      <a:srgbClr val="011F38"/>
    </a:accent1>
    <a:accent2>
      <a:srgbClr val="BAD1E1"/>
    </a:accent2>
    <a:accent3>
      <a:srgbClr val="96ADBC"/>
    </a:accent3>
    <a:accent4>
      <a:srgbClr val="68879C"/>
    </a:accent4>
    <a:accent5>
      <a:srgbClr val="00B0F0"/>
    </a:accent5>
    <a:accent6>
      <a:srgbClr val="FA3806"/>
    </a:accent6>
    <a:hlink>
      <a:srgbClr val="00B0F0"/>
    </a:hlink>
    <a:folHlink>
      <a:srgbClr val="FA3806"/>
    </a:folHlink>
  </a:clrScheme>
</a:themeOverride>
</file>

<file path=ppt/theme/themeOverride4.xml><?xml version="1.0" encoding="utf-8"?>
<a:themeOverride xmlns:a="http://schemas.openxmlformats.org/drawingml/2006/main">
  <a:clrScheme name="View Colors">
    <a:dk1>
      <a:srgbClr val="333F48"/>
    </a:dk1>
    <a:lt1>
      <a:sysClr val="window" lastClr="FFFFFF"/>
    </a:lt1>
    <a:dk2>
      <a:srgbClr val="8DB9CA"/>
    </a:dk2>
    <a:lt2>
      <a:srgbClr val="34657F"/>
    </a:lt2>
    <a:accent1>
      <a:srgbClr val="C6DAE7"/>
    </a:accent1>
    <a:accent2>
      <a:srgbClr val="FDBB30"/>
    </a:accent2>
    <a:accent3>
      <a:srgbClr val="7ECDC3"/>
    </a:accent3>
    <a:accent4>
      <a:srgbClr val="FE5000"/>
    </a:accent4>
    <a:accent5>
      <a:srgbClr val="717171"/>
    </a:accent5>
    <a:accent6>
      <a:srgbClr val="000000"/>
    </a:accent6>
    <a:hlink>
      <a:srgbClr val="3CAFF2"/>
    </a:hlink>
    <a:folHlink>
      <a:srgbClr val="71717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View Colors">
    <a:dk1>
      <a:srgbClr val="333F48"/>
    </a:dk1>
    <a:lt1>
      <a:sysClr val="window" lastClr="FFFFFF"/>
    </a:lt1>
    <a:dk2>
      <a:srgbClr val="8DB9CA"/>
    </a:dk2>
    <a:lt2>
      <a:srgbClr val="34657F"/>
    </a:lt2>
    <a:accent1>
      <a:srgbClr val="C6DAE7"/>
    </a:accent1>
    <a:accent2>
      <a:srgbClr val="FDBB30"/>
    </a:accent2>
    <a:accent3>
      <a:srgbClr val="7ECDC3"/>
    </a:accent3>
    <a:accent4>
      <a:srgbClr val="FE5000"/>
    </a:accent4>
    <a:accent5>
      <a:srgbClr val="717171"/>
    </a:accent5>
    <a:accent6>
      <a:srgbClr val="000000"/>
    </a:accent6>
    <a:hlink>
      <a:srgbClr val="3CAFF2"/>
    </a:hlink>
    <a:folHlink>
      <a:srgbClr val="71717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11629</TotalTime>
  <Words>3822</Words>
  <Application>Microsoft Macintosh PowerPoint</Application>
  <PresentationFormat>Widescreen</PresentationFormat>
  <Paragraphs>769</Paragraphs>
  <Slides>71</Slides>
  <Notes>42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Century Gothic</vt:lpstr>
      <vt:lpstr>Helvetica</vt:lpstr>
      <vt:lpstr>Lato</vt:lpstr>
      <vt:lpstr>Open Sans</vt:lpstr>
      <vt:lpstr>Verdana</vt:lpstr>
      <vt:lpstr>Wingdings</vt:lpstr>
      <vt:lpstr>1_View Master (Examples)</vt:lpstr>
      <vt:lpstr>  </vt:lpstr>
      <vt:lpstr>PowerPoint Presentation</vt:lpstr>
      <vt:lpstr>Course description</vt:lpstr>
      <vt:lpstr>Learning objectives</vt:lpstr>
      <vt:lpstr>Agenda</vt:lpstr>
      <vt:lpstr>PowerPoint Presentation</vt:lpstr>
      <vt:lpstr>Three mega trends shaping design</vt:lpstr>
      <vt:lpstr>Daylight is the most requested design element</vt:lpstr>
      <vt:lpstr>We’re naturally drawn to daylight Expansive views connect us to the outdoors</vt:lpstr>
      <vt:lpstr>PowerPoint Presentation</vt:lpstr>
      <vt:lpstr>Traditional façade shading solutions</vt:lpstr>
      <vt:lpstr>Once shades are  down, they stay down</vt:lpstr>
      <vt:lpstr>Buildings lack intelligence</vt:lpstr>
      <vt:lpstr>What if you could have glass that is</vt:lpstr>
      <vt:lpstr>PowerPoint Presentation</vt:lpstr>
      <vt:lpstr>Maximizing occupant well-being</vt:lpstr>
      <vt:lpstr>PowerPoint Presentation</vt:lpstr>
      <vt:lpstr>PowerPoint Presentation</vt:lpstr>
      <vt:lpstr>PowerPoint Presentation</vt:lpstr>
      <vt:lpstr>PowerPoint Presentation</vt:lpstr>
      <vt:lpstr>How the Glass works </vt:lpstr>
      <vt:lpstr>PowerPoint Presentation</vt:lpstr>
      <vt:lpstr>PowerPoint Presentation</vt:lpstr>
      <vt:lpstr>How it Works</vt:lpstr>
      <vt:lpstr>Intelligent Control Requirements</vt:lpstr>
      <vt:lpstr>Agenda</vt:lpstr>
      <vt:lpstr>Material Transparency</vt:lpstr>
      <vt:lpstr>PowerPoint Presentation</vt:lpstr>
      <vt:lpstr>View Glass - LEED v4 NC Credit Summary</vt:lpstr>
      <vt:lpstr>View Glass- LEED v4 NC Credit Summary</vt:lpstr>
      <vt:lpstr>Agenda</vt:lpstr>
      <vt:lpstr>PowerPoint Presentation</vt:lpstr>
      <vt:lpstr>Site – DFW Airport (Dallas, TX)</vt:lpstr>
      <vt:lpstr>DFW Airport Study   </vt:lpstr>
      <vt:lpstr>Gate A25 – SB 70 XL Low-E</vt:lpstr>
      <vt:lpstr>Gate A28 – View Dynamic Glass</vt:lpstr>
      <vt:lpstr>IR Temperature</vt:lpstr>
      <vt:lpstr>Key Findings</vt:lpstr>
      <vt:lpstr>PowerPoint Presentation</vt:lpstr>
      <vt:lpstr>Site – Office (San Jose, CA)</vt:lpstr>
      <vt:lpstr>Study Design – Private Office </vt:lpstr>
      <vt:lpstr>Site Setup</vt:lpstr>
      <vt:lpstr>IR Temperature</vt:lpstr>
      <vt:lpstr>Key Findings</vt:lpstr>
      <vt:lpstr>PowerPoint Presentation</vt:lpstr>
      <vt:lpstr>Daylight &amp; Workplace Study </vt:lpstr>
      <vt:lpstr>PowerPoint Presentation</vt:lpstr>
      <vt:lpstr>PowerPoint Presentation</vt:lpstr>
      <vt:lpstr>Lake Union Office Building</vt:lpstr>
      <vt:lpstr>Lake Union Office Building – Executive Summary</vt:lpstr>
      <vt:lpstr>PowerPoint Presentation</vt:lpstr>
      <vt:lpstr>Alta View Hospital Study</vt:lpstr>
      <vt:lpstr>Purpose: Assess Dynamic Glass performance vs Low E in hospital setting </vt:lpstr>
      <vt:lpstr>Alta View Hospital  - Shades Behavior</vt:lpstr>
      <vt:lpstr>Result:  Standard rooms out of HVAC control and occupants too warm</vt:lpstr>
      <vt:lpstr>Alta View study  - Thermal Comfort Monitored Data</vt:lpstr>
      <vt:lpstr>Alta View study  - HVAC Performance</vt:lpstr>
      <vt:lpstr>Alta View Hospital Study – Summary of Results </vt:lpstr>
      <vt:lpstr>PowerPoint Presentation</vt:lpstr>
      <vt:lpstr>View Visual Comfort and Energy Study </vt:lpstr>
      <vt:lpstr>Physical room setup</vt:lpstr>
      <vt:lpstr>Energy Performance: Annual</vt:lpstr>
      <vt:lpstr>Visual comfort setup</vt:lpstr>
      <vt:lpstr>Visual comfort performance</vt:lpstr>
      <vt:lpstr>Visual comfort performance</vt:lpstr>
      <vt:lpstr>PowerPoint Presentation</vt:lpstr>
      <vt:lpstr>Benefits for Tenants/Occupants </vt:lpstr>
      <vt:lpstr>Benefits for Landlord/Developers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View Dynamic Glass</dc:title>
  <dc:creator>Amy Sullivan</dc:creator>
  <cp:lastModifiedBy>Anastasiya Mikhnov</cp:lastModifiedBy>
  <cp:revision>375</cp:revision>
  <dcterms:created xsi:type="dcterms:W3CDTF">2018-02-05T17:31:42Z</dcterms:created>
  <dcterms:modified xsi:type="dcterms:W3CDTF">2019-09-26T23:37:20Z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84991326</vt:lpwstr>
  </property>
  <property fmtid="{D5CDD505-2E9C-101B-9397-08002B2CF9AE}" pid="3" name="NXPowerLiteSettings">
    <vt:lpwstr>C700052003A000</vt:lpwstr>
  </property>
  <property fmtid="{D5CDD505-2E9C-101B-9397-08002B2CF9AE}" pid="4" name="NXPowerLiteVersion">
    <vt:lpwstr>D8.0.7</vt:lpwstr>
  </property>
</Properties>
</file>